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4"/>
  </p:notesMasterIdLst>
  <p:sldIdLst>
    <p:sldId id="288" r:id="rId2"/>
    <p:sldId id="289" r:id="rId3"/>
    <p:sldId id="290" r:id="rId4"/>
    <p:sldId id="291" r:id="rId5"/>
    <p:sldId id="292" r:id="rId6"/>
    <p:sldId id="293" r:id="rId7"/>
    <p:sldId id="294" r:id="rId8"/>
    <p:sldId id="295" r:id="rId9"/>
    <p:sldId id="296" r:id="rId10"/>
    <p:sldId id="297" r:id="rId11"/>
    <p:sldId id="298" r:id="rId12"/>
    <p:sldId id="299" r:id="rId13"/>
    <p:sldId id="300" r:id="rId14"/>
    <p:sldId id="301" r:id="rId15"/>
    <p:sldId id="302" r:id="rId16"/>
    <p:sldId id="303" r:id="rId17"/>
    <p:sldId id="304" r:id="rId18"/>
    <p:sldId id="305" r:id="rId19"/>
    <p:sldId id="306" r:id="rId20"/>
    <p:sldId id="307" r:id="rId21"/>
    <p:sldId id="308" r:id="rId22"/>
    <p:sldId id="309" r:id="rId23"/>
    <p:sldId id="310" r:id="rId24"/>
    <p:sldId id="311" r:id="rId25"/>
    <p:sldId id="312" r:id="rId26"/>
    <p:sldId id="313" r:id="rId27"/>
    <p:sldId id="314" r:id="rId28"/>
    <p:sldId id="315" r:id="rId29"/>
    <p:sldId id="316" r:id="rId30"/>
    <p:sldId id="317" r:id="rId31"/>
    <p:sldId id="318" r:id="rId32"/>
    <p:sldId id="319" r:id="rId33"/>
    <p:sldId id="320" r:id="rId34"/>
    <p:sldId id="321" r:id="rId35"/>
    <p:sldId id="322" r:id="rId36"/>
    <p:sldId id="323" r:id="rId37"/>
    <p:sldId id="324" r:id="rId38"/>
    <p:sldId id="325" r:id="rId39"/>
    <p:sldId id="326" r:id="rId40"/>
    <p:sldId id="327" r:id="rId41"/>
    <p:sldId id="328" r:id="rId42"/>
    <p:sldId id="329"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862"/>
    <p:restoredTop sz="84938"/>
  </p:normalViewPr>
  <p:slideViewPr>
    <p:cSldViewPr snapToGrid="0" snapToObjects="1">
      <p:cViewPr>
        <p:scale>
          <a:sx n="56" d="100"/>
          <a:sy n="56" d="100"/>
        </p:scale>
        <p:origin x="424" y="7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notesMaster" Target="notesMasters/notesMaster1.xml"/><Relationship Id="rId4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1FAD45-6BF0-D34D-9E2F-491457E52E47}" type="datetimeFigureOut">
              <a:rPr lang="en-US" smtClean="0"/>
              <a:t>10/24/18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28CD09-B752-B54F-9BC6-8FE30793453A}" type="slidenum">
              <a:rPr lang="en-US" smtClean="0"/>
              <a:t>‹#›</a:t>
            </a:fld>
            <a:endParaRPr lang="en-US"/>
          </a:p>
        </p:txBody>
      </p:sp>
    </p:spTree>
    <p:extLst>
      <p:ext uri="{BB962C8B-B14F-4D97-AF65-F5344CB8AC3E}">
        <p14:creationId xmlns:p14="http://schemas.microsoft.com/office/powerpoint/2010/main" val="1526919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hathitrust.org/" TargetMode="External"/><Relationship Id="rId4" Type="http://schemas.openxmlformats.org/officeDocument/2006/relationships/hyperlink" Target="https://analytics.hathitrust.org/" TargetMode="External"/><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 Id="rId3" Type="http://schemas.openxmlformats.org/officeDocument/2006/relationships/hyperlink" Target="http://dfr.jstor.org)/"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 Id="rId3" Type="http://schemas.openxmlformats.org/officeDocument/2006/relationships/hyperlink" Target="http://docsouth.unc.edu/docsouthdata/"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lesson introduces the options available to researchers for accessing textual data. In addition to discussing the variety of textual data providers, this lesson covers </a:t>
            </a:r>
            <a:r>
              <a:rPr lang="en-US" altLang="zh-CN" sz="1200" kern="1200" dirty="0">
                <a:solidFill>
                  <a:schemeClr val="tx1"/>
                </a:solidFill>
                <a:effectLst/>
                <a:latin typeface="+mn-lt"/>
                <a:ea typeface="+mn-ea"/>
                <a:cs typeface="+mn-cs"/>
              </a:rPr>
              <a:t>the</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process</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of</a:t>
            </a:r>
            <a:r>
              <a:rPr lang="zh-CN" altLang="en-US" sz="1200" kern="1200" baseline="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building</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a</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text</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corpora</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in</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the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HTDL</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interface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and</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importing</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it</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into</a:t>
            </a:r>
            <a:r>
              <a:rPr lang="zh-CN" altLang="en-US"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HTRC </a:t>
            </a:r>
            <a:r>
              <a:rPr lang="en-US" altLang="zh-CN" sz="1200" kern="1200" dirty="0">
                <a:solidFill>
                  <a:schemeClr val="tx1"/>
                </a:solidFill>
                <a:effectLst/>
                <a:latin typeface="+mn-lt"/>
                <a:ea typeface="+mn-ea"/>
                <a:cs typeface="+mn-cs"/>
              </a:rPr>
              <a:t>Analytics</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for</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analysis.</a:t>
            </a:r>
            <a:r>
              <a:rPr lang="zh-CN" altLang="en-US" sz="1200" kern="1200" baseline="0" dirty="0">
                <a:solidFill>
                  <a:schemeClr val="tx1"/>
                </a:solidFill>
                <a:effectLst/>
                <a:latin typeface="+mn-lt"/>
                <a:ea typeface="+mn-ea"/>
                <a:cs typeface="+mn-cs"/>
              </a:rPr>
              <a:t> </a:t>
            </a:r>
            <a:r>
              <a:rPr lang="en-US" altLang="zh-CN" sz="1200" kern="1200" baseline="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F028CD09-B752-B54F-9BC6-8FE30793453A}" type="slidenum">
              <a:rPr lang="en-US" smtClean="0"/>
              <a:t>1</a:t>
            </a:fld>
            <a:endParaRPr lang="en-US"/>
          </a:p>
        </p:txBody>
      </p:sp>
    </p:spTree>
    <p:extLst>
      <p:ext uri="{BB962C8B-B14F-4D97-AF65-F5344CB8AC3E}">
        <p14:creationId xmlns:p14="http://schemas.microsoft.com/office/powerpoint/2010/main" val="2043667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When assisting researchers in finding textual data for their projects, </a:t>
            </a:r>
            <a:r>
              <a:rPr lang="en-US" altLang="zh-CN" sz="1200" kern="1200" dirty="0">
                <a:solidFill>
                  <a:schemeClr val="tx1"/>
                </a:solidFill>
                <a:effectLst/>
                <a:latin typeface="+mn-lt"/>
                <a:ea typeface="+mn-ea"/>
                <a:cs typeface="+mn-cs"/>
              </a:rPr>
              <a:t>here</a:t>
            </a:r>
            <a:r>
              <a:rPr lang="zh-CN" alt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are some things to consider </a:t>
            </a:r>
            <a:r>
              <a:rPr lang="en-US" altLang="zh-CN" sz="1200" kern="1200" dirty="0">
                <a:solidFill>
                  <a:schemeClr val="tx1"/>
                </a:solidFill>
                <a:effectLst/>
                <a:latin typeface="+mn-lt"/>
                <a:ea typeface="+mn-ea"/>
                <a:cs typeface="+mn-cs"/>
              </a:rPr>
              <a:t>about</a:t>
            </a:r>
            <a:r>
              <a:rPr lang="en-US" sz="1200" kern="1200" dirty="0">
                <a:solidFill>
                  <a:schemeClr val="tx1"/>
                </a:solidFill>
                <a:effectLst/>
                <a:latin typeface="+mn-lt"/>
                <a:ea typeface="+mn-ea"/>
                <a:cs typeface="+mn-cs"/>
              </a:rPr>
              <a:t> evaluating a textual data source.</a:t>
            </a:r>
          </a:p>
          <a:p>
            <a:pPr marL="171450" indent="-171450">
              <a:buFont typeface="Arial" charset="0"/>
              <a:buChar char="•"/>
            </a:pPr>
            <a:r>
              <a:rPr lang="en-US" sz="1200" kern="1200" baseline="0" dirty="0">
                <a:solidFill>
                  <a:schemeClr val="tx1"/>
                </a:solidFill>
                <a:effectLst/>
                <a:latin typeface="+mn-lt"/>
                <a:ea typeface="+mn-ea"/>
                <a:cs typeface="+mn-cs"/>
              </a:rPr>
              <a:t>Does the </a:t>
            </a:r>
            <a:r>
              <a:rPr lang="en-US" sz="1200" kern="1200" dirty="0">
                <a:solidFill>
                  <a:schemeClr val="tx1"/>
                </a:solidFill>
                <a:effectLst/>
                <a:latin typeface="+mn-lt"/>
                <a:ea typeface="+mn-ea"/>
                <a:cs typeface="+mn-cs"/>
              </a:rPr>
              <a:t>researcher already have a data source they’d like to use, and is it digitized? </a:t>
            </a:r>
          </a:p>
          <a:p>
            <a:pPr marL="171450" lvl="0" indent="-171450">
              <a:buFont typeface="Arial" charset="0"/>
              <a:buChar char="•"/>
            </a:pPr>
            <a:r>
              <a:rPr lang="en-US" sz="1200" kern="1200" dirty="0">
                <a:solidFill>
                  <a:schemeClr val="tx1"/>
                </a:solidFill>
                <a:effectLst/>
                <a:latin typeface="+mn-lt"/>
                <a:ea typeface="+mn-ea"/>
                <a:cs typeface="+mn-cs"/>
              </a:rPr>
              <a:t>Are there potential copyright and licensing restrictions. Does the researcher study the mid 20th century? Do they want to use a journal database? If so, look for services that try to help researchers legally circumvent these restrictions.</a:t>
            </a:r>
          </a:p>
          <a:p>
            <a:pPr marL="171450" lvl="0" indent="-171450">
              <a:buFont typeface="Arial" charset="0"/>
              <a:buChar char="•"/>
            </a:pPr>
            <a:r>
              <a:rPr lang="en-US" sz="1200" kern="1200" dirty="0">
                <a:solidFill>
                  <a:schemeClr val="tx1"/>
                </a:solidFill>
                <a:effectLst/>
                <a:latin typeface="+mn-lt"/>
                <a:ea typeface="+mn-ea"/>
                <a:cs typeface="+mn-cs"/>
              </a:rPr>
              <a:t>Do</a:t>
            </a:r>
            <a:r>
              <a:rPr lang="en-US" sz="1200" kern="1200" baseline="0" dirty="0">
                <a:solidFill>
                  <a:schemeClr val="tx1"/>
                </a:solidFill>
                <a:effectLst/>
                <a:latin typeface="+mn-lt"/>
                <a:ea typeface="+mn-ea"/>
                <a:cs typeface="+mn-cs"/>
              </a:rPr>
              <a:t> they have a period, place, or person of interest - that will obviously heavily dictate what data source they will find useful.</a:t>
            </a:r>
            <a:endParaRPr lang="en-US" sz="1200" kern="1200" dirty="0">
              <a:solidFill>
                <a:schemeClr val="tx1"/>
              </a:solidFill>
              <a:effectLst/>
              <a:latin typeface="+mn-lt"/>
              <a:ea typeface="+mn-ea"/>
              <a:cs typeface="+mn-cs"/>
            </a:endParaRPr>
          </a:p>
          <a:p>
            <a:pPr marL="171450" lvl="0" indent="-171450">
              <a:buFont typeface="Arial" charset="0"/>
              <a:buChar char="•"/>
            </a:pPr>
            <a:r>
              <a:rPr lang="en-US" sz="1200" kern="1200" dirty="0">
                <a:solidFill>
                  <a:schemeClr val="tx1"/>
                </a:solidFill>
                <a:effectLst/>
                <a:latin typeface="+mn-lt"/>
                <a:ea typeface="+mn-ea"/>
                <a:cs typeface="+mn-cs"/>
              </a:rPr>
              <a:t>You may want to know more about how much flexibility is needed for the researcher working with the data. If the researcher wants to do a lot of their own manipulation and clean-up, then you should look for sources that are as open as possible, like the Internet Archive.</a:t>
            </a:r>
          </a:p>
          <a:p>
            <a:pPr marL="171450" lvl="0" indent="-171450">
              <a:buFont typeface="Arial" charset="0"/>
              <a:buChar char="•"/>
            </a:pPr>
            <a:r>
              <a:rPr lang="en-US" sz="1200" kern="1200" dirty="0">
                <a:solidFill>
                  <a:schemeClr val="tx1"/>
                </a:solidFill>
                <a:effectLst/>
                <a:latin typeface="+mn-lt"/>
                <a:ea typeface="+mn-ea"/>
                <a:cs typeface="+mn-cs"/>
              </a:rPr>
              <a:t>It is important to consider how technically experienced is the researcher. If the person is a beginner, you probably want to let then try looking at sources with easy bulk downloading, like </a:t>
            </a:r>
            <a:r>
              <a:rPr lang="en-US" sz="1200" kern="1200" dirty="0" err="1">
                <a:solidFill>
                  <a:schemeClr val="tx1"/>
                </a:solidFill>
                <a:effectLst/>
                <a:latin typeface="+mn-lt"/>
                <a:ea typeface="+mn-ea"/>
                <a:cs typeface="+mn-cs"/>
              </a:rPr>
              <a:t>DocSouth</a:t>
            </a:r>
            <a:r>
              <a:rPr lang="en-US" sz="1200" kern="1200" dirty="0">
                <a:solidFill>
                  <a:schemeClr val="tx1"/>
                </a:solidFill>
                <a:effectLst/>
                <a:latin typeface="+mn-lt"/>
                <a:ea typeface="+mn-ea"/>
                <a:cs typeface="+mn-cs"/>
              </a:rPr>
              <a:t> Data. </a:t>
            </a:r>
          </a:p>
          <a:p>
            <a:pPr marL="171450" lvl="0" indent="-171450">
              <a:buFont typeface="Arial" charset="0"/>
              <a:buChar char="•"/>
            </a:pPr>
            <a:r>
              <a:rPr lang="en-US" sz="1200" kern="1200" dirty="0">
                <a:solidFill>
                  <a:schemeClr val="tx1"/>
                </a:solidFill>
                <a:effectLst/>
                <a:latin typeface="+mn-lt"/>
                <a:ea typeface="+mn-ea"/>
                <a:cs typeface="+mn-cs"/>
              </a:rPr>
              <a:t>It will be helpful to know if the researcher has funding. Sometimes you have to pay extra for access to OCR text from vendor sources, so it is better to get an idea if the researcher has any resources that can be allocated to paying for textual data.</a:t>
            </a:r>
          </a:p>
          <a:p>
            <a:pPr marL="171450" indent="-171450">
              <a:buFont typeface="Arial" charset="0"/>
              <a:buChar char="•"/>
            </a:pPr>
            <a:endParaRPr lang="en-US" dirty="0"/>
          </a:p>
        </p:txBody>
      </p:sp>
      <p:sp>
        <p:nvSpPr>
          <p:cNvPr id="4" name="Slide Number Placeholder 3"/>
          <p:cNvSpPr>
            <a:spLocks noGrp="1"/>
          </p:cNvSpPr>
          <p:nvPr>
            <p:ph type="sldNum" sz="quarter" idx="10"/>
          </p:nvPr>
        </p:nvSpPr>
        <p:spPr/>
        <p:txBody>
          <a:bodyPr/>
          <a:lstStyle/>
          <a:p>
            <a:fld id="{9D3892FF-6665-124C-8005-D75AA0112EBA}" type="slidenum">
              <a:rPr lang="en-US" smtClean="0"/>
              <a:t>10</a:t>
            </a:fld>
            <a:endParaRPr lang="en-US"/>
          </a:p>
        </p:txBody>
      </p:sp>
    </p:spTree>
    <p:extLst>
      <p:ext uri="{BB962C8B-B14F-4D97-AF65-F5344CB8AC3E}">
        <p14:creationId xmlns:p14="http://schemas.microsoft.com/office/powerpoint/2010/main" val="7201757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Next, we will talk about the process of building corpora. As mentioned before, text corpora are bodies of text.</a:t>
            </a:r>
          </a:p>
          <a:p>
            <a:pPr lvl="0"/>
            <a:r>
              <a:rPr lang="en-US" sz="1200" kern="1200" dirty="0">
                <a:solidFill>
                  <a:schemeClr val="tx1"/>
                </a:solidFill>
                <a:effectLst/>
                <a:latin typeface="+mn-lt"/>
                <a:ea typeface="+mn-ea"/>
                <a:cs typeface="+mn-cs"/>
              </a:rPr>
              <a:t>A researcher starts building corpora by first identifying texts that fit their specific research needs. This usually involves finding texts that contain a key term or phrase through a full text search. </a:t>
            </a:r>
          </a:p>
          <a:p>
            <a:pPr lvl="0"/>
            <a:r>
              <a:rPr lang="en-US" sz="1200" kern="1200" dirty="0">
                <a:solidFill>
                  <a:schemeClr val="tx1"/>
                </a:solidFill>
                <a:effectLst/>
                <a:latin typeface="+mn-lt"/>
                <a:ea typeface="+mn-ea"/>
                <a:cs typeface="+mn-cs"/>
              </a:rPr>
              <a:t>According to the specific research question, one can also identify texts through metadata, for example searching for texts written by certain author(s), that are within a particular date range, or of a specific genre. </a:t>
            </a:r>
          </a:p>
        </p:txBody>
      </p:sp>
      <p:sp>
        <p:nvSpPr>
          <p:cNvPr id="4" name="Slide Number Placeholder 3"/>
          <p:cNvSpPr>
            <a:spLocks noGrp="1"/>
          </p:cNvSpPr>
          <p:nvPr>
            <p:ph type="sldNum" sz="quarter" idx="10"/>
          </p:nvPr>
        </p:nvSpPr>
        <p:spPr/>
        <p:txBody>
          <a:bodyPr/>
          <a:lstStyle/>
          <a:p>
            <a:fld id="{F028CD09-B752-B54F-9BC6-8FE30793453A}" type="slidenum">
              <a:rPr lang="en-US" smtClean="0"/>
              <a:t>11</a:t>
            </a:fld>
            <a:endParaRPr lang="en-US"/>
          </a:p>
        </p:txBody>
      </p:sp>
    </p:spTree>
    <p:extLst>
      <p:ext uri="{BB962C8B-B14F-4D97-AF65-F5344CB8AC3E}">
        <p14:creationId xmlns:p14="http://schemas.microsoft.com/office/powerpoint/2010/main" val="3835569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The process will also typically involve doing some deduplication, which means</a:t>
            </a:r>
            <a:r>
              <a:rPr lang="en-US" sz="1200" kern="1200" baseline="0" dirty="0">
                <a:solidFill>
                  <a:schemeClr val="tx1"/>
                </a:solidFill>
                <a:effectLst/>
                <a:latin typeface="+mn-lt"/>
                <a:ea typeface="+mn-ea"/>
                <a:cs typeface="+mn-cs"/>
              </a:rPr>
              <a:t> getting rid of multiples of volumes.</a:t>
            </a:r>
            <a:r>
              <a:rPr lang="en-US" sz="1200" kern="1200" dirty="0">
                <a:solidFill>
                  <a:schemeClr val="tx1"/>
                </a:solidFill>
                <a:effectLst/>
                <a:latin typeface="+mn-lt"/>
                <a:ea typeface="+mn-ea"/>
                <a:cs typeface="+mn-cs"/>
              </a:rPr>
              <a:t> What to keep and discard will be dependent on the specific needs of the project. Some examples of deduplication a researcher might choose include: choosing the volume with the best OCR</a:t>
            </a:r>
            <a:r>
              <a:rPr lang="en-US" sz="1200" kern="1200" baseline="0" dirty="0">
                <a:solidFill>
                  <a:schemeClr val="tx1"/>
                </a:solidFill>
                <a:effectLst/>
                <a:latin typeface="+mn-lt"/>
                <a:ea typeface="+mn-ea"/>
                <a:cs typeface="+mn-cs"/>
              </a:rPr>
              <a:t> quality, choosing the earliest edition, or choosing editions without forewords or </a:t>
            </a:r>
            <a:r>
              <a:rPr lang="en-US" sz="1200" kern="1200" baseline="0" dirty="0" err="1">
                <a:solidFill>
                  <a:schemeClr val="tx1"/>
                </a:solidFill>
                <a:effectLst/>
                <a:latin typeface="+mn-lt"/>
                <a:ea typeface="+mn-ea"/>
                <a:cs typeface="+mn-cs"/>
              </a:rPr>
              <a:t>afterwords</a:t>
            </a:r>
            <a:r>
              <a:rPr lang="en-US" sz="1200" kern="1200" baseline="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a:endParaRPr lang="en-US" sz="1200" i="1" kern="1200" dirty="0">
              <a:solidFill>
                <a:schemeClr val="tx1"/>
              </a:solidFill>
              <a:effectLst/>
              <a:latin typeface="+mn-lt"/>
              <a:ea typeface="+mn-ea"/>
              <a:cs typeface="+mn-cs"/>
            </a:endParaRPr>
          </a:p>
          <a:p>
            <a:pPr lvl="0"/>
            <a:r>
              <a:rPr lang="en-US" sz="1200" i="1" kern="1200" dirty="0">
                <a:solidFill>
                  <a:schemeClr val="tx1"/>
                </a:solidFill>
                <a:effectLst/>
                <a:latin typeface="+mn-lt"/>
                <a:ea typeface="+mn-ea"/>
                <a:cs typeface="+mn-cs"/>
              </a:rPr>
              <a:t>We will be discussing a little more about this when we get to Sam’s project later in this module.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028CD09-B752-B54F-9BC6-8FE30793453A}" type="slidenum">
              <a:rPr lang="en-US" smtClean="0"/>
              <a:t>12</a:t>
            </a:fld>
            <a:endParaRPr lang="en-US"/>
          </a:p>
        </p:txBody>
      </p:sp>
    </p:spTree>
    <p:extLst>
      <p:ext uri="{BB962C8B-B14F-4D97-AF65-F5344CB8AC3E}">
        <p14:creationId xmlns:p14="http://schemas.microsoft.com/office/powerpoint/2010/main" val="13908456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r>
              <a:rPr lang="en-US" sz="1200" kern="1200" dirty="0">
                <a:solidFill>
                  <a:schemeClr val="tx1"/>
                </a:solidFill>
                <a:effectLst/>
                <a:latin typeface="+mn-lt"/>
                <a:ea typeface="+mn-ea"/>
                <a:cs typeface="+mn-cs"/>
              </a:rPr>
              <a:t>Now, let’s look specifically at how the HTRC can provide access to textual data and assist users in building up a text corpora for analysis. </a:t>
            </a:r>
          </a:p>
          <a:p>
            <a:pPr marL="171450" lvl="0" indent="-171450">
              <a:buFont typeface="Arial" charset="0"/>
              <a:buChar char="•"/>
            </a:pPr>
            <a:r>
              <a:rPr lang="en-US" sz="1200" kern="1200" dirty="0">
                <a:solidFill>
                  <a:schemeClr val="tx1"/>
                </a:solidFill>
                <a:effectLst/>
                <a:latin typeface="+mn-lt"/>
                <a:ea typeface="+mn-ea"/>
                <a:cs typeface="+mn-cs"/>
              </a:rPr>
              <a:t>HTRC </a:t>
            </a:r>
            <a:r>
              <a:rPr lang="en-US" sz="1200" kern="1200" dirty="0" err="1">
                <a:solidFill>
                  <a:schemeClr val="tx1"/>
                </a:solidFill>
                <a:effectLst/>
                <a:latin typeface="+mn-lt"/>
                <a:ea typeface="+mn-ea"/>
                <a:cs typeface="+mn-cs"/>
              </a:rPr>
              <a:t>Worksets</a:t>
            </a:r>
            <a:r>
              <a:rPr lang="en-US" sz="1200" kern="1200" dirty="0">
                <a:solidFill>
                  <a:schemeClr val="tx1"/>
                </a:solidFill>
                <a:effectLst/>
                <a:latin typeface="+mn-lt"/>
                <a:ea typeface="+mn-ea"/>
                <a:cs typeface="+mn-cs"/>
              </a:rPr>
              <a:t> are one way the HathiTrust the allows users to create text corpora to analyze. A </a:t>
            </a:r>
            <a:r>
              <a:rPr lang="en-US" sz="1200" kern="1200" dirty="0" err="1">
                <a:solidFill>
                  <a:schemeClr val="tx1"/>
                </a:solidFill>
                <a:effectLst/>
                <a:latin typeface="+mn-lt"/>
                <a:ea typeface="+mn-ea"/>
                <a:cs typeface="+mn-cs"/>
              </a:rPr>
              <a:t>workset</a:t>
            </a:r>
            <a:r>
              <a:rPr lang="en-US" sz="1200" kern="1200" dirty="0">
                <a:solidFill>
                  <a:schemeClr val="tx1"/>
                </a:solidFill>
                <a:effectLst/>
                <a:latin typeface="+mn-lt"/>
                <a:ea typeface="+mn-ea"/>
                <a:cs typeface="+mn-cs"/>
              </a:rPr>
              <a:t> is a user-created collection of texts from the HathiTrust Digital Library. You can think of them as textual datasets. </a:t>
            </a:r>
          </a:p>
          <a:p>
            <a:pPr marL="171450" lvl="0" indent="-171450">
              <a:buFont typeface="Arial" charset="0"/>
              <a:buChar char="•"/>
            </a:pPr>
            <a:r>
              <a:rPr lang="en-US" sz="1200" kern="1200" dirty="0">
                <a:solidFill>
                  <a:schemeClr val="tx1"/>
                </a:solidFill>
                <a:effectLst/>
                <a:latin typeface="+mn-lt"/>
                <a:ea typeface="+mn-ea"/>
                <a:cs typeface="+mn-cs"/>
              </a:rPr>
              <a:t>The idea behind </a:t>
            </a:r>
            <a:r>
              <a:rPr lang="en-US" sz="1200" kern="1200" dirty="0" err="1">
                <a:solidFill>
                  <a:schemeClr val="tx1"/>
                </a:solidFill>
                <a:effectLst/>
                <a:latin typeface="+mn-lt"/>
                <a:ea typeface="+mn-ea"/>
                <a:cs typeface="+mn-cs"/>
              </a:rPr>
              <a:t>worksets</a:t>
            </a:r>
            <a:r>
              <a:rPr lang="en-US" sz="1200" kern="1200" dirty="0">
                <a:solidFill>
                  <a:schemeClr val="tx1"/>
                </a:solidFill>
                <a:effectLst/>
                <a:latin typeface="+mn-lt"/>
                <a:ea typeface="+mn-ea"/>
                <a:cs typeface="+mn-cs"/>
              </a:rPr>
              <a:t> is that researchers can build their own collections, which is something they are used to doing also in the analog world, and these </a:t>
            </a:r>
            <a:r>
              <a:rPr lang="en-US" sz="1200" kern="1200" dirty="0" err="1">
                <a:solidFill>
                  <a:schemeClr val="tx1"/>
                </a:solidFill>
                <a:effectLst/>
                <a:latin typeface="+mn-lt"/>
                <a:ea typeface="+mn-ea"/>
                <a:cs typeface="+mn-cs"/>
              </a:rPr>
              <a:t>worksets</a:t>
            </a:r>
            <a:r>
              <a:rPr lang="en-US" sz="1200" kern="1200" dirty="0">
                <a:solidFill>
                  <a:schemeClr val="tx1"/>
                </a:solidFill>
                <a:effectLst/>
                <a:latin typeface="+mn-lt"/>
                <a:ea typeface="+mn-ea"/>
                <a:cs typeface="+mn-cs"/>
              </a:rPr>
              <a:t> can be cited by and shared with other users, which helps encourage ensuring reproducibility (for example, other people can test your results when they run the same analysis on your shared </a:t>
            </a:r>
            <a:r>
              <a:rPr lang="en-US" sz="1200" kern="1200" dirty="0" err="1">
                <a:solidFill>
                  <a:schemeClr val="tx1"/>
                </a:solidFill>
                <a:effectLst/>
                <a:latin typeface="+mn-lt"/>
                <a:ea typeface="+mn-ea"/>
                <a:cs typeface="+mn-cs"/>
              </a:rPr>
              <a:t>worksets</a:t>
            </a:r>
            <a:r>
              <a:rPr lang="en-US" sz="1200" kern="1200" dirty="0">
                <a:solidFill>
                  <a:schemeClr val="tx1"/>
                </a:solidFill>
                <a:effectLst/>
                <a:latin typeface="+mn-lt"/>
                <a:ea typeface="+mn-ea"/>
                <a:cs typeface="+mn-cs"/>
              </a:rPr>
              <a:t>). </a:t>
            </a:r>
          </a:p>
          <a:p>
            <a:pPr marL="171450" lvl="0" indent="-171450">
              <a:buFont typeface="Arial" charset="0"/>
              <a:buChar char="•"/>
            </a:pPr>
            <a:r>
              <a:rPr lang="en-US" sz="1200" kern="1200" dirty="0" err="1">
                <a:solidFill>
                  <a:schemeClr val="tx1"/>
                </a:solidFill>
                <a:effectLst/>
                <a:latin typeface="+mn-lt"/>
                <a:ea typeface="+mn-ea"/>
                <a:cs typeface="+mn-cs"/>
              </a:rPr>
              <a:t>Worksets</a:t>
            </a:r>
            <a:r>
              <a:rPr lang="en-US" sz="1200" kern="1200" dirty="0">
                <a:solidFill>
                  <a:schemeClr val="tx1"/>
                </a:solidFill>
                <a:effectLst/>
                <a:latin typeface="+mn-lt"/>
                <a:ea typeface="+mn-ea"/>
                <a:cs typeface="+mn-cs"/>
              </a:rPr>
              <a:t> are also suited for non-consumptive access, which you may remember means users cannot directly “consume” the text in full, but can run tools or algorithms against data for research analysis.</a:t>
            </a:r>
          </a:p>
          <a:p>
            <a:pPr marL="171450" lvl="0" indent="-171450">
              <a:buFont typeface="Arial" charset="0"/>
              <a:buChar char="•"/>
            </a:pPr>
            <a:endParaRPr lang="en-US" u="none" strike="noStrike" dirty="0">
              <a:effectLst/>
            </a:endParaRP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MS PGothic" charset="0"/>
                <a:cs typeface="MS PGothic" charset="0"/>
              </a:defRPr>
            </a:lvl1pPr>
            <a:lvl2pPr marL="742950" indent="-285750">
              <a:defRPr>
                <a:solidFill>
                  <a:schemeClr val="tx1"/>
                </a:solidFill>
                <a:latin typeface="Calibri" charset="0"/>
                <a:ea typeface="MS PGothic" charset="0"/>
                <a:cs typeface="MS PGothic" charset="0"/>
              </a:defRPr>
            </a:lvl2pPr>
            <a:lvl3pPr marL="1143000" indent="-228600">
              <a:defRPr>
                <a:solidFill>
                  <a:schemeClr val="tx1"/>
                </a:solidFill>
                <a:latin typeface="Calibri" charset="0"/>
                <a:ea typeface="MS PGothic" charset="0"/>
                <a:cs typeface="MS PGothic" charset="0"/>
              </a:defRPr>
            </a:lvl3pPr>
            <a:lvl4pPr marL="1600200" indent="-228600">
              <a:defRPr>
                <a:solidFill>
                  <a:schemeClr val="tx1"/>
                </a:solidFill>
                <a:latin typeface="Calibri" charset="0"/>
                <a:ea typeface="MS PGothic" charset="0"/>
                <a:cs typeface="MS PGothic" charset="0"/>
              </a:defRPr>
            </a:lvl4pPr>
            <a:lvl5pPr marL="2057400" indent="-228600">
              <a:defRPr>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Calibri" charset="0"/>
                <a:ea typeface="MS PGothic" charset="0"/>
                <a:cs typeface="MS PGothic" charset="0"/>
              </a:defRPr>
            </a:lvl9pPr>
          </a:lstStyle>
          <a:p>
            <a:fld id="{01DB276C-E60A-EE40-8AE6-056826095EC8}" type="slidenum">
              <a:rPr lang="en-US"/>
              <a:pPr/>
              <a:t>13</a:t>
            </a:fld>
            <a:endParaRPr lang="en-US" dirty="0"/>
          </a:p>
        </p:txBody>
      </p:sp>
    </p:spTree>
    <p:extLst>
      <p:ext uri="{BB962C8B-B14F-4D97-AF65-F5344CB8AC3E}">
        <p14:creationId xmlns:p14="http://schemas.microsoft.com/office/powerpoint/2010/main" val="3459588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When you view a </a:t>
            </a:r>
            <a:r>
              <a:rPr lang="en-US" sz="1200" kern="1200" dirty="0" err="1">
                <a:solidFill>
                  <a:schemeClr val="tx1"/>
                </a:solidFill>
                <a:effectLst/>
                <a:latin typeface="+mn-lt"/>
                <a:ea typeface="+mn-ea"/>
                <a:cs typeface="+mn-cs"/>
              </a:rPr>
              <a:t>workset</a:t>
            </a:r>
            <a:r>
              <a:rPr lang="en-US" sz="1200" kern="1200" dirty="0">
                <a:solidFill>
                  <a:schemeClr val="tx1"/>
                </a:solidFill>
                <a:effectLst/>
                <a:latin typeface="+mn-lt"/>
                <a:ea typeface="+mn-ea"/>
                <a:cs typeface="+mn-cs"/>
              </a:rPr>
              <a:t> on </a:t>
            </a:r>
            <a:r>
              <a:rPr lang="en-US" altLang="zh-CN" sz="1200" kern="1200" dirty="0">
                <a:solidFill>
                  <a:schemeClr val="tx1"/>
                </a:solidFill>
                <a:effectLst/>
                <a:latin typeface="+mn-lt"/>
                <a:ea typeface="+mn-ea"/>
                <a:cs typeface="+mn-cs"/>
              </a:rPr>
              <a:t>HTRC</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Analytics</a:t>
            </a:r>
            <a:r>
              <a:rPr lang="en-US" sz="1200" kern="1200" dirty="0">
                <a:solidFill>
                  <a:schemeClr val="tx1"/>
                </a:solidFill>
                <a:effectLst/>
                <a:latin typeface="+mn-lt"/>
                <a:ea typeface="+mn-ea"/>
                <a:cs typeface="+mn-cs"/>
              </a:rPr>
              <a:t>, you’ll get metadata about the volumes in the </a:t>
            </a:r>
            <a:r>
              <a:rPr lang="en-US" sz="1200" kern="1200" dirty="0" err="1">
                <a:solidFill>
                  <a:schemeClr val="tx1"/>
                </a:solidFill>
                <a:effectLst/>
                <a:latin typeface="+mn-lt"/>
                <a:ea typeface="+mn-ea"/>
                <a:cs typeface="+mn-cs"/>
              </a:rPr>
              <a:t>workset</a:t>
            </a:r>
            <a:r>
              <a:rPr lang="en-US" sz="1200" kern="1200" dirty="0">
                <a:solidFill>
                  <a:schemeClr val="tx1"/>
                </a:solidFill>
                <a:effectLst/>
                <a:latin typeface="+mn-lt"/>
                <a:ea typeface="+mn-ea"/>
                <a:cs typeface="+mn-cs"/>
              </a:rPr>
              <a:t>. You cannot read the text in this interface. At its core, the </a:t>
            </a:r>
            <a:r>
              <a:rPr lang="en-US" sz="1200" kern="1200" dirty="0" err="1">
                <a:solidFill>
                  <a:schemeClr val="tx1"/>
                </a:solidFill>
                <a:effectLst/>
                <a:latin typeface="+mn-lt"/>
                <a:ea typeface="+mn-ea"/>
                <a:cs typeface="+mn-cs"/>
              </a:rPr>
              <a:t>workset</a:t>
            </a:r>
            <a:r>
              <a:rPr lang="en-US" sz="1200" kern="1200" dirty="0">
                <a:solidFill>
                  <a:schemeClr val="tx1"/>
                </a:solidFill>
                <a:effectLst/>
                <a:latin typeface="+mn-lt"/>
                <a:ea typeface="+mn-ea"/>
                <a:cs typeface="+mn-cs"/>
              </a:rPr>
              <a:t> is just a manifest of volume IDs.</a:t>
            </a:r>
          </a:p>
        </p:txBody>
      </p:sp>
      <p:sp>
        <p:nvSpPr>
          <p:cNvPr id="4" name="Slide Number Placeholder 3"/>
          <p:cNvSpPr>
            <a:spLocks noGrp="1"/>
          </p:cNvSpPr>
          <p:nvPr>
            <p:ph type="sldNum" sz="quarter" idx="10"/>
          </p:nvPr>
        </p:nvSpPr>
        <p:spPr/>
        <p:txBody>
          <a:bodyPr/>
          <a:lstStyle/>
          <a:p>
            <a:fld id="{9D3892FF-6665-124C-8005-D75AA0112EBA}" type="slidenum">
              <a:rPr lang="en-US" smtClean="0"/>
              <a:t>14</a:t>
            </a:fld>
            <a:endParaRPr lang="en-US"/>
          </a:p>
        </p:txBody>
      </p:sp>
    </p:spTree>
    <p:extLst>
      <p:ext uri="{BB962C8B-B14F-4D97-AF65-F5344CB8AC3E}">
        <p14:creationId xmlns:p14="http://schemas.microsoft.com/office/powerpoint/2010/main" val="8405299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How can we build </a:t>
            </a:r>
            <a:r>
              <a:rPr lang="en-US" sz="1200" kern="1200" dirty="0" err="1">
                <a:solidFill>
                  <a:schemeClr val="tx1"/>
                </a:solidFill>
                <a:effectLst/>
                <a:latin typeface="+mn-lt"/>
                <a:ea typeface="+mn-ea"/>
                <a:cs typeface="+mn-cs"/>
              </a:rPr>
              <a:t>worksets</a:t>
            </a:r>
            <a:r>
              <a:rPr lang="en-US" sz="1200" kern="1200" dirty="0">
                <a:solidFill>
                  <a:schemeClr val="tx1"/>
                </a:solidFill>
                <a:effectLst/>
                <a:latin typeface="+mn-lt"/>
                <a:ea typeface="+mn-ea"/>
                <a:cs typeface="+mn-cs"/>
              </a:rPr>
              <a:t>? First, </a:t>
            </a:r>
            <a:r>
              <a:rPr lang="en-US" sz="1200" kern="1200" dirty="0" err="1">
                <a:solidFill>
                  <a:schemeClr val="tx1"/>
                </a:solidFill>
                <a:effectLst/>
                <a:latin typeface="+mn-lt"/>
                <a:ea typeface="+mn-ea"/>
                <a:cs typeface="+mn-cs"/>
              </a:rPr>
              <a:t>worksets</a:t>
            </a:r>
            <a:r>
              <a:rPr lang="en-US" sz="1200" kern="1200" dirty="0">
                <a:solidFill>
                  <a:schemeClr val="tx1"/>
                </a:solidFill>
                <a:effectLst/>
                <a:latin typeface="+mn-lt"/>
                <a:ea typeface="+mn-ea"/>
                <a:cs typeface="+mn-cs"/>
              </a:rPr>
              <a:t> are stored in </a:t>
            </a:r>
            <a:r>
              <a:rPr lang="en-US" altLang="zh-CN" sz="1200" kern="1200" dirty="0">
                <a:solidFill>
                  <a:schemeClr val="tx1"/>
                </a:solidFill>
                <a:effectLst/>
                <a:latin typeface="+mn-lt"/>
                <a:ea typeface="+mn-ea"/>
                <a:cs typeface="+mn-cs"/>
              </a:rPr>
              <a:t>HTRC</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Analytics</a:t>
            </a:r>
            <a:r>
              <a:rPr lang="en-US" sz="1200" kern="1200" dirty="0">
                <a:solidFill>
                  <a:schemeClr val="tx1"/>
                </a:solidFill>
                <a:effectLst/>
                <a:latin typeface="+mn-lt"/>
                <a:ea typeface="+mn-ea"/>
                <a:cs typeface="+mn-cs"/>
              </a:rPr>
              <a:t>, and you will need to create an account linked to an institutional email address to store your </a:t>
            </a:r>
            <a:r>
              <a:rPr lang="en-US" sz="1200" kern="1200" dirty="0" err="1">
                <a:solidFill>
                  <a:schemeClr val="tx1"/>
                </a:solidFill>
                <a:effectLst/>
                <a:latin typeface="+mn-lt"/>
                <a:ea typeface="+mn-ea"/>
                <a:cs typeface="+mn-cs"/>
              </a:rPr>
              <a:t>worksets</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Currently</a:t>
            </a:r>
            <a:r>
              <a:rPr lang="zh-CN" alt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here are </a:t>
            </a:r>
            <a:r>
              <a:rPr lang="en-US" altLang="zh-CN" sz="1200" kern="1200" dirty="0">
                <a:solidFill>
                  <a:schemeClr val="tx1"/>
                </a:solidFill>
                <a:effectLst/>
                <a:latin typeface="+mn-lt"/>
                <a:ea typeface="+mn-ea"/>
                <a:cs typeface="+mn-cs"/>
              </a:rPr>
              <a:t>two</a:t>
            </a:r>
            <a:r>
              <a:rPr lang="zh-CN" alt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ways to build a </a:t>
            </a:r>
            <a:r>
              <a:rPr lang="en-US" sz="1200" kern="1200" dirty="0" err="1">
                <a:solidFill>
                  <a:schemeClr val="tx1"/>
                </a:solidFill>
                <a:effectLst/>
                <a:latin typeface="+mn-lt"/>
                <a:ea typeface="+mn-ea"/>
                <a:cs typeface="+mn-cs"/>
              </a:rPr>
              <a:t>workset</a:t>
            </a:r>
            <a:r>
              <a:rPr lang="en-US" sz="1200" kern="1200" dirty="0">
                <a:solidFill>
                  <a:schemeClr val="tx1"/>
                </a:solidFill>
                <a:effectLst/>
                <a:latin typeface="+mn-lt"/>
                <a:ea typeface="+mn-ea"/>
                <a:cs typeface="+mn-cs"/>
              </a:rPr>
              <a:t>:</a:t>
            </a:r>
          </a:p>
          <a:p>
            <a:pPr marL="171450" lvl="0" indent="-171450">
              <a:buFont typeface="Arial" charset="0"/>
              <a:buChar char="•"/>
            </a:pPr>
            <a:r>
              <a:rPr lang="en-US" sz="1200" kern="1200" dirty="0">
                <a:solidFill>
                  <a:schemeClr val="tx1"/>
                </a:solidFill>
                <a:effectLst/>
                <a:latin typeface="+mn-lt"/>
                <a:ea typeface="+mn-ea"/>
                <a:cs typeface="+mn-cs"/>
              </a:rPr>
              <a:t>You can create </a:t>
            </a:r>
            <a:r>
              <a:rPr lang="en-US" altLang="zh-CN" sz="1200" kern="1200" dirty="0">
                <a:solidFill>
                  <a:schemeClr val="tx1"/>
                </a:solidFill>
                <a:effectLst/>
                <a:latin typeface="+mn-lt"/>
                <a:ea typeface="+mn-ea"/>
                <a:cs typeface="+mn-cs"/>
              </a:rPr>
              <a:t>collections</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with</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the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HT</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Collection</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Builder</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and</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import</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them</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into</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HTRC</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Analytics</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as</a:t>
            </a:r>
            <a:r>
              <a:rPr lang="zh-CN" altLang="en-US" sz="1200" kern="1200" baseline="0" dirty="0">
                <a:solidFill>
                  <a:schemeClr val="tx1"/>
                </a:solidFill>
                <a:effectLst/>
                <a:latin typeface="+mn-lt"/>
                <a:ea typeface="+mn-ea"/>
                <a:cs typeface="+mn-cs"/>
              </a:rPr>
              <a:t> </a:t>
            </a:r>
            <a:r>
              <a:rPr lang="en-US" altLang="zh-CN" sz="1200" kern="1200" baseline="0" dirty="0" err="1">
                <a:solidFill>
                  <a:schemeClr val="tx1"/>
                </a:solidFill>
                <a:effectLst/>
                <a:latin typeface="+mn-lt"/>
                <a:ea typeface="+mn-ea"/>
                <a:cs typeface="+mn-cs"/>
              </a:rPr>
              <a:t>worksets</a:t>
            </a:r>
            <a:r>
              <a:rPr lang="en-US" altLang="zh-CN" sz="1200" kern="1200" baseline="0" dirty="0">
                <a:solidFill>
                  <a:schemeClr val="tx1"/>
                </a:solidFill>
                <a:effectLst/>
                <a:latin typeface="+mn-lt"/>
                <a:ea typeface="+mn-ea"/>
                <a:cs typeface="+mn-cs"/>
              </a:rPr>
              <a:t>.</a:t>
            </a:r>
            <a:r>
              <a:rPr lang="zh-CN" alt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We will be building a </a:t>
            </a:r>
            <a:r>
              <a:rPr lang="en-US" sz="1200" kern="1200" dirty="0" err="1">
                <a:solidFill>
                  <a:schemeClr val="tx1"/>
                </a:solidFill>
                <a:effectLst/>
                <a:latin typeface="+mn-lt"/>
                <a:ea typeface="+mn-ea"/>
                <a:cs typeface="+mn-cs"/>
              </a:rPr>
              <a:t>workset</a:t>
            </a:r>
            <a:r>
              <a:rPr lang="en-US" sz="1200" kern="1200" dirty="0">
                <a:solidFill>
                  <a:schemeClr val="tx1"/>
                </a:solidFill>
                <a:effectLst/>
                <a:latin typeface="+mn-lt"/>
                <a:ea typeface="+mn-ea"/>
                <a:cs typeface="+mn-cs"/>
              </a:rPr>
              <a:t> using this method in our later hands-on activity.</a:t>
            </a:r>
          </a:p>
          <a:p>
            <a:pPr marL="171450" lvl="0" indent="-171450">
              <a:buFont typeface="Arial" charset="0"/>
              <a:buChar char="•"/>
            </a:pPr>
            <a:r>
              <a:rPr lang="en-US" altLang="zh-CN" sz="1200" kern="1200" dirty="0">
                <a:solidFill>
                  <a:schemeClr val="tx1"/>
                </a:solidFill>
                <a:effectLst/>
                <a:latin typeface="+mn-lt"/>
                <a:ea typeface="+mn-ea"/>
                <a:cs typeface="+mn-cs"/>
              </a:rPr>
              <a:t>Another</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way</a:t>
            </a:r>
            <a:r>
              <a:rPr lang="zh-CN" altLang="en-US"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is to compile volume IDs elsewhere and upload it to HTRC </a:t>
            </a:r>
            <a:r>
              <a:rPr lang="en-US" altLang="zh-CN" sz="1200" kern="1200" dirty="0">
                <a:solidFill>
                  <a:schemeClr val="tx1"/>
                </a:solidFill>
                <a:effectLst/>
                <a:latin typeface="+mn-lt"/>
                <a:ea typeface="+mn-ea"/>
                <a:cs typeface="+mn-cs"/>
              </a:rPr>
              <a:t>Analytics</a:t>
            </a:r>
            <a:r>
              <a:rPr lang="en-US" sz="1200" kern="1200" dirty="0">
                <a:solidFill>
                  <a:schemeClr val="tx1"/>
                </a:solidFill>
                <a:effectLst/>
                <a:latin typeface="+mn-lt"/>
                <a:ea typeface="+mn-ea"/>
                <a:cs typeface="+mn-cs"/>
              </a:rPr>
              <a:t>, and </a:t>
            </a:r>
            <a:r>
              <a:rPr lang="en-US" altLang="zh-CN" sz="1200" kern="1200" dirty="0">
                <a:solidFill>
                  <a:schemeClr val="tx1"/>
                </a:solidFill>
                <a:effectLst/>
                <a:latin typeface="+mn-lt"/>
                <a:ea typeface="+mn-ea"/>
                <a:cs typeface="+mn-cs"/>
              </a:rPr>
              <a:t>HTRC</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Analytics</a:t>
            </a:r>
            <a:r>
              <a:rPr lang="zh-CN" altLang="en-US"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will create a </a:t>
            </a:r>
            <a:r>
              <a:rPr lang="en-US" sz="1200" kern="1200" dirty="0" err="1">
                <a:solidFill>
                  <a:schemeClr val="tx1"/>
                </a:solidFill>
                <a:effectLst/>
                <a:latin typeface="+mn-lt"/>
                <a:ea typeface="+mn-ea"/>
                <a:cs typeface="+mn-cs"/>
              </a:rPr>
              <a:t>workset</a:t>
            </a:r>
            <a:r>
              <a:rPr lang="en-US" sz="1200" kern="1200" dirty="0">
                <a:solidFill>
                  <a:schemeClr val="tx1"/>
                </a:solidFill>
                <a:effectLst/>
                <a:latin typeface="+mn-lt"/>
                <a:ea typeface="+mn-ea"/>
                <a:cs typeface="+mn-cs"/>
              </a:rPr>
              <a:t> based on that list.</a:t>
            </a:r>
          </a:p>
        </p:txBody>
      </p:sp>
      <p:sp>
        <p:nvSpPr>
          <p:cNvPr id="4" name="Slide Number Placeholder 3"/>
          <p:cNvSpPr>
            <a:spLocks noGrp="1"/>
          </p:cNvSpPr>
          <p:nvPr>
            <p:ph type="sldNum" sz="quarter" idx="10"/>
          </p:nvPr>
        </p:nvSpPr>
        <p:spPr/>
        <p:txBody>
          <a:bodyPr/>
          <a:lstStyle/>
          <a:p>
            <a:fld id="{853A730F-BF44-DB45-8FF7-BA9FD32FADF5}" type="slidenum">
              <a:rPr lang="en-US" smtClean="0"/>
              <a:pPr/>
              <a:t>15</a:t>
            </a:fld>
            <a:endParaRPr lang="en-US" dirty="0"/>
          </a:p>
        </p:txBody>
      </p:sp>
    </p:spTree>
    <p:extLst>
      <p:ext uri="{BB962C8B-B14F-4D97-AF65-F5344CB8AC3E}">
        <p14:creationId xmlns:p14="http://schemas.microsoft.com/office/powerpoint/2010/main" val="7687653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Let’s go back to our sample reference question. The student would like to examine </a:t>
            </a:r>
            <a:r>
              <a:rPr lang="en-US" i="0" dirty="0"/>
              <a:t>how concepts such as liberty </a:t>
            </a:r>
            <a:r>
              <a:rPr lang="en-US" sz="1200" kern="1200" dirty="0">
                <a:solidFill>
                  <a:schemeClr val="tx1"/>
                </a:solidFill>
                <a:effectLst/>
                <a:latin typeface="+mn-lt"/>
                <a:ea typeface="+mn-ea"/>
                <a:cs typeface="+mn-cs"/>
              </a:rPr>
              <a:t>has changed over time, so one way we can approach this question is to first </a:t>
            </a:r>
            <a:r>
              <a:rPr lang="en-US" altLang="zh-CN" sz="1200" kern="1200" dirty="0">
                <a:solidFill>
                  <a:schemeClr val="tx1"/>
                </a:solidFill>
                <a:effectLst/>
                <a:latin typeface="+mn-lt"/>
                <a:ea typeface="+mn-ea"/>
                <a:cs typeface="+mn-cs"/>
              </a:rPr>
              <a:t>c</a:t>
            </a:r>
            <a:r>
              <a:rPr lang="en-US" dirty="0"/>
              <a:t>reate a textual dataset of volumes related to political speech in America</a:t>
            </a:r>
            <a:r>
              <a:rPr lang="zh-CN" altLang="en-US" dirty="0"/>
              <a:t> </a:t>
            </a:r>
            <a:r>
              <a:rPr lang="en-US" altLang="zh-CN" dirty="0"/>
              <a:t>with</a:t>
            </a:r>
            <a:r>
              <a:rPr lang="zh-CN" altLang="en-US" dirty="0"/>
              <a:t> </a:t>
            </a:r>
            <a:r>
              <a:rPr lang="en-US" altLang="zh-CN" dirty="0"/>
              <a:t>the</a:t>
            </a:r>
            <a:r>
              <a:rPr lang="zh-CN" altLang="en-US" dirty="0"/>
              <a:t> </a:t>
            </a:r>
            <a:r>
              <a:rPr lang="en-US" altLang="zh-CN" dirty="0"/>
              <a:t>HT</a:t>
            </a:r>
            <a:r>
              <a:rPr lang="zh-CN" altLang="en-US" dirty="0"/>
              <a:t> </a:t>
            </a:r>
            <a:r>
              <a:rPr lang="en-US" altLang="zh-CN" dirty="0"/>
              <a:t>Collection</a:t>
            </a:r>
            <a:r>
              <a:rPr lang="zh-CN" altLang="en-US" dirty="0"/>
              <a:t> </a:t>
            </a:r>
            <a:r>
              <a:rPr lang="en-US" altLang="zh-CN" dirty="0"/>
              <a:t>Builder,</a:t>
            </a:r>
            <a:r>
              <a:rPr lang="zh-CN" altLang="en-US" dirty="0"/>
              <a:t> </a:t>
            </a:r>
            <a:r>
              <a:rPr lang="en-US" altLang="zh-CN" dirty="0"/>
              <a:t>and</a:t>
            </a:r>
            <a:r>
              <a:rPr lang="zh-CN" altLang="en-US" dirty="0"/>
              <a:t> </a:t>
            </a:r>
            <a:r>
              <a:rPr lang="en-US" altLang="zh-CN" dirty="0"/>
              <a:t>upload</a:t>
            </a:r>
            <a:r>
              <a:rPr lang="zh-CN" altLang="en-US" dirty="0"/>
              <a:t> </a:t>
            </a:r>
            <a:r>
              <a:rPr lang="en-US" altLang="zh-CN" dirty="0"/>
              <a:t>it</a:t>
            </a:r>
            <a:r>
              <a:rPr lang="zh-CN" altLang="en-US" dirty="0"/>
              <a:t> </a:t>
            </a:r>
            <a:r>
              <a:rPr lang="en-US" altLang="zh-CN" dirty="0"/>
              <a:t>to</a:t>
            </a:r>
            <a:r>
              <a:rPr lang="zh-CN" altLang="en-US" dirty="0"/>
              <a:t> </a:t>
            </a:r>
            <a:r>
              <a:rPr lang="en-US" altLang="zh-CN" dirty="0"/>
              <a:t>HTRC</a:t>
            </a:r>
            <a:r>
              <a:rPr lang="zh-CN" altLang="en-US" dirty="0"/>
              <a:t> </a:t>
            </a:r>
            <a:r>
              <a:rPr lang="en-US" altLang="zh-CN" dirty="0"/>
              <a:t>Analytics</a:t>
            </a:r>
            <a:r>
              <a:rPr lang="zh-CN" altLang="en-US" dirty="0"/>
              <a:t> </a:t>
            </a:r>
            <a:r>
              <a:rPr lang="en-US" altLang="zh-CN" dirty="0"/>
              <a:t>as</a:t>
            </a:r>
            <a:r>
              <a:rPr lang="zh-CN" altLang="en-US" dirty="0"/>
              <a:t> </a:t>
            </a:r>
            <a:r>
              <a:rPr lang="en-US" altLang="zh-CN" dirty="0"/>
              <a:t>a</a:t>
            </a:r>
            <a:r>
              <a:rPr lang="zh-CN" altLang="en-US" dirty="0"/>
              <a:t> </a:t>
            </a:r>
            <a:r>
              <a:rPr lang="en-US" altLang="zh-CN" dirty="0" err="1"/>
              <a:t>workset</a:t>
            </a:r>
            <a:r>
              <a:rPr lang="zh-CN" altLang="en-US" dirty="0"/>
              <a:t> </a:t>
            </a:r>
            <a:r>
              <a:rPr lang="en-US" altLang="zh-CN" dirty="0"/>
              <a:t>for</a:t>
            </a:r>
            <a:r>
              <a:rPr lang="zh-CN" altLang="en-US" dirty="0"/>
              <a:t> </a:t>
            </a:r>
            <a:r>
              <a:rPr lang="en-US" altLang="zh-CN" dirty="0"/>
              <a:t>analysis.</a:t>
            </a:r>
            <a:endParaRPr lang="en-US" dirty="0"/>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student has referenced a series of publications called “Public Papers of the Presidents of the United States” previously in their research. They think these volumes, which contain presidential speeches, would be a good data source for their research.</a:t>
            </a:r>
            <a:r>
              <a:rPr lang="en-US" dirty="0">
                <a:effectLst/>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821779B-A8ED-F742-8DBB-C57FAEDABD9D}" type="slidenum">
              <a:rPr lang="en-US" smtClean="0"/>
              <a:t>16</a:t>
            </a:fld>
            <a:endParaRPr lang="en-US"/>
          </a:p>
        </p:txBody>
      </p:sp>
    </p:spTree>
    <p:extLst>
      <p:ext uri="{BB962C8B-B14F-4D97-AF65-F5344CB8AC3E}">
        <p14:creationId xmlns:p14="http://schemas.microsoft.com/office/powerpoint/2010/main" val="9087401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altLang="zh-CN" i="1" u="none" strike="noStrike" dirty="0">
                <a:effectLst/>
              </a:rPr>
              <a:t>START</a:t>
            </a:r>
            <a:r>
              <a:rPr lang="zh-CN" altLang="en-US" i="1" u="none" strike="noStrike" dirty="0">
                <a:effectLst/>
              </a:rPr>
              <a:t> </a:t>
            </a:r>
            <a:r>
              <a:rPr lang="en-US" altLang="zh-CN" i="1" u="none" strike="noStrike" dirty="0">
                <a:effectLst/>
              </a:rPr>
              <a:t>HANDS-ON</a:t>
            </a:r>
            <a:r>
              <a:rPr lang="zh-CN" altLang="en-US" i="1" u="none" strike="noStrike" baseline="0" dirty="0">
                <a:effectLst/>
              </a:rPr>
              <a:t> </a:t>
            </a:r>
            <a:r>
              <a:rPr lang="en-US" altLang="zh-CN" i="1" u="none" strike="noStrike" baseline="0" dirty="0">
                <a:effectLst/>
              </a:rPr>
              <a:t>ACTIVITY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(Instructor may choose to demo live/go through the screenshots for the first few slides of building a collection, then let participants work on their own to create the collection. Afterwards, the instructor can demo live/go through the import process in HTRC Analytics along with the participants.)</a:t>
            </a:r>
            <a:endParaRPr lang="en-US" sz="1200" kern="1200" dirty="0">
              <a:solidFill>
                <a:schemeClr val="tx1"/>
              </a:solidFill>
              <a:effectLst/>
              <a:latin typeface="+mn-lt"/>
              <a:ea typeface="+mn-ea"/>
              <a:cs typeface="+mn-cs"/>
            </a:endParaRPr>
          </a:p>
          <a:p>
            <a:pPr lvl="0"/>
            <a:endParaRPr lang="en-US" altLang="zh-CN" i="1" u="none" strike="noStrike" baseline="0" dirty="0">
              <a:effectLst/>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our hands-on activity, let’s practice building </a:t>
            </a:r>
            <a:r>
              <a:rPr lang="en-US" sz="1200" kern="1200" dirty="0" err="1">
                <a:solidFill>
                  <a:schemeClr val="tx1"/>
                </a:solidFill>
                <a:effectLst/>
                <a:latin typeface="+mn-lt"/>
                <a:ea typeface="+mn-ea"/>
                <a:cs typeface="+mn-cs"/>
              </a:rPr>
              <a:t>worksets</a:t>
            </a:r>
            <a:r>
              <a:rPr 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We</a:t>
            </a:r>
            <a:r>
              <a:rPr lang="zh-CN" altLang="en-US" sz="1200" kern="1200" dirty="0">
                <a:solidFill>
                  <a:schemeClr val="tx1"/>
                </a:solidFill>
                <a:effectLst/>
                <a:latin typeface="+mn-lt"/>
                <a:ea typeface="+mn-ea"/>
                <a:cs typeface="+mn-cs"/>
              </a:rPr>
              <a:t> </a:t>
            </a:r>
            <a:r>
              <a:rPr lang="en-US" dirty="0"/>
              <a:t>will log in to HTDL and create a </a:t>
            </a:r>
            <a:r>
              <a:rPr lang="en-US" altLang="zh-CN" dirty="0"/>
              <a:t>collection</a:t>
            </a:r>
            <a:r>
              <a:rPr lang="en-US" dirty="0"/>
              <a:t> containing volumes of the public papers of the presidents of the United States</a:t>
            </a:r>
            <a:r>
              <a:rPr lang="en-US" altLang="zh-CN" dirty="0"/>
              <a:t>,</a:t>
            </a:r>
            <a:r>
              <a:rPr lang="zh-CN" altLang="en-US" dirty="0"/>
              <a:t> </a:t>
            </a:r>
            <a:r>
              <a:rPr lang="en-US" altLang="zh-CN" dirty="0"/>
              <a:t>and</a:t>
            </a:r>
            <a:r>
              <a:rPr lang="zh-CN" altLang="en-US" dirty="0"/>
              <a:t> </a:t>
            </a:r>
            <a:r>
              <a:rPr lang="en-US" altLang="zh-CN" dirty="0"/>
              <a:t>then</a:t>
            </a:r>
            <a:r>
              <a:rPr lang="zh-CN" altLang="en-US" dirty="0"/>
              <a:t> </a:t>
            </a:r>
            <a:r>
              <a:rPr lang="en-US" altLang="zh-CN" dirty="0"/>
              <a:t>import</a:t>
            </a:r>
            <a:r>
              <a:rPr lang="en-US" dirty="0"/>
              <a:t> it in</a:t>
            </a:r>
            <a:r>
              <a:rPr lang="en-US" altLang="zh-CN" dirty="0"/>
              <a:t>to</a:t>
            </a:r>
            <a:r>
              <a:rPr lang="en-US" dirty="0"/>
              <a:t> HTRC Analytics as a </a:t>
            </a:r>
            <a:r>
              <a:rPr lang="en-US" dirty="0" err="1"/>
              <a:t>workset</a:t>
            </a:r>
            <a:r>
              <a:rPr lang="en-US" dirty="0"/>
              <a:t>. </a:t>
            </a:r>
            <a:r>
              <a:rPr lang="en-US" sz="1200" kern="1200" dirty="0">
                <a:solidFill>
                  <a:schemeClr val="tx1"/>
                </a:solidFill>
                <a:effectLst/>
                <a:latin typeface="+mn-lt"/>
                <a:ea typeface="+mn-ea"/>
                <a:cs typeface="+mn-cs"/>
              </a:rPr>
              <a:t>Use the link</a:t>
            </a:r>
            <a:r>
              <a:rPr lang="en-US" altLang="zh-CN" sz="1200" kern="1200" dirty="0">
                <a:solidFill>
                  <a:schemeClr val="tx1"/>
                </a:solidFill>
                <a:effectLst/>
                <a:latin typeface="+mn-lt"/>
                <a:ea typeface="+mn-ea"/>
                <a:cs typeface="+mn-cs"/>
              </a:rPr>
              <a:t>s</a:t>
            </a:r>
            <a:r>
              <a:rPr lang="en-US" sz="1200" kern="1200" dirty="0">
                <a:solidFill>
                  <a:schemeClr val="tx1"/>
                </a:solidFill>
                <a:effectLst/>
                <a:latin typeface="+mn-lt"/>
                <a:ea typeface="+mn-ea"/>
                <a:cs typeface="+mn-cs"/>
              </a:rPr>
              <a:t> on the slide to access </a:t>
            </a:r>
            <a:r>
              <a:rPr lang="en-US" altLang="zh-CN" sz="1200" kern="1200" dirty="0">
                <a:solidFill>
                  <a:schemeClr val="tx1"/>
                </a:solidFill>
                <a:effectLst/>
                <a:latin typeface="+mn-lt"/>
                <a:ea typeface="+mn-ea"/>
                <a:cs typeface="+mn-cs"/>
              </a:rPr>
              <a:t>HTDL (</a:t>
            </a:r>
            <a:r>
              <a:rPr lang="en-US" altLang="zh-CN" sz="2600" dirty="0">
                <a:hlinkClick r:id="rId3"/>
              </a:rPr>
              <a:t>https://www.hathitrust.org</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and</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HTRC</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Analytics</a:t>
            </a:r>
            <a:r>
              <a:rPr lang="zh-CN" alt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t>
            </a:r>
            <a:r>
              <a:rPr lang="en-US" sz="1200" u="sng" kern="1200" dirty="0">
                <a:solidFill>
                  <a:schemeClr val="tx1"/>
                </a:solidFill>
                <a:effectLst/>
                <a:latin typeface="+mn-lt"/>
                <a:ea typeface="+mn-ea"/>
                <a:cs typeface="+mn-cs"/>
                <a:hlinkClick r:id="rId4"/>
              </a:rPr>
              <a:t>https://analytics.hathitrust.org</a:t>
            </a:r>
            <a:r>
              <a:rPr lang="en-US"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altLang="zh-CN" dirty="0"/>
          </a:p>
        </p:txBody>
      </p:sp>
      <p:sp>
        <p:nvSpPr>
          <p:cNvPr id="4" name="Slide Number Placeholder 3"/>
          <p:cNvSpPr>
            <a:spLocks noGrp="1"/>
          </p:cNvSpPr>
          <p:nvPr>
            <p:ph type="sldNum" sz="quarter" idx="10"/>
          </p:nvPr>
        </p:nvSpPr>
        <p:spPr/>
        <p:txBody>
          <a:bodyPr/>
          <a:lstStyle/>
          <a:p>
            <a:fld id="{9D3892FF-6665-124C-8005-D75AA0112EBA}" type="slidenum">
              <a:rPr lang="en-US" smtClean="0"/>
              <a:t>17</a:t>
            </a:fld>
            <a:endParaRPr lang="en-US"/>
          </a:p>
        </p:txBody>
      </p:sp>
    </p:spTree>
    <p:extLst>
      <p:ext uri="{BB962C8B-B14F-4D97-AF65-F5344CB8AC3E}">
        <p14:creationId xmlns:p14="http://schemas.microsoft.com/office/powerpoint/2010/main" val="813474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altLang="zh-CN" i="1" u="none" strike="noStrike" dirty="0">
                <a:effectLst/>
              </a:rPr>
              <a:t>HANDS-ON</a:t>
            </a:r>
            <a:r>
              <a:rPr lang="zh-CN" altLang="en-US" i="1" u="none" strike="noStrike" baseline="0" dirty="0">
                <a:effectLst/>
              </a:rPr>
              <a:t> </a:t>
            </a:r>
            <a:r>
              <a:rPr lang="en-US" altLang="zh-CN" i="1" u="none" strike="noStrike" baseline="0" dirty="0">
                <a:effectLst/>
              </a:rPr>
              <a:t>ACTIVITY</a:t>
            </a:r>
          </a:p>
          <a:p>
            <a:endParaRPr lang="en-US"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First,</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let’s</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go</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to</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the</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HTDL</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interface.</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The</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homepage</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of</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the</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site</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looks</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like</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this.</a:t>
            </a:r>
            <a:r>
              <a:rPr lang="zh-CN" altLang="en-US" sz="1200" kern="1200" baseline="0" dirty="0">
                <a:solidFill>
                  <a:schemeClr val="tx1"/>
                </a:solidFill>
                <a:effectLst/>
                <a:latin typeface="+mn-lt"/>
                <a:ea typeface="+mn-ea"/>
                <a:cs typeface="+mn-cs"/>
              </a:rPr>
              <a:t> </a:t>
            </a:r>
            <a:endParaRPr lang="en-US" altLang="zh-CN" sz="1200" kern="1200" baseline="0" dirty="0">
              <a:solidFill>
                <a:schemeClr val="tx1"/>
              </a:solidFill>
              <a:effectLst/>
              <a:latin typeface="+mn-lt"/>
              <a:ea typeface="+mn-ea"/>
              <a:cs typeface="+mn-cs"/>
            </a:endParaRPr>
          </a:p>
          <a:p>
            <a:endParaRPr lang="en-US" altLang="zh-CN" sz="1200" kern="1200" baseline="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Current</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s</a:t>
            </a:r>
            <a:r>
              <a:rPr lang="en-US" sz="1200" kern="1200" dirty="0">
                <a:solidFill>
                  <a:schemeClr val="tx1"/>
                </a:solidFill>
                <a:effectLst/>
                <a:latin typeface="+mn-lt"/>
                <a:ea typeface="+mn-ea"/>
                <a:cs typeface="+mn-cs"/>
              </a:rPr>
              <a:t>tep</a:t>
            </a:r>
            <a:r>
              <a:rPr lang="en-US" altLang="zh-CN" sz="1200" kern="1200" dirty="0">
                <a:solidFill>
                  <a:schemeClr val="tx1"/>
                </a:solidFill>
                <a:effectLst/>
                <a:latin typeface="+mn-lt"/>
                <a:ea typeface="+mn-ea"/>
                <a:cs typeface="+mn-cs"/>
              </a:rPr>
              <a:t>(s)</a:t>
            </a:r>
            <a:r>
              <a:rPr lang="en-US" sz="1200" kern="1200" dirty="0">
                <a:solidFill>
                  <a:schemeClr val="tx1"/>
                </a:solidFill>
                <a:effectLst/>
                <a:latin typeface="+mn-lt"/>
                <a:ea typeface="+mn-ea"/>
                <a:cs typeface="+mn-cs"/>
              </a:rPr>
              <a:t> in activity:</a:t>
            </a:r>
          </a:p>
          <a:p>
            <a:pPr marL="171450" lvl="0" indent="-171450">
              <a:buFont typeface="Arial" charset="0"/>
              <a:buChar char="•"/>
            </a:pPr>
            <a:r>
              <a:rPr lang="en-US" altLang="zh-CN" sz="1200" kern="1200" dirty="0">
                <a:solidFill>
                  <a:schemeClr val="tx1"/>
                </a:solidFill>
                <a:effectLst/>
                <a:latin typeface="+mn-lt"/>
                <a:ea typeface="+mn-ea"/>
                <a:cs typeface="+mn-cs"/>
              </a:rPr>
              <a:t>Go</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to</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HTDL</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site</a:t>
            </a:r>
            <a:endParaRPr lang="en-US" dirty="0"/>
          </a:p>
          <a:p>
            <a:endParaRPr lang="en-US" altLang="zh-CN"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53A730F-BF44-DB45-8FF7-BA9FD32FADF5}" type="slidenum">
              <a:rPr lang="en-US" smtClean="0"/>
              <a:pPr/>
              <a:t>18</a:t>
            </a:fld>
            <a:endParaRPr lang="en-US" dirty="0"/>
          </a:p>
        </p:txBody>
      </p:sp>
    </p:spTree>
    <p:extLst>
      <p:ext uri="{BB962C8B-B14F-4D97-AF65-F5344CB8AC3E}">
        <p14:creationId xmlns:p14="http://schemas.microsoft.com/office/powerpoint/2010/main" val="13831658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altLang="zh-CN" i="1" u="none" strike="noStrike" dirty="0">
                <a:effectLst/>
              </a:rPr>
              <a:t>HANDS-ON</a:t>
            </a:r>
            <a:r>
              <a:rPr lang="zh-CN" altLang="en-US" i="1" u="none" strike="noStrike" baseline="0" dirty="0">
                <a:effectLst/>
              </a:rPr>
              <a:t> </a:t>
            </a:r>
            <a:r>
              <a:rPr lang="en-US" altLang="zh-CN" i="1" u="none" strike="noStrike" baseline="0" dirty="0">
                <a:effectLst/>
              </a:rPr>
              <a:t>ACTIVITY</a:t>
            </a:r>
          </a:p>
          <a:p>
            <a:endParaRPr lang="en-US" altLang="zh-CN"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Click</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on</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the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“LOG</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IN”</a:t>
            </a:r>
            <a:r>
              <a:rPr lang="zh-CN" altLang="en-US" sz="1200" kern="120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button</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on</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the</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right</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to</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sign</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in. </a:t>
            </a:r>
            <a:endParaRPr lang="en-US" altLang="zh-CN" sz="1200" kern="1200" dirty="0">
              <a:solidFill>
                <a:schemeClr val="tx1"/>
              </a:solidFill>
              <a:effectLst/>
              <a:latin typeface="+mn-lt"/>
              <a:ea typeface="+mn-ea"/>
              <a:cs typeface="+mn-cs"/>
            </a:endParaRPr>
          </a:p>
          <a:p>
            <a:endParaRPr lang="en-US"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Current</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s</a:t>
            </a:r>
            <a:r>
              <a:rPr lang="en-US" sz="1200" kern="1200" dirty="0">
                <a:solidFill>
                  <a:schemeClr val="tx1"/>
                </a:solidFill>
                <a:effectLst/>
                <a:latin typeface="+mn-lt"/>
                <a:ea typeface="+mn-ea"/>
                <a:cs typeface="+mn-cs"/>
              </a:rPr>
              <a:t>tep</a:t>
            </a:r>
            <a:r>
              <a:rPr lang="en-US" altLang="zh-CN" sz="1200" kern="1200" dirty="0">
                <a:solidFill>
                  <a:schemeClr val="tx1"/>
                </a:solidFill>
                <a:effectLst/>
                <a:latin typeface="+mn-lt"/>
                <a:ea typeface="+mn-ea"/>
                <a:cs typeface="+mn-cs"/>
              </a:rPr>
              <a:t>(s)</a:t>
            </a:r>
            <a:r>
              <a:rPr lang="en-US" sz="1200" kern="1200" dirty="0">
                <a:solidFill>
                  <a:schemeClr val="tx1"/>
                </a:solidFill>
                <a:effectLst/>
                <a:latin typeface="+mn-lt"/>
                <a:ea typeface="+mn-ea"/>
                <a:cs typeface="+mn-cs"/>
              </a:rPr>
              <a:t> in activity:</a:t>
            </a:r>
          </a:p>
          <a:p>
            <a:pPr marL="171450" lvl="0" indent="-171450">
              <a:buFont typeface="Arial" charset="0"/>
              <a:buChar char="•"/>
            </a:pPr>
            <a:r>
              <a:rPr lang="en-US" altLang="zh-CN" sz="1200" kern="1200" dirty="0">
                <a:solidFill>
                  <a:schemeClr val="tx1"/>
                </a:solidFill>
                <a:effectLst/>
                <a:latin typeface="+mn-lt"/>
                <a:ea typeface="+mn-ea"/>
                <a:cs typeface="+mn-cs"/>
              </a:rPr>
              <a:t>HTDL</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Log</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in</a:t>
            </a:r>
            <a:endParaRPr lang="en-US" dirty="0"/>
          </a:p>
          <a:p>
            <a:endParaRPr lang="en-US" altLang="zh-CN"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53A730F-BF44-DB45-8FF7-BA9FD32FADF5}" type="slidenum">
              <a:rPr lang="en-US" smtClean="0"/>
              <a:pPr/>
              <a:t>19</a:t>
            </a:fld>
            <a:endParaRPr lang="en-US" dirty="0"/>
          </a:p>
        </p:txBody>
      </p:sp>
    </p:spTree>
    <p:extLst>
      <p:ext uri="{BB962C8B-B14F-4D97-AF65-F5344CB8AC3E}">
        <p14:creationId xmlns:p14="http://schemas.microsoft.com/office/powerpoint/2010/main" val="1447696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Here is an outline of what we will be covering in this module. </a:t>
            </a:r>
          </a:p>
          <a:p>
            <a:pPr marL="171450" lvl="0" indent="-171450">
              <a:buFont typeface="Arial" charset="0"/>
              <a:buChar char="•"/>
            </a:pPr>
            <a:r>
              <a:rPr lang="en-US" sz="1200" kern="1200" dirty="0">
                <a:solidFill>
                  <a:schemeClr val="tx1"/>
                </a:solidFill>
                <a:effectLst/>
                <a:latin typeface="+mn-lt"/>
                <a:ea typeface="+mn-ea"/>
                <a:cs typeface="+mn-cs"/>
              </a:rPr>
              <a:t>First, we will explore options for finding data for text analysis. </a:t>
            </a:r>
          </a:p>
          <a:p>
            <a:pPr marL="171450" lvl="0" indent="-171450">
              <a:buFont typeface="Arial" charset="0"/>
              <a:buChar char="•"/>
            </a:pPr>
            <a:r>
              <a:rPr lang="en-US" sz="1200" kern="1200" dirty="0">
                <a:solidFill>
                  <a:schemeClr val="tx1"/>
                </a:solidFill>
                <a:effectLst/>
                <a:latin typeface="+mn-lt"/>
                <a:ea typeface="+mn-ea"/>
                <a:cs typeface="+mn-cs"/>
              </a:rPr>
              <a:t>We will also consider the concept of a dataset for text analysis. </a:t>
            </a:r>
          </a:p>
          <a:p>
            <a:pPr marL="171450" lvl="0" indent="-171450">
              <a:buFont typeface="Arial" charset="0"/>
              <a:buChar char="•"/>
            </a:pPr>
            <a:r>
              <a:rPr lang="en-US" sz="1200" kern="1200" dirty="0">
                <a:solidFill>
                  <a:schemeClr val="tx1"/>
                </a:solidFill>
                <a:effectLst/>
                <a:latin typeface="+mn-lt"/>
                <a:ea typeface="+mn-ea"/>
                <a:cs typeface="+mn-cs"/>
              </a:rPr>
              <a:t>For our hands-on activity, we will build our own corpora of</a:t>
            </a:r>
            <a:r>
              <a:rPr lang="en-US" sz="1200" kern="1200" baseline="0" dirty="0">
                <a:solidFill>
                  <a:schemeClr val="tx1"/>
                </a:solidFill>
                <a:effectLst/>
                <a:latin typeface="+mn-lt"/>
                <a:ea typeface="+mn-ea"/>
                <a:cs typeface="+mn-cs"/>
              </a:rPr>
              <a:t> </a:t>
            </a:r>
            <a:r>
              <a:rPr lang="en-US" altLang="zh-CN" sz="1200" kern="1200" dirty="0" err="1">
                <a:solidFill>
                  <a:schemeClr val="tx1"/>
                </a:solidFill>
                <a:effectLst/>
                <a:latin typeface="+mn-lt"/>
                <a:ea typeface="+mn-ea"/>
                <a:cs typeface="+mn-cs"/>
              </a:rPr>
              <a:t>HathiTrust</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text and</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import</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it</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into</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HTRC</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Analytics</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for</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analysis</a:t>
            </a:r>
            <a:r>
              <a:rPr lang="en-US" sz="1200" kern="1200" dirty="0">
                <a:solidFill>
                  <a:schemeClr val="tx1"/>
                </a:solidFill>
                <a:effectLst/>
                <a:latin typeface="+mn-lt"/>
                <a:ea typeface="+mn-ea"/>
                <a:cs typeface="+mn-cs"/>
              </a:rPr>
              <a:t>. Note here that when viewing text as data, we usually analyze them by corpus or corpora. A “corpus” of text can refer to both a digital collection and an individual's research text dataset. Text corpora are bodies of text. </a:t>
            </a:r>
          </a:p>
          <a:p>
            <a:pPr marL="171450" lvl="0" indent="-171450">
              <a:buFont typeface="Arial" charset="0"/>
              <a:buChar char="•"/>
            </a:pPr>
            <a:r>
              <a:rPr lang="en-US" sz="1200" kern="1200" dirty="0">
                <a:solidFill>
                  <a:schemeClr val="tx1"/>
                </a:solidFill>
                <a:effectLst/>
                <a:latin typeface="+mn-lt"/>
                <a:ea typeface="+mn-ea"/>
                <a:cs typeface="+mn-cs"/>
              </a:rPr>
              <a:t>Finally, we will also take a look at our case study and learn how Sam built his Creativity Corpus of </a:t>
            </a:r>
            <a:r>
              <a:rPr lang="en-US" sz="1200" kern="1200" dirty="0" err="1">
                <a:solidFill>
                  <a:schemeClr val="tx1"/>
                </a:solidFill>
                <a:effectLst/>
                <a:latin typeface="+mn-lt"/>
                <a:ea typeface="+mn-ea"/>
                <a:cs typeface="+mn-cs"/>
              </a:rPr>
              <a:t>H</a:t>
            </a:r>
            <a:r>
              <a:rPr lang="en-US" altLang="zh-CN" sz="1200" kern="1200" dirty="0" err="1">
                <a:solidFill>
                  <a:schemeClr val="tx1"/>
                </a:solidFill>
                <a:effectLst/>
                <a:latin typeface="+mn-lt"/>
                <a:ea typeface="+mn-ea"/>
                <a:cs typeface="+mn-cs"/>
              </a:rPr>
              <a:t>athi</a:t>
            </a:r>
            <a:r>
              <a:rPr lang="en-US" sz="1200" kern="1200" dirty="0" err="1">
                <a:solidFill>
                  <a:schemeClr val="tx1"/>
                </a:solidFill>
                <a:effectLst/>
                <a:latin typeface="+mn-lt"/>
                <a:ea typeface="+mn-ea"/>
                <a:cs typeface="+mn-cs"/>
              </a:rPr>
              <a:t>T</a:t>
            </a:r>
            <a:r>
              <a:rPr lang="en-US" altLang="zh-CN" sz="1200" kern="1200" dirty="0" err="1">
                <a:solidFill>
                  <a:schemeClr val="tx1"/>
                </a:solidFill>
                <a:effectLst/>
                <a:latin typeface="+mn-lt"/>
                <a:ea typeface="+mn-ea"/>
                <a:cs typeface="+mn-cs"/>
              </a:rPr>
              <a:t>rust</a:t>
            </a:r>
            <a:r>
              <a:rPr lang="en-US" sz="1200" kern="1200" dirty="0">
                <a:solidFill>
                  <a:schemeClr val="tx1"/>
                </a:solidFill>
                <a:effectLst/>
                <a:latin typeface="+mn-lt"/>
                <a:ea typeface="+mn-ea"/>
                <a:cs typeface="+mn-cs"/>
              </a:rPr>
              <a:t> volumes.</a:t>
            </a:r>
          </a:p>
          <a:p>
            <a:endParaRPr lang="en-US" dirty="0"/>
          </a:p>
        </p:txBody>
      </p:sp>
      <p:sp>
        <p:nvSpPr>
          <p:cNvPr id="4" name="Slide Number Placeholder 3"/>
          <p:cNvSpPr>
            <a:spLocks noGrp="1"/>
          </p:cNvSpPr>
          <p:nvPr>
            <p:ph type="sldNum" sz="quarter" idx="10"/>
          </p:nvPr>
        </p:nvSpPr>
        <p:spPr/>
        <p:txBody>
          <a:bodyPr/>
          <a:lstStyle/>
          <a:p>
            <a:fld id="{F028CD09-B752-B54F-9BC6-8FE30793453A}" type="slidenum">
              <a:rPr lang="en-US" smtClean="0"/>
              <a:t>2</a:t>
            </a:fld>
            <a:endParaRPr lang="en-US"/>
          </a:p>
        </p:txBody>
      </p:sp>
    </p:spTree>
    <p:extLst>
      <p:ext uri="{BB962C8B-B14F-4D97-AF65-F5344CB8AC3E}">
        <p14:creationId xmlns:p14="http://schemas.microsoft.com/office/powerpoint/2010/main" val="19814753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altLang="zh-CN" i="1" u="none" strike="noStrike" dirty="0">
                <a:effectLst/>
              </a:rPr>
              <a:t>HANDS-ON</a:t>
            </a:r>
            <a:r>
              <a:rPr lang="zh-CN" altLang="en-US" i="1" u="none" strike="noStrike" baseline="0" dirty="0">
                <a:effectLst/>
              </a:rPr>
              <a:t> </a:t>
            </a:r>
            <a:r>
              <a:rPr lang="en-US" altLang="zh-CN" i="1" u="none" strike="noStrike" baseline="0" dirty="0">
                <a:effectLst/>
              </a:rPr>
              <a:t>ACTIVITY</a:t>
            </a:r>
          </a:p>
          <a:p>
            <a:endParaRPr lang="en-US" altLang="zh-CN"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If</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you</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are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affiliated</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to</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an</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HT</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partner</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institution,</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s</a:t>
            </a:r>
            <a:r>
              <a:rPr lang="en-US" altLang="zh-CN" sz="1200" kern="1200" dirty="0">
                <a:solidFill>
                  <a:schemeClr val="tx1"/>
                </a:solidFill>
                <a:effectLst/>
                <a:latin typeface="+mn-lt"/>
                <a:ea typeface="+mn-ea"/>
                <a:cs typeface="+mn-cs"/>
              </a:rPr>
              <a:t>elect</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your</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partner</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institution</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from</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the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list</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and</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click</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on</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continue,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then</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follow</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the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directions</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for</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institutional</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log</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in</a:t>
            </a:r>
            <a:r>
              <a:rPr lang="en-US" altLang="zh-CN" sz="1200" kern="1200" dirty="0">
                <a:solidFill>
                  <a:schemeClr val="tx1"/>
                </a:solidFill>
                <a:effectLst/>
                <a:latin typeface="+mn-lt"/>
                <a:ea typeface="+mn-ea"/>
                <a:cs typeface="+mn-cs"/>
              </a:rPr>
              <a:t>.</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If</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not,</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click</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on</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“See</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options</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to</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log</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in</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as</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a</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guest”,</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and</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you</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will</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be</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directed</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to</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a</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page</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with</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multiple</a:t>
            </a:r>
            <a:r>
              <a:rPr lang="zh-CN" altLang="en-US" sz="1200" kern="1200" baseline="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options</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(such</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as</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logging</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in</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with</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your</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Google</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or</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Twitter</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account</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 </a:t>
            </a:r>
            <a:endParaRPr lang="en-US" altLang="zh-CN" sz="1200" kern="1200" dirty="0">
              <a:solidFill>
                <a:schemeClr val="tx1"/>
              </a:solidFill>
              <a:effectLst/>
              <a:latin typeface="+mn-lt"/>
              <a:ea typeface="+mn-ea"/>
              <a:cs typeface="+mn-cs"/>
            </a:endParaRPr>
          </a:p>
          <a:p>
            <a:endParaRPr lang="en-US"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Current</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s</a:t>
            </a:r>
            <a:r>
              <a:rPr lang="en-US" sz="1200" kern="1200" dirty="0">
                <a:solidFill>
                  <a:schemeClr val="tx1"/>
                </a:solidFill>
                <a:effectLst/>
                <a:latin typeface="+mn-lt"/>
                <a:ea typeface="+mn-ea"/>
                <a:cs typeface="+mn-cs"/>
              </a:rPr>
              <a:t>tep</a:t>
            </a:r>
            <a:r>
              <a:rPr lang="en-US" altLang="zh-CN" sz="1200" kern="1200" dirty="0">
                <a:solidFill>
                  <a:schemeClr val="tx1"/>
                </a:solidFill>
                <a:effectLst/>
                <a:latin typeface="+mn-lt"/>
                <a:ea typeface="+mn-ea"/>
                <a:cs typeface="+mn-cs"/>
              </a:rPr>
              <a:t>(s)</a:t>
            </a:r>
            <a:r>
              <a:rPr lang="en-US" sz="1200" kern="1200" dirty="0">
                <a:solidFill>
                  <a:schemeClr val="tx1"/>
                </a:solidFill>
                <a:effectLst/>
                <a:latin typeface="+mn-lt"/>
                <a:ea typeface="+mn-ea"/>
                <a:cs typeface="+mn-cs"/>
              </a:rPr>
              <a:t> in activity:</a:t>
            </a:r>
          </a:p>
          <a:p>
            <a:pPr marL="171450" lvl="0" indent="-171450">
              <a:buFont typeface="Arial" charset="0"/>
              <a:buChar char="•"/>
            </a:pPr>
            <a:r>
              <a:rPr lang="en-US" altLang="zh-CN" sz="1200" kern="1200" dirty="0">
                <a:solidFill>
                  <a:schemeClr val="tx1"/>
                </a:solidFill>
                <a:effectLst/>
                <a:latin typeface="+mn-lt"/>
                <a:ea typeface="+mn-ea"/>
                <a:cs typeface="+mn-cs"/>
              </a:rPr>
              <a:t>HTDL</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Log</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in</a:t>
            </a:r>
            <a:endParaRPr lang="en-US" dirty="0"/>
          </a:p>
          <a:p>
            <a:endParaRPr lang="en-US" altLang="zh-CN"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53A730F-BF44-DB45-8FF7-BA9FD32FADF5}" type="slidenum">
              <a:rPr lang="en-US" smtClean="0"/>
              <a:pPr/>
              <a:t>20</a:t>
            </a:fld>
            <a:endParaRPr lang="en-US" dirty="0"/>
          </a:p>
        </p:txBody>
      </p:sp>
    </p:spTree>
    <p:extLst>
      <p:ext uri="{BB962C8B-B14F-4D97-AF65-F5344CB8AC3E}">
        <p14:creationId xmlns:p14="http://schemas.microsoft.com/office/powerpoint/2010/main" val="9918475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altLang="zh-CN" i="1" u="none" strike="noStrike" dirty="0">
                <a:effectLst/>
              </a:rPr>
              <a:t>HANDS-ON</a:t>
            </a:r>
            <a:r>
              <a:rPr lang="zh-CN" altLang="en-US" i="1" u="none" strike="noStrike" baseline="0" dirty="0">
                <a:effectLst/>
              </a:rPr>
              <a:t> </a:t>
            </a:r>
            <a:r>
              <a:rPr lang="en-US" altLang="zh-CN" i="1" u="none" strike="noStrike" baseline="0" dirty="0">
                <a:effectLst/>
              </a:rPr>
              <a:t>ACTIVITY</a:t>
            </a:r>
          </a:p>
          <a:p>
            <a:endParaRPr lang="en-US" altLang="zh-CN"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Once</a:t>
            </a:r>
            <a:r>
              <a:rPr lang="en-US" sz="1200" kern="1200" baseline="0" dirty="0">
                <a:solidFill>
                  <a:schemeClr val="tx1"/>
                </a:solidFill>
                <a:effectLst/>
                <a:latin typeface="+mn-lt"/>
                <a:ea typeface="+mn-ea"/>
                <a:cs typeface="+mn-cs"/>
              </a:rPr>
              <a:t> you are logged in, click on the “FULL-TEXT” tab to search in full text. Now you can start thinking about a search query to find volumes for your collection. </a:t>
            </a:r>
            <a:r>
              <a:rPr lang="en-US" sz="1200" kern="1200" dirty="0">
                <a:solidFill>
                  <a:schemeClr val="tx1"/>
                </a:solidFill>
                <a:effectLst/>
                <a:latin typeface="+mn-lt"/>
                <a:ea typeface="+mn-ea"/>
                <a:cs typeface="+mn-cs"/>
              </a:rPr>
              <a:t>Why don’t you try building your own collection for our imagined researcher? You can check the instructions on the handout if you get stuck.</a:t>
            </a:r>
            <a:r>
              <a:rPr lang="en-US" sz="1200" kern="1200" baseline="0" dirty="0">
                <a:solidFill>
                  <a:schemeClr val="tx1"/>
                </a:solidFill>
                <a:effectLst/>
                <a:latin typeface="+mn-lt"/>
                <a:ea typeface="+mn-ea"/>
                <a:cs typeface="+mn-cs"/>
              </a:rPr>
              <a:t> We</a:t>
            </a:r>
            <a:r>
              <a:rPr lang="en-US" sz="1200" kern="1200" dirty="0">
                <a:solidFill>
                  <a:schemeClr val="tx1"/>
                </a:solidFill>
                <a:effectLst/>
                <a:latin typeface="+mn-lt"/>
                <a:ea typeface="+mn-ea"/>
                <a:cs typeface="+mn-cs"/>
              </a:rPr>
              <a:t>’ll give you 5-10 minutes to make your collection, and then we will regroup.</a:t>
            </a:r>
          </a:p>
          <a:p>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(Optional narrative below)</a:t>
            </a:r>
            <a:endParaRPr lang="en-US" sz="1200" kern="1200" dirty="0">
              <a:solidFill>
                <a:schemeClr val="tx1"/>
              </a:solidFill>
              <a:effectLst/>
              <a:latin typeface="+mn-lt"/>
              <a:ea typeface="+mn-ea"/>
              <a:cs typeface="+mn-cs"/>
            </a:endParaRPr>
          </a:p>
          <a:p>
            <a:pPr marL="171450" lvl="0" indent="-171450">
              <a:buFont typeface="Arial" charset="0"/>
              <a:buChar char="•"/>
            </a:pPr>
            <a:r>
              <a:rPr lang="en-US" sz="1200" i="1" kern="1200" dirty="0">
                <a:solidFill>
                  <a:schemeClr val="tx1"/>
                </a:solidFill>
                <a:effectLst/>
                <a:latin typeface="+mn-lt"/>
                <a:ea typeface="+mn-ea"/>
                <a:cs typeface="+mn-cs"/>
              </a:rPr>
              <a:t>First, enter in a search query. </a:t>
            </a:r>
          </a:p>
          <a:p>
            <a:pPr marL="171450" lvl="0" indent="-171450">
              <a:buFont typeface="Arial" charset="0"/>
              <a:buChar char="•"/>
            </a:pPr>
            <a:r>
              <a:rPr lang="en-US" sz="1200" i="1" kern="1200" dirty="0">
                <a:solidFill>
                  <a:schemeClr val="tx1"/>
                </a:solidFill>
                <a:effectLst/>
                <a:latin typeface="+mn-lt"/>
                <a:ea typeface="+mn-ea"/>
                <a:cs typeface="+mn-cs"/>
              </a:rPr>
              <a:t>For this example, let’s do an advanced full-text search for volumes that contain both “public papers” and “United States” in their titles. Because I’m an expert librarian, I know there are published speeches by presidents called, “Public Papers of the Presidents of t</a:t>
            </a:r>
            <a:r>
              <a:rPr lang="en-US" altLang="zh-CN" sz="1200" i="1" kern="1200" dirty="0">
                <a:solidFill>
                  <a:schemeClr val="tx1"/>
                </a:solidFill>
                <a:effectLst/>
                <a:latin typeface="+mn-lt"/>
                <a:ea typeface="+mn-ea"/>
                <a:cs typeface="+mn-cs"/>
              </a:rPr>
              <a:t>h</a:t>
            </a:r>
            <a:r>
              <a:rPr lang="en-US" sz="1200" i="1" kern="1200" dirty="0">
                <a:solidFill>
                  <a:schemeClr val="tx1"/>
                </a:solidFill>
                <a:effectLst/>
                <a:latin typeface="+mn-lt"/>
                <a:ea typeface="+mn-ea"/>
                <a:cs typeface="+mn-cs"/>
              </a:rPr>
              <a:t>e United States” so I’m structuring my query to look for those volumes.</a:t>
            </a:r>
          </a:p>
          <a:p>
            <a:pPr marL="171450" lvl="0" indent="-171450">
              <a:buFont typeface="Arial" charset="0"/>
              <a:buChar char="•"/>
            </a:pPr>
            <a:r>
              <a:rPr lang="en-US" sz="1200" i="1" kern="1200" dirty="0">
                <a:solidFill>
                  <a:schemeClr val="tx1"/>
                </a:solidFill>
                <a:effectLst/>
                <a:latin typeface="+mn-lt"/>
                <a:ea typeface="+mn-ea"/>
                <a:cs typeface="+mn-cs"/>
              </a:rPr>
              <a:t>Note that the default setting is doing a simple search in full</a:t>
            </a:r>
            <a:r>
              <a:rPr lang="en-US" sz="1200" i="1" kern="1200" baseline="0" dirty="0">
                <a:solidFill>
                  <a:schemeClr val="tx1"/>
                </a:solidFill>
                <a:effectLst/>
                <a:latin typeface="+mn-lt"/>
                <a:ea typeface="+mn-ea"/>
                <a:cs typeface="+mn-cs"/>
              </a:rPr>
              <a:t>-text, so you will need to click on the “Advanced full-text search” link under the search bar. </a:t>
            </a:r>
          </a:p>
          <a:p>
            <a:endParaRPr lang="en-US" altLang="zh-CN" sz="1200" kern="1200" dirty="0">
              <a:solidFill>
                <a:schemeClr val="tx1"/>
              </a:solidFill>
              <a:effectLst/>
              <a:latin typeface="+mn-lt"/>
              <a:ea typeface="+mn-ea"/>
              <a:cs typeface="+mn-cs"/>
            </a:endParaRPr>
          </a:p>
          <a:p>
            <a:endParaRPr lang="en-US"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Current</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s</a:t>
            </a:r>
            <a:r>
              <a:rPr lang="en-US" sz="1200" kern="1200" dirty="0">
                <a:solidFill>
                  <a:schemeClr val="tx1"/>
                </a:solidFill>
                <a:effectLst/>
                <a:latin typeface="+mn-lt"/>
                <a:ea typeface="+mn-ea"/>
                <a:cs typeface="+mn-cs"/>
              </a:rPr>
              <a:t>tep</a:t>
            </a:r>
            <a:r>
              <a:rPr lang="en-US" altLang="zh-CN" sz="1200" kern="1200" dirty="0">
                <a:solidFill>
                  <a:schemeClr val="tx1"/>
                </a:solidFill>
                <a:effectLst/>
                <a:latin typeface="+mn-lt"/>
                <a:ea typeface="+mn-ea"/>
                <a:cs typeface="+mn-cs"/>
              </a:rPr>
              <a:t>(s)</a:t>
            </a:r>
            <a:r>
              <a:rPr lang="en-US" sz="1200" kern="1200" dirty="0">
                <a:solidFill>
                  <a:schemeClr val="tx1"/>
                </a:solidFill>
                <a:effectLst/>
                <a:latin typeface="+mn-lt"/>
                <a:ea typeface="+mn-ea"/>
                <a:cs typeface="+mn-cs"/>
              </a:rPr>
              <a:t> in activity:</a:t>
            </a:r>
          </a:p>
          <a:p>
            <a:pPr marL="171450" lvl="0" indent="-171450">
              <a:buFont typeface="Arial" charset="0"/>
              <a:buChar char="•"/>
            </a:pPr>
            <a:r>
              <a:rPr lang="en-US" sz="1200" kern="1200" dirty="0">
                <a:solidFill>
                  <a:schemeClr val="tx1"/>
                </a:solidFill>
                <a:effectLst/>
                <a:latin typeface="+mn-lt"/>
                <a:ea typeface="+mn-ea"/>
                <a:cs typeface="+mn-cs"/>
              </a:rPr>
              <a:t>Search for volumes</a:t>
            </a:r>
            <a:r>
              <a:rPr lang="en-US" dirty="0">
                <a:effectLst/>
              </a:rPr>
              <a:t> </a:t>
            </a:r>
            <a:endParaRPr lang="en-US" dirty="0"/>
          </a:p>
        </p:txBody>
      </p:sp>
      <p:sp>
        <p:nvSpPr>
          <p:cNvPr id="4" name="Slide Number Placeholder 3"/>
          <p:cNvSpPr>
            <a:spLocks noGrp="1"/>
          </p:cNvSpPr>
          <p:nvPr>
            <p:ph type="sldNum" sz="quarter" idx="10"/>
          </p:nvPr>
        </p:nvSpPr>
        <p:spPr/>
        <p:txBody>
          <a:bodyPr/>
          <a:lstStyle/>
          <a:p>
            <a:fld id="{853A730F-BF44-DB45-8FF7-BA9FD32FADF5}" type="slidenum">
              <a:rPr lang="en-US" smtClean="0"/>
              <a:pPr/>
              <a:t>21</a:t>
            </a:fld>
            <a:endParaRPr lang="en-US" dirty="0"/>
          </a:p>
        </p:txBody>
      </p:sp>
    </p:spTree>
    <p:extLst>
      <p:ext uri="{BB962C8B-B14F-4D97-AF65-F5344CB8AC3E}">
        <p14:creationId xmlns:p14="http://schemas.microsoft.com/office/powerpoint/2010/main" val="13147103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altLang="zh-CN" i="1" u="none" strike="noStrike" dirty="0">
                <a:effectLst/>
              </a:rPr>
              <a:t>HANDS-ON</a:t>
            </a:r>
            <a:r>
              <a:rPr lang="zh-CN" altLang="en-US" i="1" u="none" strike="noStrike" baseline="0" dirty="0">
                <a:effectLst/>
              </a:rPr>
              <a:t> </a:t>
            </a:r>
            <a:r>
              <a:rPr lang="en-US" altLang="zh-CN" i="1" u="none" strike="noStrike" baseline="0" dirty="0">
                <a:effectLst/>
              </a:rPr>
              <a:t>ACTIVITY</a:t>
            </a:r>
          </a:p>
          <a:p>
            <a:endParaRPr lang="en-US" sz="1200" kern="1200" dirty="0">
              <a:solidFill>
                <a:schemeClr val="tx1"/>
              </a:solidFill>
              <a:effectLst/>
              <a:latin typeface="+mn-lt"/>
              <a:ea typeface="+mn-ea"/>
              <a:cs typeface="+mn-cs"/>
            </a:endParaRPr>
          </a:p>
          <a:p>
            <a:pPr marL="171450" lvl="0" indent="-171450">
              <a:buFont typeface="Arial" charset="0"/>
              <a:buChar char="•"/>
            </a:pPr>
            <a:r>
              <a:rPr lang="en-US" sz="1200" i="1" dirty="0">
                <a:effectLst/>
                <a:latin typeface="Arial" charset="0"/>
                <a:ea typeface="ＭＳ 明朝" charset="-128"/>
              </a:rPr>
              <a:t>You will see two blank search fields connected by “AND” logic for you to fill in. Since we want to look for volumes that have two specified phrases (“public papers” and “United States”) in their titles, the “AND” logic works perfectly and we don't need to change it. For both search fields, select “this exact phrase” and “Title” to limit our search. Type “United States” in one search field and “public papers” in the other (without the quotation marks). Click on “Search” at the bottom of the page to view results. </a:t>
            </a:r>
            <a:endParaRPr lang="en-US" altLang="zh-CN" sz="1200" i="1" kern="1200" dirty="0">
              <a:solidFill>
                <a:schemeClr val="tx1"/>
              </a:solidFill>
              <a:effectLst/>
              <a:latin typeface="+mn-lt"/>
              <a:ea typeface="+mn-ea"/>
              <a:cs typeface="+mn-cs"/>
            </a:endParaRPr>
          </a:p>
          <a:p>
            <a:endParaRPr lang="en-US"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Current</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s</a:t>
            </a:r>
            <a:r>
              <a:rPr lang="en-US" sz="1200" kern="1200" dirty="0">
                <a:solidFill>
                  <a:schemeClr val="tx1"/>
                </a:solidFill>
                <a:effectLst/>
                <a:latin typeface="+mn-lt"/>
                <a:ea typeface="+mn-ea"/>
                <a:cs typeface="+mn-cs"/>
              </a:rPr>
              <a:t>tep</a:t>
            </a:r>
            <a:r>
              <a:rPr lang="en-US" altLang="zh-CN" sz="1200" kern="1200" dirty="0">
                <a:solidFill>
                  <a:schemeClr val="tx1"/>
                </a:solidFill>
                <a:effectLst/>
                <a:latin typeface="+mn-lt"/>
                <a:ea typeface="+mn-ea"/>
                <a:cs typeface="+mn-cs"/>
              </a:rPr>
              <a:t>(s)</a:t>
            </a:r>
            <a:r>
              <a:rPr lang="en-US" sz="1200" kern="1200" dirty="0">
                <a:solidFill>
                  <a:schemeClr val="tx1"/>
                </a:solidFill>
                <a:effectLst/>
                <a:latin typeface="+mn-lt"/>
                <a:ea typeface="+mn-ea"/>
                <a:cs typeface="+mn-cs"/>
              </a:rPr>
              <a:t> in activity:</a:t>
            </a:r>
          </a:p>
          <a:p>
            <a:pPr marL="171450" lvl="0" indent="-171450">
              <a:buFont typeface="Arial" charset="0"/>
              <a:buChar char="•"/>
            </a:pPr>
            <a:r>
              <a:rPr lang="en-US" sz="1200" kern="1200" dirty="0">
                <a:solidFill>
                  <a:schemeClr val="tx1"/>
                </a:solidFill>
                <a:effectLst/>
                <a:latin typeface="+mn-lt"/>
                <a:ea typeface="+mn-ea"/>
                <a:cs typeface="+mn-cs"/>
              </a:rPr>
              <a:t>Search for volumes</a:t>
            </a:r>
            <a:r>
              <a:rPr lang="en-US" dirty="0">
                <a:effectLst/>
              </a:rPr>
              <a:t> </a:t>
            </a:r>
            <a:endParaRPr lang="en-US" dirty="0"/>
          </a:p>
        </p:txBody>
      </p:sp>
      <p:sp>
        <p:nvSpPr>
          <p:cNvPr id="4" name="Slide Number Placeholder 3"/>
          <p:cNvSpPr>
            <a:spLocks noGrp="1"/>
          </p:cNvSpPr>
          <p:nvPr>
            <p:ph type="sldNum" sz="quarter" idx="10"/>
          </p:nvPr>
        </p:nvSpPr>
        <p:spPr/>
        <p:txBody>
          <a:bodyPr/>
          <a:lstStyle/>
          <a:p>
            <a:fld id="{853A730F-BF44-DB45-8FF7-BA9FD32FADF5}" type="slidenum">
              <a:rPr lang="en-US" smtClean="0"/>
              <a:pPr/>
              <a:t>22</a:t>
            </a:fld>
            <a:endParaRPr lang="en-US" dirty="0"/>
          </a:p>
        </p:txBody>
      </p:sp>
    </p:spTree>
    <p:extLst>
      <p:ext uri="{BB962C8B-B14F-4D97-AF65-F5344CB8AC3E}">
        <p14:creationId xmlns:p14="http://schemas.microsoft.com/office/powerpoint/2010/main" val="13269337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altLang="zh-CN" i="1" u="none" strike="noStrike" dirty="0">
                <a:effectLst/>
              </a:rPr>
              <a:t>HANDS-ON</a:t>
            </a:r>
            <a:r>
              <a:rPr lang="zh-CN" altLang="en-US" i="1" u="none" strike="noStrike" baseline="0" dirty="0">
                <a:effectLst/>
              </a:rPr>
              <a:t> </a:t>
            </a:r>
            <a:r>
              <a:rPr lang="en-US" altLang="zh-CN" i="1" u="none" strike="noStrike" baseline="0" dirty="0">
                <a:effectLst/>
              </a:rPr>
              <a:t>ACTIVITY</a:t>
            </a:r>
          </a:p>
          <a:p>
            <a:endParaRPr lang="en-US" altLang="zh-CN"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After the search results appear, we can further facet the results using the options provided in the sidebar on the left. After you are satisfied with the results, click on the “Select” box on the left side of an entry to select it for your collection. You</a:t>
            </a:r>
            <a:r>
              <a:rPr lang="en-US" sz="1200" kern="1200" baseline="0" dirty="0">
                <a:solidFill>
                  <a:schemeClr val="tx1"/>
                </a:solidFill>
                <a:effectLst/>
                <a:latin typeface="+mn-lt"/>
                <a:ea typeface="+mn-ea"/>
                <a:cs typeface="+mn-cs"/>
              </a:rPr>
              <a:t> can also click on “Select all on page” when you feel like every item on the page should be added to your </a:t>
            </a:r>
            <a:r>
              <a:rPr lang="en-US" sz="1200" i="0" kern="1200" baseline="0" dirty="0">
                <a:solidFill>
                  <a:schemeClr val="tx1"/>
                </a:solidFill>
                <a:effectLst/>
                <a:latin typeface="+mn-lt"/>
                <a:ea typeface="+mn-ea"/>
                <a:cs typeface="+mn-cs"/>
              </a:rPr>
              <a:t>collection. When you’re ready, click on the “Select Collection” bar and choose “[CREATE NEW COLLECTION]” from the drop-down menu. Then hit the “Add Selected” button on the right. </a:t>
            </a:r>
            <a:endParaRPr lang="en-US" sz="1200" i="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For instructors, we recommend that you only select a couple of items using the check boxes during your demonstration, since it may take a long time for the system to process your request if you select all items or many items. You may want to recommend workshop participants to refrain from selecting too many items as well during the activity so no one will need wait too long to get to the next step.  </a:t>
            </a:r>
          </a:p>
          <a:p>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Encourage attendees to take a curatorial perspective when selecting volumes. </a:t>
            </a:r>
            <a:endParaRPr lang="en-US" sz="1200" kern="1200" dirty="0">
              <a:solidFill>
                <a:schemeClr val="tx1"/>
              </a:solidFill>
              <a:effectLst/>
              <a:latin typeface="+mn-lt"/>
              <a:ea typeface="+mn-ea"/>
              <a:cs typeface="+mn-cs"/>
            </a:endParaRPr>
          </a:p>
          <a:p>
            <a:endParaRPr lang="en-US" altLang="zh-CN" sz="1200" kern="1200" dirty="0">
              <a:solidFill>
                <a:schemeClr val="tx1"/>
              </a:solidFill>
              <a:effectLst/>
              <a:latin typeface="+mn-lt"/>
              <a:ea typeface="+mn-ea"/>
              <a:cs typeface="+mn-cs"/>
            </a:endParaRPr>
          </a:p>
          <a:p>
            <a:endParaRPr lang="en-US"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Current</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s</a:t>
            </a:r>
            <a:r>
              <a:rPr lang="en-US" sz="1200" kern="1200" dirty="0">
                <a:solidFill>
                  <a:schemeClr val="tx1"/>
                </a:solidFill>
                <a:effectLst/>
                <a:latin typeface="+mn-lt"/>
                <a:ea typeface="+mn-ea"/>
                <a:cs typeface="+mn-cs"/>
              </a:rPr>
              <a:t>tep</a:t>
            </a:r>
            <a:r>
              <a:rPr lang="en-US" altLang="zh-CN" sz="1200" kern="1200" dirty="0">
                <a:solidFill>
                  <a:schemeClr val="tx1"/>
                </a:solidFill>
                <a:effectLst/>
                <a:latin typeface="+mn-lt"/>
                <a:ea typeface="+mn-ea"/>
                <a:cs typeface="+mn-cs"/>
              </a:rPr>
              <a:t>(s)</a:t>
            </a:r>
            <a:r>
              <a:rPr lang="en-US" sz="1200" kern="1200" dirty="0">
                <a:solidFill>
                  <a:schemeClr val="tx1"/>
                </a:solidFill>
                <a:effectLst/>
                <a:latin typeface="+mn-lt"/>
                <a:ea typeface="+mn-ea"/>
                <a:cs typeface="+mn-cs"/>
              </a:rPr>
              <a:t> in activity:</a:t>
            </a:r>
          </a:p>
          <a:p>
            <a:pPr marL="171450" marR="0" lvl="0" indent="-171450" algn="l" defTabSz="457200" rtl="0" eaLnBrk="1" fontAlgn="auto" latinLnBrk="0" hangingPunct="1">
              <a:lnSpc>
                <a:spcPct val="100000"/>
              </a:lnSpc>
              <a:spcBef>
                <a:spcPts val="0"/>
              </a:spcBef>
              <a:spcAft>
                <a:spcPts val="0"/>
              </a:spcAft>
              <a:buClrTx/>
              <a:buSzTx/>
              <a:buFont typeface="Arial" charset="0"/>
              <a:buChar char="•"/>
              <a:tabLst/>
              <a:defRPr/>
            </a:pPr>
            <a:r>
              <a:rPr lang="en-US" u="none" strike="noStrike" dirty="0">
                <a:effectLst/>
              </a:rPr>
              <a:t>View search results. NOTE: you can facet in the sidebar</a:t>
            </a:r>
          </a:p>
          <a:p>
            <a:pPr marL="171450" marR="0" lvl="0" indent="-171450" algn="l" defTabSz="457200" rtl="0" eaLnBrk="1" fontAlgn="auto" latinLnBrk="0" hangingPunct="1">
              <a:lnSpc>
                <a:spcPct val="100000"/>
              </a:lnSpc>
              <a:spcBef>
                <a:spcPts val="0"/>
              </a:spcBef>
              <a:spcAft>
                <a:spcPts val="0"/>
              </a:spcAft>
              <a:buClrTx/>
              <a:buSzTx/>
              <a:buFont typeface="Arial" charset="0"/>
              <a:buChar char="•"/>
              <a:tabLst/>
              <a:defRPr/>
            </a:pPr>
            <a:r>
              <a:rPr lang="en-US" u="none" strike="noStrike" dirty="0">
                <a:effectLst/>
              </a:rPr>
              <a:t>Select volumes</a:t>
            </a:r>
          </a:p>
          <a:p>
            <a:pPr marL="171450" lvl="0" indent="-171450">
              <a:buFont typeface="Arial"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10570931-8671-4992-AC81-0267CAC32244}" type="slidenum">
              <a:rPr lang="en-US" smtClean="0"/>
              <a:pPr/>
              <a:t>23</a:t>
            </a:fld>
            <a:endParaRPr lang="en-US" dirty="0"/>
          </a:p>
        </p:txBody>
      </p:sp>
    </p:spTree>
    <p:extLst>
      <p:ext uri="{BB962C8B-B14F-4D97-AF65-F5344CB8AC3E}">
        <p14:creationId xmlns:p14="http://schemas.microsoft.com/office/powerpoint/2010/main" val="7644597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altLang="zh-CN" i="1" u="none" strike="noStrike" dirty="0">
                <a:effectLst/>
              </a:rPr>
              <a:t>HANDS-ON</a:t>
            </a:r>
            <a:r>
              <a:rPr lang="zh-CN" altLang="en-US" i="1" u="none" strike="noStrike" baseline="0" dirty="0">
                <a:effectLst/>
              </a:rPr>
              <a:t> </a:t>
            </a:r>
            <a:r>
              <a:rPr lang="en-US" altLang="zh-CN" i="1" u="none" strike="noStrike" baseline="0" dirty="0">
                <a:effectLst/>
              </a:rPr>
              <a:t>ACTIVITY</a:t>
            </a:r>
          </a:p>
          <a:p>
            <a:endParaRPr lang="en-US" altLang="zh-CN" sz="1200" kern="1200" dirty="0">
              <a:solidFill>
                <a:schemeClr val="tx1"/>
              </a:solidFill>
              <a:effectLst/>
              <a:latin typeface="+mn-lt"/>
              <a:ea typeface="+mn-ea"/>
              <a:cs typeface="+mn-cs"/>
            </a:endParaRPr>
          </a:p>
          <a:p>
            <a:r>
              <a:rPr lang="en-US" sz="1200" i="0" kern="1200" baseline="0" dirty="0">
                <a:solidFill>
                  <a:schemeClr val="tx1"/>
                </a:solidFill>
                <a:effectLst/>
                <a:latin typeface="+mn-lt"/>
                <a:ea typeface="+mn-ea"/>
                <a:cs typeface="+mn-cs"/>
              </a:rPr>
              <a:t>When you’re satisfied with your selection, click on the “Select Collection” bar and choose “[CREATE NEW COLLECTION]” from the drop-down menu. Then hit the “Add Selected” button on the right. </a:t>
            </a:r>
            <a:endParaRPr lang="en-US" altLang="zh-CN" sz="1200" kern="1200" dirty="0">
              <a:solidFill>
                <a:schemeClr val="tx1"/>
              </a:solidFill>
              <a:effectLst/>
              <a:latin typeface="+mn-lt"/>
              <a:ea typeface="+mn-ea"/>
              <a:cs typeface="+mn-cs"/>
            </a:endParaRPr>
          </a:p>
          <a:p>
            <a:endParaRPr lang="en-US" altLang="zh-CN" sz="1200" kern="1200" dirty="0">
              <a:solidFill>
                <a:schemeClr val="tx1"/>
              </a:solidFill>
              <a:effectLst/>
              <a:latin typeface="+mn-lt"/>
              <a:ea typeface="+mn-ea"/>
              <a:cs typeface="+mn-cs"/>
            </a:endParaRPr>
          </a:p>
          <a:p>
            <a:endParaRPr lang="en-US"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Current</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s</a:t>
            </a:r>
            <a:r>
              <a:rPr lang="en-US" sz="1200" kern="1200" dirty="0">
                <a:solidFill>
                  <a:schemeClr val="tx1"/>
                </a:solidFill>
                <a:effectLst/>
                <a:latin typeface="+mn-lt"/>
                <a:ea typeface="+mn-ea"/>
                <a:cs typeface="+mn-cs"/>
              </a:rPr>
              <a:t>tep</a:t>
            </a:r>
            <a:r>
              <a:rPr lang="en-US" altLang="zh-CN" sz="1200" kern="1200" dirty="0">
                <a:solidFill>
                  <a:schemeClr val="tx1"/>
                </a:solidFill>
                <a:effectLst/>
                <a:latin typeface="+mn-lt"/>
                <a:ea typeface="+mn-ea"/>
                <a:cs typeface="+mn-cs"/>
              </a:rPr>
              <a:t>(s)</a:t>
            </a:r>
            <a:r>
              <a:rPr lang="en-US" sz="1200" kern="1200" dirty="0">
                <a:solidFill>
                  <a:schemeClr val="tx1"/>
                </a:solidFill>
                <a:effectLst/>
                <a:latin typeface="+mn-lt"/>
                <a:ea typeface="+mn-ea"/>
                <a:cs typeface="+mn-cs"/>
              </a:rPr>
              <a:t> in activity:</a:t>
            </a:r>
          </a:p>
          <a:p>
            <a:pPr marL="171450" marR="0" lvl="0" indent="-171450" algn="l" defTabSz="457200" rtl="0" eaLnBrk="1" fontAlgn="auto" latinLnBrk="0" hangingPunct="1">
              <a:lnSpc>
                <a:spcPct val="100000"/>
              </a:lnSpc>
              <a:spcBef>
                <a:spcPts val="0"/>
              </a:spcBef>
              <a:spcAft>
                <a:spcPts val="0"/>
              </a:spcAft>
              <a:buClrTx/>
              <a:buSzTx/>
              <a:buFont typeface="Arial" charset="0"/>
              <a:buChar char="•"/>
              <a:tabLst/>
              <a:defRPr/>
            </a:pPr>
            <a:r>
              <a:rPr lang="en-US" u="none" strike="noStrike" dirty="0">
                <a:effectLst/>
              </a:rPr>
              <a:t>Click </a:t>
            </a:r>
            <a:r>
              <a:rPr lang="en-US" sz="1200" i="0" kern="1200" baseline="0" dirty="0">
                <a:solidFill>
                  <a:schemeClr val="tx1"/>
                </a:solidFill>
                <a:effectLst/>
                <a:latin typeface="+mn-lt"/>
                <a:ea typeface="+mn-ea"/>
                <a:cs typeface="+mn-cs"/>
              </a:rPr>
              <a:t>“Select Collection” </a:t>
            </a:r>
            <a:r>
              <a:rPr lang="en-US" sz="1200" i="0" kern="1200" baseline="0" dirty="0">
                <a:solidFill>
                  <a:schemeClr val="tx1"/>
                </a:solidFill>
                <a:effectLst/>
                <a:latin typeface="+mn-lt"/>
                <a:ea typeface="+mn-ea"/>
                <a:cs typeface="+mn-cs"/>
                <a:sym typeface="Wingdings"/>
              </a:rPr>
              <a:t> </a:t>
            </a:r>
            <a:r>
              <a:rPr lang="en-US" sz="1200" i="0" kern="1200" baseline="0" dirty="0">
                <a:solidFill>
                  <a:schemeClr val="tx1"/>
                </a:solidFill>
                <a:effectLst/>
                <a:latin typeface="+mn-lt"/>
                <a:ea typeface="+mn-ea"/>
                <a:cs typeface="+mn-cs"/>
              </a:rPr>
              <a:t>choose “[CREATE NEW COLLECTION]” </a:t>
            </a:r>
            <a:r>
              <a:rPr lang="en-US" sz="1200" i="0" kern="1200" baseline="0" dirty="0">
                <a:solidFill>
                  <a:schemeClr val="tx1"/>
                </a:solidFill>
                <a:effectLst/>
                <a:latin typeface="+mn-lt"/>
                <a:ea typeface="+mn-ea"/>
                <a:cs typeface="+mn-cs"/>
                <a:sym typeface="Wingdings"/>
              </a:rPr>
              <a:t>click </a:t>
            </a:r>
            <a:r>
              <a:rPr lang="en-US" sz="1200" i="0" kern="1200" baseline="0" dirty="0">
                <a:solidFill>
                  <a:schemeClr val="tx1"/>
                </a:solidFill>
                <a:effectLst/>
                <a:latin typeface="+mn-lt"/>
                <a:ea typeface="+mn-ea"/>
                <a:cs typeface="+mn-cs"/>
              </a:rPr>
              <a:t>“Add Selected” </a:t>
            </a:r>
            <a:endParaRPr lang="en-US" u="none" strike="noStrike" dirty="0">
              <a:effectLst/>
            </a:endParaRPr>
          </a:p>
          <a:p>
            <a:endParaRPr lang="en-US" dirty="0"/>
          </a:p>
        </p:txBody>
      </p:sp>
      <p:sp>
        <p:nvSpPr>
          <p:cNvPr id="4" name="Slide Number Placeholder 3"/>
          <p:cNvSpPr>
            <a:spLocks noGrp="1"/>
          </p:cNvSpPr>
          <p:nvPr>
            <p:ph type="sldNum" sz="quarter" idx="10"/>
          </p:nvPr>
        </p:nvSpPr>
        <p:spPr/>
        <p:txBody>
          <a:bodyPr/>
          <a:lstStyle/>
          <a:p>
            <a:fld id="{9D3892FF-6665-124C-8005-D75AA0112EBA}" type="slidenum">
              <a:rPr lang="en-US" smtClean="0"/>
              <a:t>24</a:t>
            </a:fld>
            <a:endParaRPr lang="en-US"/>
          </a:p>
        </p:txBody>
      </p:sp>
    </p:spTree>
    <p:extLst>
      <p:ext uri="{BB962C8B-B14F-4D97-AF65-F5344CB8AC3E}">
        <p14:creationId xmlns:p14="http://schemas.microsoft.com/office/powerpoint/2010/main" val="698515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altLang="zh-CN" i="1" u="none" strike="noStrike" dirty="0">
                <a:effectLst/>
              </a:rPr>
              <a:t>HANDS-ON</a:t>
            </a:r>
            <a:r>
              <a:rPr lang="zh-CN" altLang="en-US" i="1" u="none" strike="noStrike" baseline="0" dirty="0">
                <a:effectLst/>
              </a:rPr>
              <a:t> </a:t>
            </a:r>
            <a:r>
              <a:rPr lang="en-US" altLang="zh-CN" i="1" u="none" strike="noStrike" baseline="0" dirty="0">
                <a:effectLst/>
              </a:rPr>
              <a:t>ACTIVITY</a:t>
            </a:r>
          </a:p>
          <a:p>
            <a:endParaRPr lang="en-US" altLang="zh-CN"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pop-up window will appear</a:t>
            </a:r>
            <a:r>
              <a:rPr lang="en-US" sz="1200" kern="1200" baseline="0" dirty="0">
                <a:solidFill>
                  <a:schemeClr val="tx1"/>
                </a:solidFill>
                <a:effectLst/>
                <a:latin typeface="+mn-lt"/>
                <a:ea typeface="+mn-ea"/>
                <a:cs typeface="+mn-cs"/>
              </a:rPr>
              <a:t> that prompts you </a:t>
            </a:r>
            <a:r>
              <a:rPr lang="en-US" sz="1200" kern="1200" dirty="0">
                <a:solidFill>
                  <a:schemeClr val="tx1"/>
                </a:solidFill>
                <a:effectLst/>
                <a:latin typeface="+mn-lt"/>
                <a:ea typeface="+mn-ea"/>
                <a:cs typeface="+mn-cs"/>
              </a:rPr>
              <a:t>to add some metadata to your collection before the system creates it for you.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Fill in the name and description of your new collection. </a:t>
            </a:r>
            <a:r>
              <a:rPr lang="en-US" sz="1200" kern="1200" dirty="0">
                <a:solidFill>
                  <a:schemeClr val="tx1"/>
                </a:solidFill>
                <a:effectLst/>
                <a:latin typeface="+mn-lt"/>
                <a:ea typeface="+mn-ea"/>
                <a:cs typeface="+mn-cs"/>
              </a:rPr>
              <a:t>You can choose to make the collection public or private, and we recommend writing a short description whenever you make collections public. When done, click on “Save</a:t>
            </a:r>
            <a:r>
              <a:rPr lang="en-US" sz="1200" kern="1200" baseline="0" dirty="0">
                <a:solidFill>
                  <a:schemeClr val="tx1"/>
                </a:solidFill>
                <a:effectLst/>
                <a:latin typeface="+mn-lt"/>
                <a:ea typeface="+mn-ea"/>
                <a:cs typeface="+mn-cs"/>
              </a:rPr>
              <a:t> Changes</a:t>
            </a:r>
            <a:r>
              <a:rPr lang="en-US" sz="1200" kern="1200" dirty="0">
                <a:solidFill>
                  <a:schemeClr val="tx1"/>
                </a:solidFill>
                <a:effectLst/>
                <a:latin typeface="+mn-lt"/>
                <a:ea typeface="+mn-ea"/>
                <a:cs typeface="+mn-cs"/>
              </a:rPr>
              <a:t>” to create your collection.</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Current</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s</a:t>
            </a:r>
            <a:r>
              <a:rPr lang="en-US" sz="1200" kern="1200" dirty="0">
                <a:solidFill>
                  <a:schemeClr val="tx1"/>
                </a:solidFill>
                <a:effectLst/>
                <a:latin typeface="+mn-lt"/>
                <a:ea typeface="+mn-ea"/>
                <a:cs typeface="+mn-cs"/>
              </a:rPr>
              <a:t>tep</a:t>
            </a:r>
            <a:r>
              <a:rPr lang="en-US" altLang="zh-CN" sz="1200" kern="1200" dirty="0">
                <a:solidFill>
                  <a:schemeClr val="tx1"/>
                </a:solidFill>
                <a:effectLst/>
                <a:latin typeface="+mn-lt"/>
                <a:ea typeface="+mn-ea"/>
                <a:cs typeface="+mn-cs"/>
              </a:rPr>
              <a:t>(s)</a:t>
            </a:r>
            <a:r>
              <a:rPr lang="en-US" sz="1200" kern="1200" dirty="0">
                <a:solidFill>
                  <a:schemeClr val="tx1"/>
                </a:solidFill>
                <a:effectLst/>
                <a:latin typeface="+mn-lt"/>
                <a:ea typeface="+mn-ea"/>
                <a:cs typeface="+mn-cs"/>
              </a:rPr>
              <a:t> in activity:</a:t>
            </a:r>
          </a:p>
          <a:p>
            <a:pPr marL="171450" marR="0" lvl="0" indent="-171450" algn="l" defTabSz="457200" rtl="0" eaLnBrk="1" fontAlgn="auto" latinLnBrk="0" hangingPunct="1">
              <a:lnSpc>
                <a:spcPct val="100000"/>
              </a:lnSpc>
              <a:spcBef>
                <a:spcPts val="0"/>
              </a:spcBef>
              <a:spcAft>
                <a:spcPts val="0"/>
              </a:spcAft>
              <a:buClrTx/>
              <a:buSzTx/>
              <a:buFont typeface="Arial" charset="0"/>
              <a:buChar char="•"/>
              <a:tabLst/>
              <a:defRPr/>
            </a:pPr>
            <a:r>
              <a:rPr lang="en-US" u="none" strike="noStrike" dirty="0">
                <a:effectLst/>
              </a:rPr>
              <a:t>Fill in collection name and description, select</a:t>
            </a:r>
            <a:r>
              <a:rPr lang="en-US" u="none" strike="noStrike" baseline="0" dirty="0">
                <a:effectLst/>
              </a:rPr>
              <a:t> public or private</a:t>
            </a:r>
            <a:endParaRPr lang="en-US" u="none" strike="noStrike" dirty="0">
              <a:effectLst/>
            </a:endParaRPr>
          </a:p>
          <a:p>
            <a:pPr marL="171450" marR="0" lvl="0" indent="-171450" algn="l" defTabSz="457200" rtl="0" eaLnBrk="1" fontAlgn="auto" latinLnBrk="0" hangingPunct="1">
              <a:lnSpc>
                <a:spcPct val="100000"/>
              </a:lnSpc>
              <a:spcBef>
                <a:spcPts val="0"/>
              </a:spcBef>
              <a:spcAft>
                <a:spcPts val="0"/>
              </a:spcAft>
              <a:buClrTx/>
              <a:buSzTx/>
              <a:buFont typeface="Arial" charset="0"/>
              <a:buChar char="•"/>
              <a:tabLst/>
              <a:defRPr/>
            </a:pPr>
            <a:r>
              <a:rPr lang="en-US" u="none" strike="noStrike" dirty="0">
                <a:effectLst/>
              </a:rPr>
              <a:t>Create</a:t>
            </a:r>
            <a:r>
              <a:rPr lang="en-US" u="none" strike="noStrike" baseline="0" dirty="0">
                <a:effectLst/>
              </a:rPr>
              <a:t> collection</a:t>
            </a:r>
            <a:endParaRPr lang="en-US" u="none" strike="noStrike" dirty="0">
              <a:effectLst/>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D3892FF-6665-124C-8005-D75AA0112EBA}" type="slidenum">
              <a:rPr lang="en-US" smtClean="0"/>
              <a:t>25</a:t>
            </a:fld>
            <a:endParaRPr lang="en-US"/>
          </a:p>
        </p:txBody>
      </p:sp>
    </p:spTree>
    <p:extLst>
      <p:ext uri="{BB962C8B-B14F-4D97-AF65-F5344CB8AC3E}">
        <p14:creationId xmlns:p14="http://schemas.microsoft.com/office/powerpoint/2010/main" val="21309962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altLang="zh-CN" i="1" u="none" strike="noStrike" dirty="0">
                <a:effectLst/>
              </a:rPr>
              <a:t>HANDS-ON</a:t>
            </a:r>
            <a:r>
              <a:rPr lang="zh-CN" altLang="en-US" i="1" u="none" strike="noStrike" baseline="0" dirty="0">
                <a:effectLst/>
              </a:rPr>
              <a:t> </a:t>
            </a:r>
            <a:r>
              <a:rPr lang="en-US" altLang="zh-CN" i="1" u="none" strike="noStrike" baseline="0" dirty="0">
                <a:effectLst/>
              </a:rPr>
              <a:t>ACTIVITY</a:t>
            </a:r>
          </a:p>
          <a:p>
            <a:endParaRPr lang="en-US" altLang="zh-CN"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After the collection is successfully created, you should see</a:t>
            </a:r>
            <a:r>
              <a:rPr lang="en-US" sz="1200" kern="1200" baseline="0" dirty="0">
                <a:solidFill>
                  <a:schemeClr val="tx1"/>
                </a:solidFill>
                <a:effectLst/>
                <a:latin typeface="+mn-lt"/>
                <a:ea typeface="+mn-ea"/>
                <a:cs typeface="+mn-cs"/>
              </a:rPr>
              <a:t> a </a:t>
            </a:r>
            <a:r>
              <a:rPr lang="en-US" sz="1200" kern="1200" dirty="0">
                <a:solidFill>
                  <a:schemeClr val="tx1"/>
                </a:solidFill>
                <a:effectLst/>
                <a:latin typeface="+mn-lt"/>
                <a:ea typeface="+mn-ea"/>
                <a:cs typeface="+mn-cs"/>
              </a:rPr>
              <a:t>a confirmation message </a:t>
            </a:r>
            <a:r>
              <a:rPr lang="en-US" sz="1200" kern="1200" baseline="0" dirty="0">
                <a:solidFill>
                  <a:schemeClr val="tx1"/>
                </a:solidFill>
                <a:effectLst/>
                <a:latin typeface="+mn-lt"/>
                <a:ea typeface="+mn-ea"/>
                <a:cs typeface="+mn-cs"/>
              </a:rPr>
              <a:t>above the search results. To view your collection, click on “My Collections” near the top right of the page. </a:t>
            </a:r>
            <a:endParaRPr lang="en-US" altLang="zh-CN" sz="1200" kern="1200" dirty="0">
              <a:solidFill>
                <a:schemeClr val="tx1"/>
              </a:solidFill>
              <a:effectLst/>
              <a:latin typeface="+mn-lt"/>
              <a:ea typeface="+mn-ea"/>
              <a:cs typeface="+mn-cs"/>
            </a:endParaRPr>
          </a:p>
          <a:p>
            <a:endParaRPr lang="en-US"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Current</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s</a:t>
            </a:r>
            <a:r>
              <a:rPr lang="en-US" sz="1200" kern="1200" dirty="0">
                <a:solidFill>
                  <a:schemeClr val="tx1"/>
                </a:solidFill>
                <a:effectLst/>
                <a:latin typeface="+mn-lt"/>
                <a:ea typeface="+mn-ea"/>
                <a:cs typeface="+mn-cs"/>
              </a:rPr>
              <a:t>tep</a:t>
            </a:r>
            <a:r>
              <a:rPr lang="en-US" altLang="zh-CN" sz="1200" kern="1200" dirty="0">
                <a:solidFill>
                  <a:schemeClr val="tx1"/>
                </a:solidFill>
                <a:effectLst/>
                <a:latin typeface="+mn-lt"/>
                <a:ea typeface="+mn-ea"/>
                <a:cs typeface="+mn-cs"/>
              </a:rPr>
              <a:t>(s)</a:t>
            </a:r>
            <a:r>
              <a:rPr lang="en-US" sz="1200" kern="1200" dirty="0">
                <a:solidFill>
                  <a:schemeClr val="tx1"/>
                </a:solidFill>
                <a:effectLst/>
                <a:latin typeface="+mn-lt"/>
                <a:ea typeface="+mn-ea"/>
                <a:cs typeface="+mn-cs"/>
              </a:rPr>
              <a:t> in activity:</a:t>
            </a:r>
          </a:p>
          <a:p>
            <a:pPr marL="171450" lvl="0" indent="-171450">
              <a:buFont typeface="Arial" charset="0"/>
              <a:buChar char="•"/>
            </a:pPr>
            <a:r>
              <a:rPr lang="en-US" u="none" strike="noStrike" dirty="0">
                <a:effectLst/>
              </a:rPr>
              <a:t>View collection</a:t>
            </a:r>
          </a:p>
          <a:p>
            <a:endParaRPr lang="en-US" dirty="0"/>
          </a:p>
        </p:txBody>
      </p:sp>
      <p:sp>
        <p:nvSpPr>
          <p:cNvPr id="4" name="Slide Number Placeholder 3"/>
          <p:cNvSpPr>
            <a:spLocks noGrp="1"/>
          </p:cNvSpPr>
          <p:nvPr>
            <p:ph type="sldNum" sz="quarter" idx="10"/>
          </p:nvPr>
        </p:nvSpPr>
        <p:spPr/>
        <p:txBody>
          <a:bodyPr/>
          <a:lstStyle/>
          <a:p>
            <a:fld id="{9D3892FF-6665-124C-8005-D75AA0112EBA}" type="slidenum">
              <a:rPr lang="en-US" smtClean="0"/>
              <a:t>26</a:t>
            </a:fld>
            <a:endParaRPr lang="en-US"/>
          </a:p>
        </p:txBody>
      </p:sp>
    </p:spTree>
    <p:extLst>
      <p:ext uri="{BB962C8B-B14F-4D97-AF65-F5344CB8AC3E}">
        <p14:creationId xmlns:p14="http://schemas.microsoft.com/office/powerpoint/2010/main" val="17564311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altLang="zh-CN" i="1" u="none" strike="noStrike" dirty="0">
                <a:effectLst/>
              </a:rPr>
              <a:t>HANDS-ON</a:t>
            </a:r>
            <a:r>
              <a:rPr lang="zh-CN" altLang="en-US" i="1" u="none" strike="noStrike" baseline="0" dirty="0">
                <a:effectLst/>
              </a:rPr>
              <a:t> </a:t>
            </a:r>
            <a:r>
              <a:rPr lang="en-US" altLang="zh-CN" i="1" u="none" strike="noStrike" baseline="0" dirty="0">
                <a:effectLst/>
              </a:rPr>
              <a:t>ACTIVITY</a:t>
            </a:r>
          </a:p>
          <a:p>
            <a:endParaRPr lang="en-US" altLang="zh-CN"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will bring you</a:t>
            </a:r>
            <a:r>
              <a:rPr lang="en-US" sz="1200" kern="1200" baseline="0" dirty="0">
                <a:solidFill>
                  <a:schemeClr val="tx1"/>
                </a:solidFill>
                <a:effectLst/>
                <a:latin typeface="+mn-lt"/>
                <a:ea typeface="+mn-ea"/>
                <a:cs typeface="+mn-cs"/>
              </a:rPr>
              <a:t> to all your collections. You can manage your collections here by viewing collections, changing the public or private status of a collection, and deleting collections you don’t need. Click on the title of the collection you just created to view it. </a:t>
            </a:r>
            <a:endParaRPr lang="en-US" altLang="zh-CN" sz="1200" kern="1200" dirty="0">
              <a:solidFill>
                <a:schemeClr val="tx1"/>
              </a:solidFill>
              <a:effectLst/>
              <a:latin typeface="+mn-lt"/>
              <a:ea typeface="+mn-ea"/>
              <a:cs typeface="+mn-cs"/>
            </a:endParaRPr>
          </a:p>
          <a:p>
            <a:endParaRPr lang="en-US"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Current</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s</a:t>
            </a:r>
            <a:r>
              <a:rPr lang="en-US" sz="1200" kern="1200" dirty="0">
                <a:solidFill>
                  <a:schemeClr val="tx1"/>
                </a:solidFill>
                <a:effectLst/>
                <a:latin typeface="+mn-lt"/>
                <a:ea typeface="+mn-ea"/>
                <a:cs typeface="+mn-cs"/>
              </a:rPr>
              <a:t>tep</a:t>
            </a:r>
            <a:r>
              <a:rPr lang="en-US" altLang="zh-CN" sz="1200" kern="1200" dirty="0">
                <a:solidFill>
                  <a:schemeClr val="tx1"/>
                </a:solidFill>
                <a:effectLst/>
                <a:latin typeface="+mn-lt"/>
                <a:ea typeface="+mn-ea"/>
                <a:cs typeface="+mn-cs"/>
              </a:rPr>
              <a:t>(s)</a:t>
            </a:r>
            <a:r>
              <a:rPr lang="en-US" sz="1200" kern="1200" dirty="0">
                <a:solidFill>
                  <a:schemeClr val="tx1"/>
                </a:solidFill>
                <a:effectLst/>
                <a:latin typeface="+mn-lt"/>
                <a:ea typeface="+mn-ea"/>
                <a:cs typeface="+mn-cs"/>
              </a:rPr>
              <a:t> in activity:</a:t>
            </a:r>
          </a:p>
          <a:p>
            <a:pPr marL="171450" lvl="0" indent="-171450">
              <a:buFont typeface="Arial" charset="0"/>
              <a:buChar char="•"/>
            </a:pPr>
            <a:r>
              <a:rPr lang="en-US" u="none" strike="noStrike" dirty="0">
                <a:effectLst/>
              </a:rPr>
              <a:t>View collection</a:t>
            </a:r>
          </a:p>
          <a:p>
            <a:endParaRPr lang="en-US" dirty="0"/>
          </a:p>
        </p:txBody>
      </p:sp>
      <p:sp>
        <p:nvSpPr>
          <p:cNvPr id="4" name="Slide Number Placeholder 3"/>
          <p:cNvSpPr>
            <a:spLocks noGrp="1"/>
          </p:cNvSpPr>
          <p:nvPr>
            <p:ph type="sldNum" sz="quarter" idx="10"/>
          </p:nvPr>
        </p:nvSpPr>
        <p:spPr/>
        <p:txBody>
          <a:bodyPr/>
          <a:lstStyle/>
          <a:p>
            <a:fld id="{9D3892FF-6665-124C-8005-D75AA0112EBA}" type="slidenum">
              <a:rPr lang="en-US" smtClean="0"/>
              <a:t>27</a:t>
            </a:fld>
            <a:endParaRPr lang="en-US"/>
          </a:p>
        </p:txBody>
      </p:sp>
    </p:spTree>
    <p:extLst>
      <p:ext uri="{BB962C8B-B14F-4D97-AF65-F5344CB8AC3E}">
        <p14:creationId xmlns:p14="http://schemas.microsoft.com/office/powerpoint/2010/main" val="12335774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altLang="zh-CN" i="1" u="none" strike="noStrike" dirty="0">
                <a:effectLst/>
              </a:rPr>
              <a:t>HANDS-ON</a:t>
            </a:r>
            <a:r>
              <a:rPr lang="zh-CN" altLang="en-US" i="1" u="none" strike="noStrike" baseline="0" dirty="0">
                <a:effectLst/>
              </a:rPr>
              <a:t> </a:t>
            </a:r>
            <a:r>
              <a:rPr lang="en-US" altLang="zh-CN" i="1" u="none" strike="noStrike" baseline="0" dirty="0">
                <a:effectLst/>
              </a:rPr>
              <a:t>ACTIVITY</a:t>
            </a:r>
          </a:p>
          <a:p>
            <a:endParaRPr lang="en-US"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You will be able to</a:t>
            </a:r>
            <a:r>
              <a:rPr lang="en-US" altLang="zh-CN" sz="1200" kern="1200" baseline="0" dirty="0">
                <a:solidFill>
                  <a:schemeClr val="tx1"/>
                </a:solidFill>
                <a:effectLst/>
                <a:latin typeface="+mn-lt"/>
                <a:ea typeface="+mn-ea"/>
                <a:cs typeface="+mn-cs"/>
              </a:rPr>
              <a:t> see the </a:t>
            </a:r>
            <a:r>
              <a:rPr lang="en-US" altLang="zh-CN" sz="1200" kern="1200" dirty="0">
                <a:solidFill>
                  <a:schemeClr val="tx1"/>
                </a:solidFill>
                <a:effectLst/>
                <a:latin typeface="+mn-lt"/>
                <a:ea typeface="+mn-ea"/>
                <a:cs typeface="+mn-cs"/>
              </a:rPr>
              <a:t>title</a:t>
            </a:r>
            <a:r>
              <a:rPr lang="en-US" altLang="zh-CN" sz="1200" kern="1200" baseline="0" dirty="0">
                <a:solidFill>
                  <a:schemeClr val="tx1"/>
                </a:solidFill>
                <a:effectLst/>
                <a:latin typeface="+mn-lt"/>
                <a:ea typeface="+mn-ea"/>
                <a:cs typeface="+mn-cs"/>
              </a:rPr>
              <a:t> and description of your collection, as well as all the items in it. Copy (highlight and ctrl-C/</a:t>
            </a:r>
            <a:r>
              <a:rPr lang="en-US" altLang="zh-CN" sz="1200" kern="1200" baseline="0" dirty="0" err="1">
                <a:solidFill>
                  <a:schemeClr val="tx1"/>
                </a:solidFill>
                <a:effectLst/>
                <a:latin typeface="+mn-lt"/>
                <a:ea typeface="+mn-ea"/>
                <a:cs typeface="+mn-cs"/>
              </a:rPr>
              <a:t>cmd</a:t>
            </a:r>
            <a:r>
              <a:rPr lang="en-US" altLang="zh-CN" sz="1200" kern="1200" baseline="0" dirty="0">
                <a:solidFill>
                  <a:schemeClr val="tx1"/>
                </a:solidFill>
                <a:effectLst/>
                <a:latin typeface="+mn-lt"/>
                <a:ea typeface="+mn-ea"/>
                <a:cs typeface="+mn-cs"/>
              </a:rPr>
              <a:t>-c) the URL in the bar. You will need this to create your </a:t>
            </a:r>
            <a:r>
              <a:rPr lang="en-US" altLang="zh-CN" sz="1200" kern="1200" baseline="0" dirty="0" err="1" smtClean="0">
                <a:solidFill>
                  <a:schemeClr val="tx1"/>
                </a:solidFill>
                <a:effectLst/>
                <a:latin typeface="+mn-lt"/>
                <a:ea typeface="+mn-ea"/>
                <a:cs typeface="+mn-cs"/>
              </a:rPr>
              <a:t>workset</a:t>
            </a:r>
            <a:r>
              <a:rPr lang="en-US" altLang="zh-CN" sz="1200" kern="1200" baseline="0" dirty="0" smtClean="0">
                <a:solidFill>
                  <a:schemeClr val="tx1"/>
                </a:solidFill>
                <a:effectLst/>
                <a:latin typeface="+mn-lt"/>
                <a:ea typeface="+mn-ea"/>
                <a:cs typeface="+mn-cs"/>
              </a:rPr>
              <a:t>.</a:t>
            </a:r>
            <a:endParaRPr lang="en-US" altLang="zh-CN" sz="1200" kern="1200" baseline="0" dirty="0">
              <a:solidFill>
                <a:schemeClr val="tx1"/>
              </a:solidFill>
              <a:effectLst/>
              <a:latin typeface="+mn-lt"/>
              <a:ea typeface="+mn-ea"/>
              <a:cs typeface="+mn-cs"/>
            </a:endParaRPr>
          </a:p>
          <a:p>
            <a:endParaRPr lang="en-US" altLang="zh-CN" sz="1200" kern="1200" baseline="0" dirty="0">
              <a:solidFill>
                <a:schemeClr val="tx1"/>
              </a:solidFill>
              <a:effectLst/>
              <a:latin typeface="+mn-lt"/>
              <a:ea typeface="+mn-ea"/>
              <a:cs typeface="+mn-cs"/>
            </a:endParaRPr>
          </a:p>
          <a:p>
            <a:r>
              <a:rPr lang="en-US" altLang="zh-CN" sz="1200" kern="1200" baseline="0" dirty="0">
                <a:solidFill>
                  <a:schemeClr val="tx1"/>
                </a:solidFill>
                <a:effectLst/>
                <a:latin typeface="+mn-lt"/>
                <a:ea typeface="+mn-ea"/>
                <a:cs typeface="+mn-cs"/>
              </a:rPr>
              <a:t>C</a:t>
            </a:r>
            <a:r>
              <a:rPr lang="en-US" altLang="zh-CN" sz="1200" kern="1200" dirty="0">
                <a:solidFill>
                  <a:schemeClr val="tx1"/>
                </a:solidFill>
                <a:effectLst/>
                <a:latin typeface="+mn-lt"/>
                <a:ea typeface="+mn-ea"/>
                <a:cs typeface="+mn-cs"/>
              </a:rPr>
              <a:t>urrent</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s</a:t>
            </a:r>
            <a:r>
              <a:rPr lang="en-US" sz="1200" kern="1200" dirty="0">
                <a:solidFill>
                  <a:schemeClr val="tx1"/>
                </a:solidFill>
                <a:effectLst/>
                <a:latin typeface="+mn-lt"/>
                <a:ea typeface="+mn-ea"/>
                <a:cs typeface="+mn-cs"/>
              </a:rPr>
              <a:t>tep</a:t>
            </a:r>
            <a:r>
              <a:rPr lang="en-US" altLang="zh-CN" sz="1200" kern="1200" dirty="0">
                <a:solidFill>
                  <a:schemeClr val="tx1"/>
                </a:solidFill>
                <a:effectLst/>
                <a:latin typeface="+mn-lt"/>
                <a:ea typeface="+mn-ea"/>
                <a:cs typeface="+mn-cs"/>
              </a:rPr>
              <a:t>(s)</a:t>
            </a:r>
            <a:r>
              <a:rPr lang="en-US" sz="1200" kern="1200" dirty="0">
                <a:solidFill>
                  <a:schemeClr val="tx1"/>
                </a:solidFill>
                <a:effectLst/>
                <a:latin typeface="+mn-lt"/>
                <a:ea typeface="+mn-ea"/>
                <a:cs typeface="+mn-cs"/>
              </a:rPr>
              <a:t> in activity:</a:t>
            </a:r>
          </a:p>
          <a:p>
            <a:pPr marL="171450" lvl="0" indent="-171450">
              <a:buFont typeface="Arial" charset="0"/>
              <a:buChar char="•"/>
            </a:pPr>
            <a:r>
              <a:rPr lang="en-US" u="none" strike="noStrike" dirty="0">
                <a:effectLst/>
              </a:rPr>
              <a:t>Copy collection URL</a:t>
            </a:r>
          </a:p>
          <a:p>
            <a:endParaRPr lang="en-US" dirty="0"/>
          </a:p>
        </p:txBody>
      </p:sp>
      <p:sp>
        <p:nvSpPr>
          <p:cNvPr id="4" name="Slide Number Placeholder 3"/>
          <p:cNvSpPr>
            <a:spLocks noGrp="1"/>
          </p:cNvSpPr>
          <p:nvPr>
            <p:ph type="sldNum" sz="quarter" idx="10"/>
          </p:nvPr>
        </p:nvSpPr>
        <p:spPr/>
        <p:txBody>
          <a:bodyPr/>
          <a:lstStyle/>
          <a:p>
            <a:fld id="{9D3892FF-6665-124C-8005-D75AA0112EBA}" type="slidenum">
              <a:rPr lang="en-US" smtClean="0"/>
              <a:t>28</a:t>
            </a:fld>
            <a:endParaRPr lang="en-US"/>
          </a:p>
        </p:txBody>
      </p:sp>
    </p:spTree>
    <p:extLst>
      <p:ext uri="{BB962C8B-B14F-4D97-AF65-F5344CB8AC3E}">
        <p14:creationId xmlns:p14="http://schemas.microsoft.com/office/powerpoint/2010/main" val="18900214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altLang="zh-CN" i="1" u="none" strike="noStrike" dirty="0">
                <a:effectLst/>
              </a:rPr>
              <a:t>HANDS-ON</a:t>
            </a:r>
            <a:r>
              <a:rPr lang="zh-CN" altLang="en-US" i="1" u="none" strike="noStrike" baseline="0" dirty="0">
                <a:effectLst/>
              </a:rPr>
              <a:t> </a:t>
            </a:r>
            <a:r>
              <a:rPr lang="en-US" altLang="zh-CN" i="1" u="none" strike="noStrike" baseline="0" dirty="0">
                <a:effectLst/>
              </a:rPr>
              <a:t>ACTIVITY</a:t>
            </a:r>
          </a:p>
          <a:p>
            <a:pPr lvl="0"/>
            <a:endParaRPr lang="en-US" altLang="zh-CN" i="1" u="none" strike="noStrike" baseline="0" dirty="0">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Now,</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we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will</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need</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to</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go</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to</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HTRC</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Analytics</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and</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import</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the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collection</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as</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a</a:t>
            </a:r>
            <a:r>
              <a:rPr lang="zh-CN" altLang="en-US" sz="1200" kern="1200" dirty="0">
                <a:solidFill>
                  <a:schemeClr val="tx1"/>
                </a:solidFill>
                <a:effectLst/>
                <a:latin typeface="+mn-lt"/>
                <a:ea typeface="+mn-ea"/>
                <a:cs typeface="+mn-cs"/>
              </a:rPr>
              <a:t> </a:t>
            </a:r>
            <a:r>
              <a:rPr lang="en-US" altLang="zh-CN" sz="1200" kern="1200" dirty="0" err="1">
                <a:solidFill>
                  <a:schemeClr val="tx1"/>
                </a:solidFill>
                <a:effectLst/>
                <a:latin typeface="+mn-lt"/>
                <a:ea typeface="+mn-ea"/>
                <a:cs typeface="+mn-cs"/>
              </a:rPr>
              <a:t>workset</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for</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analysis.</a:t>
            </a:r>
            <a:r>
              <a:rPr lang="zh-CN" alt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This is what the </a:t>
            </a:r>
            <a:r>
              <a:rPr lang="en-US" altLang="zh-CN" sz="1200" kern="1200" dirty="0">
                <a:solidFill>
                  <a:schemeClr val="tx1"/>
                </a:solidFill>
                <a:effectLst/>
                <a:latin typeface="+mn-lt"/>
                <a:ea typeface="+mn-ea"/>
                <a:cs typeface="+mn-cs"/>
              </a:rPr>
              <a:t>HTRC</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Analytics</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website</a:t>
            </a:r>
            <a:r>
              <a:rPr lang="zh-CN" altLang="en-US"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looks like. We suggest logging in first after landing on this page. </a:t>
            </a:r>
          </a:p>
          <a:p>
            <a:endParaRPr lang="en-US" dirty="0"/>
          </a:p>
          <a:p>
            <a:r>
              <a:rPr lang="en-US" altLang="zh-CN" sz="1200" kern="1200" dirty="0">
                <a:solidFill>
                  <a:schemeClr val="tx1"/>
                </a:solidFill>
                <a:effectLst/>
                <a:latin typeface="+mn-lt"/>
                <a:ea typeface="+mn-ea"/>
                <a:cs typeface="+mn-cs"/>
              </a:rPr>
              <a:t>Current</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s</a:t>
            </a:r>
            <a:r>
              <a:rPr lang="en-US" sz="1200" kern="1200" dirty="0">
                <a:solidFill>
                  <a:schemeClr val="tx1"/>
                </a:solidFill>
                <a:effectLst/>
                <a:latin typeface="+mn-lt"/>
                <a:ea typeface="+mn-ea"/>
                <a:cs typeface="+mn-cs"/>
              </a:rPr>
              <a:t>tep</a:t>
            </a:r>
            <a:r>
              <a:rPr lang="en-US" altLang="zh-CN" sz="1200" kern="1200" dirty="0">
                <a:solidFill>
                  <a:schemeClr val="tx1"/>
                </a:solidFill>
                <a:effectLst/>
                <a:latin typeface="+mn-lt"/>
                <a:ea typeface="+mn-ea"/>
                <a:cs typeface="+mn-cs"/>
              </a:rPr>
              <a:t>(s)</a:t>
            </a:r>
            <a:r>
              <a:rPr lang="en-US" sz="1200" kern="1200" dirty="0">
                <a:solidFill>
                  <a:schemeClr val="tx1"/>
                </a:solidFill>
                <a:effectLst/>
                <a:latin typeface="+mn-lt"/>
                <a:ea typeface="+mn-ea"/>
                <a:cs typeface="+mn-cs"/>
              </a:rPr>
              <a:t> in activity:</a:t>
            </a:r>
          </a:p>
          <a:p>
            <a:pPr marL="171450" indent="-171450">
              <a:buFont typeface="Arial" charset="0"/>
              <a:buChar char="•"/>
            </a:pPr>
            <a:r>
              <a:rPr 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Access</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HTRC</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Analytics</a:t>
            </a:r>
            <a:endParaRPr lang="en-US" u="none" strike="noStrike" dirty="0">
              <a:effectLst/>
            </a:endParaRPr>
          </a:p>
        </p:txBody>
      </p:sp>
      <p:sp>
        <p:nvSpPr>
          <p:cNvPr id="4" name="Slide Number Placeholder 3"/>
          <p:cNvSpPr>
            <a:spLocks noGrp="1"/>
          </p:cNvSpPr>
          <p:nvPr>
            <p:ph type="sldNum" sz="quarter" idx="10"/>
          </p:nvPr>
        </p:nvSpPr>
        <p:spPr/>
        <p:txBody>
          <a:bodyPr/>
          <a:lstStyle/>
          <a:p>
            <a:fld id="{853A730F-BF44-DB45-8FF7-BA9FD32FADF5}" type="slidenum">
              <a:rPr lang="en-US" smtClean="0"/>
              <a:pPr/>
              <a:t>29</a:t>
            </a:fld>
            <a:endParaRPr lang="en-US" dirty="0"/>
          </a:p>
        </p:txBody>
      </p:sp>
    </p:spTree>
    <p:extLst>
      <p:ext uri="{BB962C8B-B14F-4D97-AF65-F5344CB8AC3E}">
        <p14:creationId xmlns:p14="http://schemas.microsoft.com/office/powerpoint/2010/main" val="500464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the end of this module, you</a:t>
            </a:r>
            <a:r>
              <a:rPr lang="en-US" baseline="0" dirty="0"/>
              <a:t> will have created a collection of volumes from the HathiTrust Digital Library and prepared it for analysis in </a:t>
            </a:r>
            <a:r>
              <a:rPr lang="en-US" sz="1200" kern="1200" dirty="0">
                <a:solidFill>
                  <a:schemeClr val="tx1"/>
                </a:solidFill>
                <a:effectLst/>
                <a:latin typeface="+mn-lt"/>
                <a:ea typeface="+mn-ea"/>
                <a:cs typeface="+mn-cs"/>
              </a:rPr>
              <a:t>HTRC Analytics </a:t>
            </a:r>
            <a:r>
              <a:rPr lang="en-US" baseline="0" dirty="0"/>
              <a:t>as a </a:t>
            </a:r>
            <a:r>
              <a:rPr lang="en-US" baseline="0" dirty="0" err="1"/>
              <a:t>workset</a:t>
            </a:r>
            <a:r>
              <a:rPr lang="en-US" baseline="0" dirty="0"/>
              <a:t>. </a:t>
            </a:r>
            <a:endParaRPr lang="en-US" dirty="0"/>
          </a:p>
        </p:txBody>
      </p:sp>
      <p:sp>
        <p:nvSpPr>
          <p:cNvPr id="4" name="Slide Number Placeholder 3"/>
          <p:cNvSpPr>
            <a:spLocks noGrp="1"/>
          </p:cNvSpPr>
          <p:nvPr>
            <p:ph type="sldNum" sz="quarter" idx="10"/>
          </p:nvPr>
        </p:nvSpPr>
        <p:spPr/>
        <p:txBody>
          <a:bodyPr/>
          <a:lstStyle/>
          <a:p>
            <a:fld id="{F028CD09-B752-B54F-9BC6-8FE30793453A}" type="slidenum">
              <a:rPr lang="en-US" smtClean="0"/>
              <a:t>3</a:t>
            </a:fld>
            <a:endParaRPr lang="en-US"/>
          </a:p>
        </p:txBody>
      </p:sp>
    </p:spTree>
    <p:extLst>
      <p:ext uri="{BB962C8B-B14F-4D97-AF65-F5344CB8AC3E}">
        <p14:creationId xmlns:p14="http://schemas.microsoft.com/office/powerpoint/2010/main" val="3039059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altLang="zh-CN" i="1" u="none" strike="noStrike" dirty="0">
                <a:effectLst/>
              </a:rPr>
              <a:t>HANDS-ON</a:t>
            </a:r>
            <a:r>
              <a:rPr lang="zh-CN" altLang="en-US" i="1" u="none" strike="noStrike" baseline="0" dirty="0">
                <a:effectLst/>
              </a:rPr>
              <a:t> </a:t>
            </a:r>
            <a:r>
              <a:rPr lang="en-US" altLang="zh-CN" i="1" u="none" strike="noStrike" baseline="0" dirty="0">
                <a:effectLst/>
              </a:rPr>
              <a:t>ACTIVITY</a:t>
            </a:r>
          </a:p>
          <a:p>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Look for the sign in/ sign up section </a:t>
            </a:r>
            <a:r>
              <a:rPr lang="en-US" altLang="zh-CN" sz="1200" kern="1200" dirty="0" smtClean="0">
                <a:solidFill>
                  <a:schemeClr val="tx1"/>
                </a:solidFill>
                <a:effectLst/>
                <a:latin typeface="+mn-lt"/>
                <a:ea typeface="+mn-ea"/>
                <a:cs typeface="+mn-cs"/>
              </a:rPr>
              <a:t>near</a:t>
            </a:r>
            <a:r>
              <a:rPr lang="zh-CN" alt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a:t>
            </a:r>
            <a:r>
              <a:rPr lang="en-US" sz="1200" kern="1200" dirty="0">
                <a:solidFill>
                  <a:schemeClr val="tx1"/>
                </a:solidFill>
                <a:effectLst/>
                <a:latin typeface="+mn-lt"/>
                <a:ea typeface="+mn-ea"/>
                <a:cs typeface="+mn-cs"/>
              </a:rPr>
              <a:t>top right part of the page. Since we’ve already created an account, let’s click on “sign in”. </a:t>
            </a:r>
          </a:p>
          <a:p>
            <a:endParaRPr lang="en-US" dirty="0"/>
          </a:p>
          <a:p>
            <a:endParaRPr lang="en-US" dirty="0"/>
          </a:p>
          <a:p>
            <a:r>
              <a:rPr lang="en-US" altLang="zh-CN" sz="1200" kern="1200" dirty="0">
                <a:solidFill>
                  <a:schemeClr val="tx1"/>
                </a:solidFill>
                <a:effectLst/>
                <a:latin typeface="+mn-lt"/>
                <a:ea typeface="+mn-ea"/>
                <a:cs typeface="+mn-cs"/>
              </a:rPr>
              <a:t>Current</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s</a:t>
            </a:r>
            <a:r>
              <a:rPr lang="en-US" sz="1200" kern="1200" dirty="0">
                <a:solidFill>
                  <a:schemeClr val="tx1"/>
                </a:solidFill>
                <a:effectLst/>
                <a:latin typeface="+mn-lt"/>
                <a:ea typeface="+mn-ea"/>
                <a:cs typeface="+mn-cs"/>
              </a:rPr>
              <a:t>tep</a:t>
            </a:r>
            <a:r>
              <a:rPr lang="en-US" altLang="zh-CN" sz="1200" kern="1200" dirty="0">
                <a:solidFill>
                  <a:schemeClr val="tx1"/>
                </a:solidFill>
                <a:effectLst/>
                <a:latin typeface="+mn-lt"/>
                <a:ea typeface="+mn-ea"/>
                <a:cs typeface="+mn-cs"/>
              </a:rPr>
              <a:t>(s)</a:t>
            </a:r>
            <a:r>
              <a:rPr lang="en-US" sz="1200" kern="1200" dirty="0">
                <a:solidFill>
                  <a:schemeClr val="tx1"/>
                </a:solidFill>
                <a:effectLst/>
                <a:latin typeface="+mn-lt"/>
                <a:ea typeface="+mn-ea"/>
                <a:cs typeface="+mn-cs"/>
              </a:rPr>
              <a:t> in activity:</a:t>
            </a:r>
          </a:p>
          <a:p>
            <a:pPr marL="171450" indent="-171450">
              <a:buFont typeface="Arial" charset="0"/>
              <a:buChar char="•"/>
            </a:pPr>
            <a:r>
              <a:rPr lang="en-US" sz="1200" kern="1200" dirty="0">
                <a:solidFill>
                  <a:schemeClr val="tx1"/>
                </a:solidFill>
                <a:effectLst/>
                <a:latin typeface="+mn-lt"/>
                <a:ea typeface="+mn-ea"/>
                <a:cs typeface="+mn-cs"/>
              </a:rPr>
              <a:t> </a:t>
            </a:r>
            <a:r>
              <a:rPr lang="en-US" u="none" strike="noStrike" dirty="0">
                <a:effectLst/>
              </a:rPr>
              <a:t>Sign in</a:t>
            </a:r>
          </a:p>
          <a:p>
            <a:endParaRPr lang="en-US" dirty="0"/>
          </a:p>
        </p:txBody>
      </p:sp>
      <p:sp>
        <p:nvSpPr>
          <p:cNvPr id="4" name="Slide Number Placeholder 3"/>
          <p:cNvSpPr>
            <a:spLocks noGrp="1"/>
          </p:cNvSpPr>
          <p:nvPr>
            <p:ph type="sldNum" sz="quarter" idx="10"/>
          </p:nvPr>
        </p:nvSpPr>
        <p:spPr/>
        <p:txBody>
          <a:bodyPr/>
          <a:lstStyle/>
          <a:p>
            <a:fld id="{853A730F-BF44-DB45-8FF7-BA9FD32FADF5}" type="slidenum">
              <a:rPr lang="en-US" smtClean="0"/>
              <a:pPr/>
              <a:t>30</a:t>
            </a:fld>
            <a:endParaRPr lang="en-US" dirty="0"/>
          </a:p>
        </p:txBody>
      </p:sp>
    </p:spTree>
    <p:extLst>
      <p:ext uri="{BB962C8B-B14F-4D97-AF65-F5344CB8AC3E}">
        <p14:creationId xmlns:p14="http://schemas.microsoft.com/office/powerpoint/2010/main" val="8337649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altLang="zh-CN" i="1" u="none" strike="noStrike" dirty="0">
                <a:effectLst/>
              </a:rPr>
              <a:t>HANDS-ON</a:t>
            </a:r>
            <a:r>
              <a:rPr lang="zh-CN" altLang="en-US" i="1" u="none" strike="noStrike" baseline="0" dirty="0">
                <a:effectLst/>
              </a:rPr>
              <a:t> </a:t>
            </a:r>
            <a:r>
              <a:rPr lang="en-US" altLang="zh-CN" i="1" u="none" strike="noStrike" baseline="0" dirty="0">
                <a:effectLst/>
              </a:rPr>
              <a:t>ACTIVITY</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are now brought to the login page. Enter your user name and password, then click on the “Sign in” button.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r>
              <a:rPr lang="en-US" altLang="zh-CN" sz="1200" kern="1200" dirty="0">
                <a:solidFill>
                  <a:schemeClr val="tx1"/>
                </a:solidFill>
                <a:effectLst/>
                <a:latin typeface="+mn-lt"/>
                <a:ea typeface="+mn-ea"/>
                <a:cs typeface="+mn-cs"/>
              </a:rPr>
              <a:t>Current</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s</a:t>
            </a:r>
            <a:r>
              <a:rPr lang="en-US" sz="1200" kern="1200" dirty="0">
                <a:solidFill>
                  <a:schemeClr val="tx1"/>
                </a:solidFill>
                <a:effectLst/>
                <a:latin typeface="+mn-lt"/>
                <a:ea typeface="+mn-ea"/>
                <a:cs typeface="+mn-cs"/>
              </a:rPr>
              <a:t>tep</a:t>
            </a:r>
            <a:r>
              <a:rPr lang="en-US" altLang="zh-CN" sz="1200" kern="1200" dirty="0">
                <a:solidFill>
                  <a:schemeClr val="tx1"/>
                </a:solidFill>
                <a:effectLst/>
                <a:latin typeface="+mn-lt"/>
                <a:ea typeface="+mn-ea"/>
                <a:cs typeface="+mn-cs"/>
              </a:rPr>
              <a:t>(s)</a:t>
            </a:r>
            <a:r>
              <a:rPr lang="en-US" sz="1200" kern="1200" dirty="0">
                <a:solidFill>
                  <a:schemeClr val="tx1"/>
                </a:solidFill>
                <a:effectLst/>
                <a:latin typeface="+mn-lt"/>
                <a:ea typeface="+mn-ea"/>
                <a:cs typeface="+mn-cs"/>
              </a:rPr>
              <a:t> in activity:</a:t>
            </a:r>
          </a:p>
          <a:p>
            <a:pPr marL="171450" indent="-171450">
              <a:buFont typeface="Arial" charset="0"/>
              <a:buChar char="•"/>
            </a:pPr>
            <a:r>
              <a:rPr lang="en-US" sz="1200" kern="1200" dirty="0">
                <a:solidFill>
                  <a:schemeClr val="tx1"/>
                </a:solidFill>
                <a:effectLst/>
                <a:latin typeface="+mn-lt"/>
                <a:ea typeface="+mn-ea"/>
                <a:cs typeface="+mn-cs"/>
              </a:rPr>
              <a:t> </a:t>
            </a:r>
            <a:r>
              <a:rPr lang="en-US" u="none" strike="noStrike" dirty="0">
                <a:effectLst/>
              </a:rPr>
              <a:t>Sign in</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853A730F-BF44-DB45-8FF7-BA9FD32FADF5}" type="slidenum">
              <a:rPr lang="en-US" smtClean="0"/>
              <a:pPr/>
              <a:t>31</a:t>
            </a:fld>
            <a:endParaRPr lang="en-US" dirty="0"/>
          </a:p>
        </p:txBody>
      </p:sp>
    </p:spTree>
    <p:extLst>
      <p:ext uri="{BB962C8B-B14F-4D97-AF65-F5344CB8AC3E}">
        <p14:creationId xmlns:p14="http://schemas.microsoft.com/office/powerpoint/2010/main" val="1925390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altLang="zh-CN" i="1" u="none" strike="noStrike" dirty="0">
                <a:effectLst/>
              </a:rPr>
              <a:t>HANDS-ON</a:t>
            </a:r>
            <a:r>
              <a:rPr lang="zh-CN" altLang="en-US" i="1" u="none" strike="noStrike" baseline="0" dirty="0">
                <a:effectLst/>
              </a:rPr>
              <a:t> </a:t>
            </a:r>
            <a:r>
              <a:rPr lang="en-US" altLang="zh-CN" i="1" u="none" strike="noStrike" baseline="0" dirty="0">
                <a:effectLst/>
              </a:rPr>
              <a:t>ACTIVITY</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After you’ve logged in successfully, you will be directed to the </a:t>
            </a:r>
            <a:r>
              <a:rPr lang="en-US" altLang="zh-CN" sz="1200" kern="1200" dirty="0">
                <a:solidFill>
                  <a:schemeClr val="tx1"/>
                </a:solidFill>
                <a:effectLst/>
                <a:latin typeface="+mn-lt"/>
                <a:ea typeface="+mn-ea"/>
                <a:cs typeface="+mn-cs"/>
              </a:rPr>
              <a:t>homepage</a:t>
            </a:r>
            <a:r>
              <a:rPr lang="en-US" sz="1200" kern="1200" dirty="0">
                <a:solidFill>
                  <a:schemeClr val="tx1"/>
                </a:solidFill>
                <a:effectLst/>
                <a:latin typeface="+mn-lt"/>
                <a:ea typeface="+mn-ea"/>
                <a:cs typeface="+mn-cs"/>
              </a:rPr>
              <a:t> again and your username will appear </a:t>
            </a:r>
            <a:r>
              <a:rPr lang="en-US" altLang="zh-CN" sz="1200" kern="1200" dirty="0" smtClean="0">
                <a:solidFill>
                  <a:schemeClr val="tx1"/>
                </a:solidFill>
                <a:effectLst/>
                <a:latin typeface="+mn-lt"/>
                <a:ea typeface="+mn-ea"/>
                <a:cs typeface="+mn-cs"/>
              </a:rPr>
              <a:t>at</a:t>
            </a:r>
            <a:r>
              <a:rPr lang="en-US" sz="1200" kern="1200" dirty="0" smtClean="0">
                <a:solidFill>
                  <a:schemeClr val="tx1"/>
                </a:solidFill>
                <a:effectLst/>
                <a:latin typeface="+mn-lt"/>
                <a:ea typeface="+mn-ea"/>
                <a:cs typeface="+mn-cs"/>
              </a:rPr>
              <a:t> </a:t>
            </a:r>
            <a:r>
              <a:rPr lang="en-US" sz="1200" kern="1200" dirty="0">
                <a:solidFill>
                  <a:schemeClr val="tx1"/>
                </a:solidFill>
                <a:effectLst/>
                <a:latin typeface="+mn-lt"/>
                <a:ea typeface="+mn-ea"/>
                <a:cs typeface="+mn-cs"/>
              </a:rPr>
              <a:t>the top right.</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r>
              <a:rPr lang="en-US" altLang="zh-CN" sz="1200" kern="1200" dirty="0">
                <a:solidFill>
                  <a:schemeClr val="tx1"/>
                </a:solidFill>
                <a:effectLst/>
                <a:latin typeface="+mn-lt"/>
                <a:ea typeface="+mn-ea"/>
                <a:cs typeface="+mn-cs"/>
              </a:rPr>
              <a:t>Current</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s</a:t>
            </a:r>
            <a:r>
              <a:rPr lang="en-US" sz="1200" kern="1200" dirty="0">
                <a:solidFill>
                  <a:schemeClr val="tx1"/>
                </a:solidFill>
                <a:effectLst/>
                <a:latin typeface="+mn-lt"/>
                <a:ea typeface="+mn-ea"/>
                <a:cs typeface="+mn-cs"/>
              </a:rPr>
              <a:t>tep</a:t>
            </a:r>
            <a:r>
              <a:rPr lang="en-US" altLang="zh-CN" sz="1200" kern="1200" dirty="0">
                <a:solidFill>
                  <a:schemeClr val="tx1"/>
                </a:solidFill>
                <a:effectLst/>
                <a:latin typeface="+mn-lt"/>
                <a:ea typeface="+mn-ea"/>
                <a:cs typeface="+mn-cs"/>
              </a:rPr>
              <a:t>(s)</a:t>
            </a:r>
            <a:r>
              <a:rPr lang="en-US" sz="1200" kern="1200" dirty="0">
                <a:solidFill>
                  <a:schemeClr val="tx1"/>
                </a:solidFill>
                <a:effectLst/>
                <a:latin typeface="+mn-lt"/>
                <a:ea typeface="+mn-ea"/>
                <a:cs typeface="+mn-cs"/>
              </a:rPr>
              <a:t> in activity:</a:t>
            </a:r>
          </a:p>
          <a:p>
            <a:pPr marL="171450" indent="-171450">
              <a:buFont typeface="Arial" charset="0"/>
              <a:buChar char="•"/>
            </a:pPr>
            <a:r>
              <a:rPr lang="en-US" sz="1200" kern="1200" dirty="0">
                <a:solidFill>
                  <a:schemeClr val="tx1"/>
                </a:solidFill>
                <a:effectLst/>
                <a:latin typeface="+mn-lt"/>
                <a:ea typeface="+mn-ea"/>
                <a:cs typeface="+mn-cs"/>
              </a:rPr>
              <a:t> </a:t>
            </a:r>
            <a:r>
              <a:rPr lang="en-US" u="none" strike="noStrike" dirty="0">
                <a:effectLst/>
              </a:rPr>
              <a:t>Sign in</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a:p>
            <a:endParaRPr lang="en-US" dirty="0"/>
          </a:p>
        </p:txBody>
      </p:sp>
      <p:sp>
        <p:nvSpPr>
          <p:cNvPr id="4" name="Slide Number Placeholder 3"/>
          <p:cNvSpPr>
            <a:spLocks noGrp="1"/>
          </p:cNvSpPr>
          <p:nvPr>
            <p:ph type="sldNum" sz="quarter" idx="10"/>
          </p:nvPr>
        </p:nvSpPr>
        <p:spPr/>
        <p:txBody>
          <a:bodyPr/>
          <a:lstStyle/>
          <a:p>
            <a:fld id="{853A730F-BF44-DB45-8FF7-BA9FD32FADF5}" type="slidenum">
              <a:rPr lang="en-US" smtClean="0"/>
              <a:pPr/>
              <a:t>32</a:t>
            </a:fld>
            <a:endParaRPr lang="en-US" dirty="0"/>
          </a:p>
        </p:txBody>
      </p:sp>
    </p:spTree>
    <p:extLst>
      <p:ext uri="{BB962C8B-B14F-4D97-AF65-F5344CB8AC3E}">
        <p14:creationId xmlns:p14="http://schemas.microsoft.com/office/powerpoint/2010/main" val="17653450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altLang="zh-CN" i="1" u="none" strike="noStrike" dirty="0">
                <a:effectLst/>
              </a:rPr>
              <a:t>HANDS-ON</a:t>
            </a:r>
            <a:r>
              <a:rPr lang="zh-CN" altLang="en-US" i="1" u="none" strike="noStrike" baseline="0" dirty="0">
                <a:effectLst/>
              </a:rPr>
              <a:t> </a:t>
            </a:r>
            <a:r>
              <a:rPr lang="en-US" altLang="zh-CN" i="1" u="none" strike="noStrike" baseline="0" dirty="0">
                <a:effectLst/>
              </a:rPr>
              <a:t>ACTIVITY</a:t>
            </a:r>
          </a:p>
          <a:p>
            <a:endParaRPr lang="en-US" altLang="zh-CN"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Now, we are ready to </a:t>
            </a:r>
            <a:r>
              <a:rPr lang="en-US" altLang="zh-CN" sz="1200" kern="1200" dirty="0">
                <a:solidFill>
                  <a:schemeClr val="tx1"/>
                </a:solidFill>
                <a:effectLst/>
                <a:latin typeface="+mn-lt"/>
                <a:ea typeface="+mn-ea"/>
                <a:cs typeface="+mn-cs"/>
              </a:rPr>
              <a:t>import</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our</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HT</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Collection</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into</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HTRC</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Analytics</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as</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a</a:t>
            </a:r>
            <a:r>
              <a:rPr lang="zh-CN" altLang="en-US" sz="1200" kern="1200" baseline="0" dirty="0">
                <a:solidFill>
                  <a:schemeClr val="tx1"/>
                </a:solidFill>
                <a:effectLst/>
                <a:latin typeface="+mn-lt"/>
                <a:ea typeface="+mn-ea"/>
                <a:cs typeface="+mn-cs"/>
              </a:rPr>
              <a:t> </a:t>
            </a:r>
            <a:r>
              <a:rPr lang="en-US" altLang="zh-CN" sz="1200" kern="1200" baseline="0" dirty="0" err="1">
                <a:solidFill>
                  <a:schemeClr val="tx1"/>
                </a:solidFill>
                <a:effectLst/>
                <a:latin typeface="+mn-lt"/>
                <a:ea typeface="+mn-ea"/>
                <a:cs typeface="+mn-cs"/>
              </a:rPr>
              <a:t>workset</a:t>
            </a:r>
            <a:r>
              <a:rPr 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Click</a:t>
            </a:r>
            <a:r>
              <a:rPr lang="zh-CN" altLang="en-US"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on the “</a:t>
            </a:r>
            <a:r>
              <a:rPr lang="en-US" sz="1200" kern="1200" dirty="0" err="1">
                <a:solidFill>
                  <a:schemeClr val="tx1"/>
                </a:solidFill>
                <a:effectLst/>
                <a:latin typeface="+mn-lt"/>
                <a:ea typeface="+mn-ea"/>
                <a:cs typeface="+mn-cs"/>
              </a:rPr>
              <a:t>Worksets</a:t>
            </a:r>
            <a:r>
              <a:rPr 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option</a:t>
            </a:r>
            <a:r>
              <a:rPr lang="en-US" sz="1200" kern="1200" dirty="0">
                <a:solidFill>
                  <a:schemeClr val="tx1"/>
                </a:solidFill>
                <a:effectLst/>
                <a:latin typeface="+mn-lt"/>
                <a:ea typeface="+mn-ea"/>
                <a:cs typeface="+mn-cs"/>
              </a:rPr>
              <a:t> on the header menu</a:t>
            </a:r>
            <a:r>
              <a:rPr lang="en-US" altLang="zh-CN" sz="1200" kern="1200" dirty="0">
                <a:solidFill>
                  <a:schemeClr val="tx1"/>
                </a:solidFill>
                <a:effectLst/>
                <a:latin typeface="+mn-lt"/>
                <a:ea typeface="+mn-ea"/>
                <a:cs typeface="+mn-cs"/>
              </a:rPr>
              <a:t>.</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This</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will</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bring</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you</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to</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the</a:t>
            </a:r>
            <a:r>
              <a:rPr lang="zh-CN" altLang="en-US" sz="1200" kern="1200" baseline="0" dirty="0">
                <a:solidFill>
                  <a:schemeClr val="tx1"/>
                </a:solidFill>
                <a:effectLst/>
                <a:latin typeface="+mn-lt"/>
                <a:ea typeface="+mn-ea"/>
                <a:cs typeface="+mn-cs"/>
              </a:rPr>
              <a:t> </a:t>
            </a:r>
            <a:r>
              <a:rPr lang="en-US" altLang="zh-CN" sz="1200" kern="1200" baseline="0" dirty="0" err="1">
                <a:solidFill>
                  <a:schemeClr val="tx1"/>
                </a:solidFill>
                <a:effectLst/>
                <a:latin typeface="+mn-lt"/>
                <a:ea typeface="+mn-ea"/>
                <a:cs typeface="+mn-cs"/>
              </a:rPr>
              <a:t>worksets</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page.</a:t>
            </a:r>
            <a:r>
              <a:rPr lang="zh-CN" altLang="en-US" sz="1200" kern="1200" baseline="0" dirty="0">
                <a:solidFill>
                  <a:schemeClr val="tx1"/>
                </a:solidFill>
                <a:effectLst/>
                <a:latin typeface="+mn-lt"/>
                <a:ea typeface="+mn-ea"/>
                <a:cs typeface="+mn-cs"/>
              </a:rPr>
              <a:t> </a:t>
            </a:r>
            <a:endParaRPr lang="en-US" altLang="zh-CN" dirty="0"/>
          </a:p>
          <a:p>
            <a:endParaRPr lang="en-US" altLang="zh-CN" dirty="0"/>
          </a:p>
          <a:p>
            <a:r>
              <a:rPr lang="en-US" altLang="zh-CN" sz="1200" kern="1200" dirty="0">
                <a:solidFill>
                  <a:schemeClr val="tx1"/>
                </a:solidFill>
                <a:effectLst/>
                <a:latin typeface="+mn-lt"/>
                <a:ea typeface="+mn-ea"/>
                <a:cs typeface="+mn-cs"/>
              </a:rPr>
              <a:t>Current</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s</a:t>
            </a:r>
            <a:r>
              <a:rPr lang="en-US" sz="1200" kern="1200" dirty="0">
                <a:solidFill>
                  <a:schemeClr val="tx1"/>
                </a:solidFill>
                <a:effectLst/>
                <a:latin typeface="+mn-lt"/>
                <a:ea typeface="+mn-ea"/>
                <a:cs typeface="+mn-cs"/>
              </a:rPr>
              <a:t>tep</a:t>
            </a:r>
            <a:r>
              <a:rPr lang="en-US" altLang="zh-CN" sz="1200" kern="1200" dirty="0">
                <a:solidFill>
                  <a:schemeClr val="tx1"/>
                </a:solidFill>
                <a:effectLst/>
                <a:latin typeface="+mn-lt"/>
                <a:ea typeface="+mn-ea"/>
                <a:cs typeface="+mn-cs"/>
              </a:rPr>
              <a:t>(s)</a:t>
            </a:r>
            <a:r>
              <a:rPr lang="en-US" sz="1200" kern="1200" dirty="0">
                <a:solidFill>
                  <a:schemeClr val="tx1"/>
                </a:solidFill>
                <a:effectLst/>
                <a:latin typeface="+mn-lt"/>
                <a:ea typeface="+mn-ea"/>
                <a:cs typeface="+mn-cs"/>
              </a:rPr>
              <a:t> in activity:</a:t>
            </a:r>
          </a:p>
          <a:p>
            <a:pPr marL="171450" lvl="0" indent="-171450">
              <a:buFont typeface="Arial" charset="0"/>
              <a:buChar char="•"/>
            </a:pPr>
            <a:r>
              <a:rPr lang="en-US" altLang="zh-CN" sz="1200" u="none" strike="noStrike" kern="1200" dirty="0">
                <a:solidFill>
                  <a:schemeClr val="tx1"/>
                </a:solidFill>
                <a:effectLst/>
                <a:latin typeface="+mn-lt"/>
                <a:ea typeface="+mn-ea"/>
                <a:cs typeface="+mn-cs"/>
              </a:rPr>
              <a:t>Go</a:t>
            </a:r>
            <a:r>
              <a:rPr lang="zh-CN" altLang="en-US" sz="1200" u="none" strike="noStrike" kern="1200" dirty="0">
                <a:solidFill>
                  <a:schemeClr val="tx1"/>
                </a:solidFill>
                <a:effectLst/>
                <a:latin typeface="+mn-lt"/>
                <a:ea typeface="+mn-ea"/>
                <a:cs typeface="+mn-cs"/>
              </a:rPr>
              <a:t> </a:t>
            </a:r>
            <a:r>
              <a:rPr lang="en-US" altLang="zh-CN" sz="1200" u="none" strike="noStrike" kern="1200" dirty="0">
                <a:solidFill>
                  <a:schemeClr val="tx1"/>
                </a:solidFill>
                <a:effectLst/>
                <a:latin typeface="+mn-lt"/>
                <a:ea typeface="+mn-ea"/>
                <a:cs typeface="+mn-cs"/>
              </a:rPr>
              <a:t>to</a:t>
            </a:r>
            <a:r>
              <a:rPr lang="zh-CN" altLang="en-US" sz="1200" u="none" strike="noStrike" kern="1200" dirty="0">
                <a:solidFill>
                  <a:schemeClr val="tx1"/>
                </a:solidFill>
                <a:effectLst/>
                <a:latin typeface="+mn-lt"/>
                <a:ea typeface="+mn-ea"/>
                <a:cs typeface="+mn-cs"/>
              </a:rPr>
              <a:t> </a:t>
            </a:r>
            <a:r>
              <a:rPr lang="en-US" sz="1200" u="none" strike="noStrike" kern="1200" dirty="0" err="1">
                <a:solidFill>
                  <a:schemeClr val="tx1"/>
                </a:solidFill>
                <a:effectLst/>
                <a:latin typeface="+mn-lt"/>
                <a:ea typeface="+mn-ea"/>
                <a:cs typeface="+mn-cs"/>
              </a:rPr>
              <a:t>Worksets</a:t>
            </a:r>
            <a:r>
              <a:rPr lang="zh-CN" altLang="en-US" sz="1200" u="none" strike="noStrike" kern="1200" baseline="0" dirty="0">
                <a:solidFill>
                  <a:schemeClr val="tx1"/>
                </a:solidFill>
                <a:effectLst/>
                <a:latin typeface="+mn-lt"/>
                <a:ea typeface="+mn-ea"/>
                <a:cs typeface="+mn-cs"/>
              </a:rPr>
              <a:t> </a:t>
            </a:r>
            <a:r>
              <a:rPr lang="en-US" altLang="zh-CN" sz="1200" u="none" strike="noStrike" kern="1200" baseline="0" dirty="0">
                <a:solidFill>
                  <a:schemeClr val="tx1"/>
                </a:solidFill>
                <a:effectLst/>
                <a:latin typeface="+mn-lt"/>
                <a:ea typeface="+mn-ea"/>
                <a:cs typeface="+mn-cs"/>
              </a:rPr>
              <a:t>page</a:t>
            </a:r>
            <a:endParaRPr lang="en-US" altLang="zh-CN" dirty="0"/>
          </a:p>
        </p:txBody>
      </p:sp>
      <p:sp>
        <p:nvSpPr>
          <p:cNvPr id="4" name="Slide Number Placeholder 3"/>
          <p:cNvSpPr>
            <a:spLocks noGrp="1"/>
          </p:cNvSpPr>
          <p:nvPr>
            <p:ph type="sldNum" sz="quarter" idx="10"/>
          </p:nvPr>
        </p:nvSpPr>
        <p:spPr/>
        <p:txBody>
          <a:bodyPr/>
          <a:lstStyle/>
          <a:p>
            <a:fld id="{853A730F-BF44-DB45-8FF7-BA9FD32FADF5}" type="slidenum">
              <a:rPr lang="en-US" smtClean="0"/>
              <a:pPr/>
              <a:t>33</a:t>
            </a:fld>
            <a:endParaRPr lang="en-US" dirty="0"/>
          </a:p>
        </p:txBody>
      </p:sp>
    </p:spTree>
    <p:extLst>
      <p:ext uri="{BB962C8B-B14F-4D97-AF65-F5344CB8AC3E}">
        <p14:creationId xmlns:p14="http://schemas.microsoft.com/office/powerpoint/2010/main" val="19830113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altLang="zh-CN" i="1" u="none" strike="noStrike" dirty="0">
                <a:effectLst/>
              </a:rPr>
              <a:t>HANDS-ON</a:t>
            </a:r>
            <a:r>
              <a:rPr lang="zh-CN" altLang="en-US" i="1" u="none" strike="noStrike" baseline="0" dirty="0">
                <a:effectLst/>
              </a:rPr>
              <a:t> </a:t>
            </a:r>
            <a:r>
              <a:rPr lang="en-US" altLang="zh-CN" i="1" u="none" strike="noStrike" baseline="0" dirty="0">
                <a:effectLst/>
              </a:rPr>
              <a:t>ACTIVITY</a:t>
            </a:r>
          </a:p>
          <a:p>
            <a:endParaRPr lang="en-US" altLang="zh-CN" dirty="0"/>
          </a:p>
          <a:p>
            <a:pPr marL="0" marR="0" indent="0" algn="l" defTabSz="457200" rtl="0" eaLnBrk="1" fontAlgn="auto" latinLnBrk="0" hangingPunct="1">
              <a:lnSpc>
                <a:spcPct val="100000"/>
              </a:lnSpc>
              <a:spcBef>
                <a:spcPts val="0"/>
              </a:spcBef>
              <a:spcAft>
                <a:spcPts val="0"/>
              </a:spcAft>
              <a:buClrTx/>
              <a:buSzTx/>
              <a:buFontTx/>
              <a:buNone/>
              <a:tabLst/>
              <a:defRPr/>
            </a:pPr>
            <a:r>
              <a:rPr lang="en-US" altLang="zh-CN" sz="1200" kern="1200" baseline="0" dirty="0">
                <a:solidFill>
                  <a:schemeClr val="tx1"/>
                </a:solidFill>
                <a:effectLst/>
                <a:latin typeface="+mn-lt"/>
                <a:ea typeface="+mn-ea"/>
                <a:cs typeface="+mn-cs"/>
              </a:rPr>
              <a:t>You</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can</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view</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your</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own</a:t>
            </a:r>
            <a:r>
              <a:rPr lang="zh-CN" altLang="en-US" sz="1200" kern="1200" baseline="0" dirty="0">
                <a:solidFill>
                  <a:schemeClr val="tx1"/>
                </a:solidFill>
                <a:effectLst/>
                <a:latin typeface="+mn-lt"/>
                <a:ea typeface="+mn-ea"/>
                <a:cs typeface="+mn-cs"/>
              </a:rPr>
              <a:t> </a:t>
            </a:r>
            <a:r>
              <a:rPr lang="en-US" altLang="zh-CN" sz="1200" kern="1200" baseline="0" dirty="0" err="1">
                <a:solidFill>
                  <a:schemeClr val="tx1"/>
                </a:solidFill>
                <a:effectLst/>
                <a:latin typeface="+mn-lt"/>
                <a:ea typeface="+mn-ea"/>
                <a:cs typeface="+mn-cs"/>
              </a:rPr>
              <a:t>worksets</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as</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well</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as</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public</a:t>
            </a:r>
            <a:r>
              <a:rPr lang="zh-CN" altLang="en-US" sz="1200" kern="1200" baseline="0" dirty="0">
                <a:solidFill>
                  <a:schemeClr val="tx1"/>
                </a:solidFill>
                <a:effectLst/>
                <a:latin typeface="+mn-lt"/>
                <a:ea typeface="+mn-ea"/>
                <a:cs typeface="+mn-cs"/>
              </a:rPr>
              <a:t> </a:t>
            </a:r>
            <a:r>
              <a:rPr lang="en-US" altLang="zh-CN" sz="1200" kern="1200" baseline="0" dirty="0" err="1">
                <a:solidFill>
                  <a:schemeClr val="tx1"/>
                </a:solidFill>
                <a:effectLst/>
                <a:latin typeface="+mn-lt"/>
                <a:ea typeface="+mn-ea"/>
                <a:cs typeface="+mn-cs"/>
              </a:rPr>
              <a:t>worksets</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on</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this</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page.</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To import your HT collection, click on “Create a </a:t>
            </a:r>
            <a:r>
              <a:rPr lang="en-US" altLang="zh-CN" sz="1200" kern="1200" baseline="0" dirty="0" err="1">
                <a:solidFill>
                  <a:schemeClr val="tx1"/>
                </a:solidFill>
                <a:effectLst/>
                <a:latin typeface="+mn-lt"/>
                <a:ea typeface="+mn-ea"/>
                <a:cs typeface="+mn-cs"/>
              </a:rPr>
              <a:t>workset</a:t>
            </a:r>
            <a:r>
              <a:rPr lang="en-US" altLang="zh-CN" sz="1200" kern="1200" baseline="0" dirty="0">
                <a:solidFill>
                  <a:schemeClr val="tx1"/>
                </a:solidFill>
                <a:effectLst/>
                <a:latin typeface="+mn-lt"/>
                <a:ea typeface="+mn-ea"/>
                <a:cs typeface="+mn-cs"/>
              </a:rPr>
              <a:t>” near the top right. </a:t>
            </a:r>
            <a:endParaRPr lang="en-US" sz="1200" kern="1200" dirty="0">
              <a:solidFill>
                <a:schemeClr val="tx1"/>
              </a:solidFill>
              <a:effectLst/>
              <a:latin typeface="+mn-lt"/>
              <a:ea typeface="+mn-ea"/>
              <a:cs typeface="+mn-cs"/>
            </a:endParaRPr>
          </a:p>
          <a:p>
            <a:endParaRPr lang="en-US" altLang="zh-CN" dirty="0"/>
          </a:p>
          <a:p>
            <a:endParaRPr lang="en-US" altLang="zh-CN" dirty="0"/>
          </a:p>
          <a:p>
            <a:r>
              <a:rPr lang="en-US" altLang="zh-CN" sz="1200" kern="1200" dirty="0">
                <a:solidFill>
                  <a:schemeClr val="tx1"/>
                </a:solidFill>
                <a:effectLst/>
                <a:latin typeface="+mn-lt"/>
                <a:ea typeface="+mn-ea"/>
                <a:cs typeface="+mn-cs"/>
              </a:rPr>
              <a:t>Current</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s</a:t>
            </a:r>
            <a:r>
              <a:rPr lang="en-US" sz="1200" kern="1200" dirty="0">
                <a:solidFill>
                  <a:schemeClr val="tx1"/>
                </a:solidFill>
                <a:effectLst/>
                <a:latin typeface="+mn-lt"/>
                <a:ea typeface="+mn-ea"/>
                <a:cs typeface="+mn-cs"/>
              </a:rPr>
              <a:t>tep</a:t>
            </a:r>
            <a:r>
              <a:rPr lang="en-US" altLang="zh-CN" sz="1200" kern="1200" dirty="0">
                <a:solidFill>
                  <a:schemeClr val="tx1"/>
                </a:solidFill>
                <a:effectLst/>
                <a:latin typeface="+mn-lt"/>
                <a:ea typeface="+mn-ea"/>
                <a:cs typeface="+mn-cs"/>
              </a:rPr>
              <a:t>(s)</a:t>
            </a:r>
            <a:r>
              <a:rPr lang="en-US" sz="1200" kern="1200" dirty="0">
                <a:solidFill>
                  <a:schemeClr val="tx1"/>
                </a:solidFill>
                <a:effectLst/>
                <a:latin typeface="+mn-lt"/>
                <a:ea typeface="+mn-ea"/>
                <a:cs typeface="+mn-cs"/>
              </a:rPr>
              <a:t> in activity:</a:t>
            </a:r>
          </a:p>
          <a:p>
            <a:pPr marL="171450" lvl="0" indent="-171450">
              <a:buFont typeface="Arial" charset="0"/>
              <a:buChar char="•"/>
            </a:pPr>
            <a:r>
              <a:rPr lang="en-US" altLang="zh-CN" sz="1200" u="none" strike="noStrike" kern="1200" dirty="0">
                <a:solidFill>
                  <a:schemeClr val="tx1"/>
                </a:solidFill>
                <a:effectLst/>
                <a:latin typeface="+mn-lt"/>
                <a:ea typeface="+mn-ea"/>
                <a:cs typeface="+mn-cs"/>
              </a:rPr>
              <a:t>Click on “Create a </a:t>
            </a:r>
            <a:r>
              <a:rPr lang="en-US" altLang="zh-CN" sz="1200" u="none" strike="noStrike" kern="1200" dirty="0" err="1">
                <a:solidFill>
                  <a:schemeClr val="tx1"/>
                </a:solidFill>
                <a:effectLst/>
                <a:latin typeface="+mn-lt"/>
                <a:ea typeface="+mn-ea"/>
                <a:cs typeface="+mn-cs"/>
              </a:rPr>
              <a:t>workset</a:t>
            </a:r>
            <a:r>
              <a:rPr lang="en-US" altLang="zh-CN" sz="1200" u="none" strike="noStrike" kern="1200" dirty="0">
                <a:solidFill>
                  <a:schemeClr val="tx1"/>
                </a:solidFill>
                <a:effectLst/>
                <a:latin typeface="+mn-lt"/>
                <a:ea typeface="+mn-ea"/>
                <a:cs typeface="+mn-cs"/>
              </a:rPr>
              <a:t>”</a:t>
            </a:r>
            <a:endParaRPr lang="en-US" altLang="zh-CN" dirty="0"/>
          </a:p>
        </p:txBody>
      </p:sp>
      <p:sp>
        <p:nvSpPr>
          <p:cNvPr id="4" name="Slide Number Placeholder 3"/>
          <p:cNvSpPr>
            <a:spLocks noGrp="1"/>
          </p:cNvSpPr>
          <p:nvPr>
            <p:ph type="sldNum" sz="quarter" idx="10"/>
          </p:nvPr>
        </p:nvSpPr>
        <p:spPr/>
        <p:txBody>
          <a:bodyPr/>
          <a:lstStyle/>
          <a:p>
            <a:fld id="{853A730F-BF44-DB45-8FF7-BA9FD32FADF5}" type="slidenum">
              <a:rPr lang="en-US" smtClean="0"/>
              <a:pPr/>
              <a:t>34</a:t>
            </a:fld>
            <a:endParaRPr lang="en-US" dirty="0"/>
          </a:p>
        </p:txBody>
      </p:sp>
    </p:spTree>
    <p:extLst>
      <p:ext uri="{BB962C8B-B14F-4D97-AF65-F5344CB8AC3E}">
        <p14:creationId xmlns:p14="http://schemas.microsoft.com/office/powerpoint/2010/main" val="3341654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altLang="zh-CN" i="1" u="none" strike="noStrike" dirty="0">
                <a:effectLst/>
              </a:rPr>
              <a:t>HANDS-ON</a:t>
            </a:r>
            <a:r>
              <a:rPr lang="zh-CN" altLang="en-US" i="1" u="none" strike="noStrike" baseline="0" dirty="0">
                <a:effectLst/>
              </a:rPr>
              <a:t> </a:t>
            </a:r>
            <a:r>
              <a:rPr lang="en-US" altLang="zh-CN" i="1" u="none" strike="noStrike" baseline="0" dirty="0">
                <a:effectLst/>
              </a:rPr>
              <a:t>ACTIVITY</a:t>
            </a:r>
          </a:p>
          <a:p>
            <a:endParaRPr lang="en-US" altLang="zh-CN" dirty="0"/>
          </a:p>
          <a:p>
            <a:r>
              <a:rPr lang="en-US" altLang="zh-CN" dirty="0"/>
              <a:t>There are 2 creation options for HTRC </a:t>
            </a:r>
            <a:r>
              <a:rPr lang="en-US" altLang="zh-CN" dirty="0" err="1"/>
              <a:t>worksets</a:t>
            </a:r>
            <a:r>
              <a:rPr lang="en-US" altLang="zh-CN" dirty="0"/>
              <a:t>: either upload a file containing a list of HathiTrust volume IDs if curated outside of the HTDL interface, or import from the HTDL using the collection URL. This activity uses the “import from HT” method. </a:t>
            </a:r>
          </a:p>
          <a:p>
            <a:endParaRPr lang="en-US" altLang="zh-CN" dirty="0"/>
          </a:p>
          <a:p>
            <a:r>
              <a:rPr lang="en-US" altLang="zh-CN" sz="1200" kern="1200" dirty="0">
                <a:solidFill>
                  <a:schemeClr val="tx1"/>
                </a:solidFill>
                <a:effectLst/>
                <a:latin typeface="+mn-lt"/>
                <a:ea typeface="+mn-ea"/>
                <a:cs typeface="+mn-cs"/>
              </a:rPr>
              <a:t>Current</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s</a:t>
            </a:r>
            <a:r>
              <a:rPr lang="en-US" sz="1200" kern="1200" dirty="0">
                <a:solidFill>
                  <a:schemeClr val="tx1"/>
                </a:solidFill>
                <a:effectLst/>
                <a:latin typeface="+mn-lt"/>
                <a:ea typeface="+mn-ea"/>
                <a:cs typeface="+mn-cs"/>
              </a:rPr>
              <a:t>tep</a:t>
            </a:r>
            <a:r>
              <a:rPr lang="en-US" altLang="zh-CN" sz="1200" kern="1200" dirty="0">
                <a:solidFill>
                  <a:schemeClr val="tx1"/>
                </a:solidFill>
                <a:effectLst/>
                <a:latin typeface="+mn-lt"/>
                <a:ea typeface="+mn-ea"/>
                <a:cs typeface="+mn-cs"/>
              </a:rPr>
              <a:t>(s)</a:t>
            </a:r>
            <a:r>
              <a:rPr lang="en-US" sz="1200" kern="1200" dirty="0">
                <a:solidFill>
                  <a:schemeClr val="tx1"/>
                </a:solidFill>
                <a:effectLst/>
                <a:latin typeface="+mn-lt"/>
                <a:ea typeface="+mn-ea"/>
                <a:cs typeface="+mn-cs"/>
              </a:rPr>
              <a:t> in activity:</a:t>
            </a:r>
          </a:p>
          <a:p>
            <a:pPr marL="171450" lvl="0" indent="-171450">
              <a:buFont typeface="Arial" charset="0"/>
              <a:buChar char="•"/>
            </a:pPr>
            <a:r>
              <a:rPr lang="en-US" altLang="zh-CN" sz="1200" u="none" strike="noStrike" kern="1200" dirty="0">
                <a:solidFill>
                  <a:schemeClr val="tx1"/>
                </a:solidFill>
                <a:effectLst/>
                <a:latin typeface="+mn-lt"/>
                <a:ea typeface="+mn-ea"/>
                <a:cs typeface="+mn-cs"/>
              </a:rPr>
              <a:t>Choose </a:t>
            </a:r>
            <a:r>
              <a:rPr lang="en-US" altLang="zh-CN" sz="1200" u="none" strike="noStrike" kern="1200" dirty="0" err="1">
                <a:solidFill>
                  <a:schemeClr val="tx1"/>
                </a:solidFill>
                <a:effectLst/>
                <a:latin typeface="+mn-lt"/>
                <a:ea typeface="+mn-ea"/>
                <a:cs typeface="+mn-cs"/>
              </a:rPr>
              <a:t>workset</a:t>
            </a:r>
            <a:r>
              <a:rPr lang="en-US" altLang="zh-CN" sz="1200" u="none" strike="noStrike" kern="1200" dirty="0">
                <a:solidFill>
                  <a:schemeClr val="tx1"/>
                </a:solidFill>
                <a:effectLst/>
                <a:latin typeface="+mn-lt"/>
                <a:ea typeface="+mn-ea"/>
                <a:cs typeface="+mn-cs"/>
              </a:rPr>
              <a:t> creation method</a:t>
            </a:r>
            <a:endParaRPr lang="en-US" altLang="zh-CN" dirty="0"/>
          </a:p>
          <a:p>
            <a:endParaRPr lang="en-US" altLang="zh-CN" dirty="0"/>
          </a:p>
        </p:txBody>
      </p:sp>
      <p:sp>
        <p:nvSpPr>
          <p:cNvPr id="4" name="Slide Number Placeholder 3"/>
          <p:cNvSpPr>
            <a:spLocks noGrp="1"/>
          </p:cNvSpPr>
          <p:nvPr>
            <p:ph type="sldNum" sz="quarter" idx="10"/>
          </p:nvPr>
        </p:nvSpPr>
        <p:spPr/>
        <p:txBody>
          <a:bodyPr/>
          <a:lstStyle/>
          <a:p>
            <a:fld id="{853A730F-BF44-DB45-8FF7-BA9FD32FADF5}" type="slidenum">
              <a:rPr lang="en-US" smtClean="0"/>
              <a:pPr/>
              <a:t>35</a:t>
            </a:fld>
            <a:endParaRPr lang="en-US" dirty="0"/>
          </a:p>
        </p:txBody>
      </p:sp>
    </p:spTree>
    <p:extLst>
      <p:ext uri="{BB962C8B-B14F-4D97-AF65-F5344CB8AC3E}">
        <p14:creationId xmlns:p14="http://schemas.microsoft.com/office/powerpoint/2010/main" val="6408168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i="1" u="none" strike="noStrike" dirty="0">
                <a:effectLst/>
              </a:rPr>
              <a:t>HANDS-ON</a:t>
            </a:r>
            <a:r>
              <a:rPr lang="zh-CN" altLang="en-US" i="1" u="none" strike="noStrike" baseline="0" dirty="0">
                <a:effectLst/>
              </a:rPr>
              <a:t> </a:t>
            </a:r>
            <a:r>
              <a:rPr lang="en-US" altLang="zh-CN" i="1" u="none" strike="noStrike" baseline="0" dirty="0">
                <a:effectLst/>
              </a:rPr>
              <a:t>ACTIVITY</a:t>
            </a:r>
            <a:endParaRPr lang="en-US" altLang="zh-CN" dirty="0"/>
          </a:p>
          <a:p>
            <a:endParaRPr lang="en-US" altLang="zh-CN" dirty="0"/>
          </a:p>
          <a:p>
            <a:r>
              <a:rPr lang="en-US" altLang="zh-CN" dirty="0"/>
              <a:t>Paste (ctrl-v/</a:t>
            </a:r>
            <a:r>
              <a:rPr lang="en-US" altLang="zh-CN" dirty="0" err="1"/>
              <a:t>cmd</a:t>
            </a:r>
            <a:r>
              <a:rPr lang="en-US" altLang="zh-CN" dirty="0"/>
              <a:t>-v) your HT collection URL in the Collection URL field and click to retrieve the information for the collection. Name</a:t>
            </a:r>
            <a:r>
              <a:rPr lang="en-US" altLang="zh-CN" baseline="0" dirty="0"/>
              <a:t> your </a:t>
            </a:r>
            <a:r>
              <a:rPr lang="en-US" altLang="zh-CN" baseline="0" dirty="0" err="1"/>
              <a:t>workset</a:t>
            </a:r>
            <a:r>
              <a:rPr lang="en-US" altLang="zh-CN" baseline="0" dirty="0"/>
              <a:t> and write a description. When naming, please note that </a:t>
            </a:r>
            <a:r>
              <a:rPr lang="en-US" altLang="zh-CN" sz="1200" b="0" i="0" kern="1200" baseline="0" dirty="0">
                <a:solidFill>
                  <a:schemeClr val="tx1"/>
                </a:solidFill>
                <a:effectLst/>
                <a:latin typeface="+mn-lt"/>
                <a:ea typeface="+mn-ea"/>
                <a:cs typeface="+mn-cs"/>
              </a:rPr>
              <a:t>o</a:t>
            </a:r>
            <a:r>
              <a:rPr lang="en-US" sz="1200" b="0" i="0" kern="1200" dirty="0">
                <a:solidFill>
                  <a:schemeClr val="tx1"/>
                </a:solidFill>
                <a:effectLst/>
                <a:latin typeface="+mn-lt"/>
                <a:ea typeface="+mn-ea"/>
                <a:cs typeface="+mn-cs"/>
              </a:rPr>
              <a:t>nly characters A-Z,</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0-9,</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 -,</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or _  are allowed, so do not use spaces</a:t>
            </a:r>
            <a:r>
              <a:rPr lang="en-US" sz="1200" b="0" i="0" kern="1200" baseline="0" dirty="0">
                <a:solidFill>
                  <a:schemeClr val="tx1"/>
                </a:solidFill>
                <a:effectLst/>
                <a:latin typeface="+mn-lt"/>
                <a:ea typeface="+mn-ea"/>
                <a:cs typeface="+mn-cs"/>
              </a:rPr>
              <a:t> or other special characters.</a:t>
            </a:r>
            <a:r>
              <a:rPr lang="en-US" sz="1200" b="0" i="0" kern="1200" dirty="0">
                <a:solidFill>
                  <a:schemeClr val="tx1"/>
                </a:solidFill>
                <a:effectLst/>
                <a:latin typeface="+mn-lt"/>
                <a:ea typeface="+mn-ea"/>
                <a:cs typeface="+mn-cs"/>
              </a:rPr>
              <a:t> Check</a:t>
            </a:r>
            <a:r>
              <a:rPr lang="en-US" sz="1200" b="0" i="0" kern="1200" baseline="0" dirty="0">
                <a:solidFill>
                  <a:schemeClr val="tx1"/>
                </a:solidFill>
                <a:effectLst/>
                <a:latin typeface="+mn-lt"/>
                <a:ea typeface="+mn-ea"/>
                <a:cs typeface="+mn-cs"/>
              </a:rPr>
              <a:t> the “Make private </a:t>
            </a:r>
            <a:r>
              <a:rPr lang="en-US" sz="1200" b="0" i="0" kern="1200" baseline="0" dirty="0" err="1">
                <a:solidFill>
                  <a:schemeClr val="tx1"/>
                </a:solidFill>
                <a:effectLst/>
                <a:latin typeface="+mn-lt"/>
                <a:ea typeface="+mn-ea"/>
                <a:cs typeface="+mn-cs"/>
              </a:rPr>
              <a:t>workset</a:t>
            </a:r>
            <a:r>
              <a:rPr lang="en-US" sz="1200" b="0" i="0" kern="1200" baseline="0" dirty="0">
                <a:solidFill>
                  <a:schemeClr val="tx1"/>
                </a:solidFill>
                <a:effectLst/>
                <a:latin typeface="+mn-lt"/>
                <a:ea typeface="+mn-ea"/>
                <a:cs typeface="+mn-cs"/>
              </a:rPr>
              <a:t>” box if you want to create a private </a:t>
            </a:r>
            <a:r>
              <a:rPr lang="en-US" sz="1200" b="0" i="0" kern="1200" baseline="0" dirty="0" err="1">
                <a:solidFill>
                  <a:schemeClr val="tx1"/>
                </a:solidFill>
                <a:effectLst/>
                <a:latin typeface="+mn-lt"/>
                <a:ea typeface="+mn-ea"/>
                <a:cs typeface="+mn-cs"/>
              </a:rPr>
              <a:t>workset</a:t>
            </a:r>
            <a:r>
              <a:rPr lang="en-US" sz="1200" b="0" i="0" kern="1200" baseline="0" dirty="0">
                <a:solidFill>
                  <a:schemeClr val="tx1"/>
                </a:solidFill>
                <a:effectLst/>
                <a:latin typeface="+mn-lt"/>
                <a:ea typeface="+mn-ea"/>
                <a:cs typeface="+mn-cs"/>
              </a:rPr>
              <a:t>. Finally, hit the “Create Workset” button. </a:t>
            </a:r>
            <a:endParaRPr lang="en-US" altLang="zh-CN" dirty="0"/>
          </a:p>
          <a:p>
            <a:endParaRPr lang="en-US" altLang="zh-CN" dirty="0"/>
          </a:p>
          <a:p>
            <a:endParaRPr lang="en-US" altLang="zh-CN" dirty="0"/>
          </a:p>
          <a:p>
            <a:r>
              <a:rPr lang="en-US" altLang="zh-CN" sz="1200" kern="1200" dirty="0">
                <a:solidFill>
                  <a:schemeClr val="tx1"/>
                </a:solidFill>
                <a:effectLst/>
                <a:latin typeface="+mn-lt"/>
                <a:ea typeface="+mn-ea"/>
                <a:cs typeface="+mn-cs"/>
              </a:rPr>
              <a:t>Current</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s</a:t>
            </a:r>
            <a:r>
              <a:rPr lang="en-US" sz="1200" kern="1200" dirty="0">
                <a:solidFill>
                  <a:schemeClr val="tx1"/>
                </a:solidFill>
                <a:effectLst/>
                <a:latin typeface="+mn-lt"/>
                <a:ea typeface="+mn-ea"/>
                <a:cs typeface="+mn-cs"/>
              </a:rPr>
              <a:t>tep</a:t>
            </a:r>
            <a:r>
              <a:rPr lang="en-US" altLang="zh-CN" sz="1200" kern="1200" dirty="0">
                <a:solidFill>
                  <a:schemeClr val="tx1"/>
                </a:solidFill>
                <a:effectLst/>
                <a:latin typeface="+mn-lt"/>
                <a:ea typeface="+mn-ea"/>
                <a:cs typeface="+mn-cs"/>
              </a:rPr>
              <a:t>(s)</a:t>
            </a:r>
            <a:r>
              <a:rPr lang="en-US" sz="1200" kern="1200" dirty="0">
                <a:solidFill>
                  <a:schemeClr val="tx1"/>
                </a:solidFill>
                <a:effectLst/>
                <a:latin typeface="+mn-lt"/>
                <a:ea typeface="+mn-ea"/>
                <a:cs typeface="+mn-cs"/>
              </a:rPr>
              <a:t> in activity:</a:t>
            </a:r>
          </a:p>
          <a:p>
            <a:pPr marL="171450" lvl="0" indent="-171450">
              <a:buFont typeface="Arial" charset="0"/>
              <a:buChar char="•"/>
            </a:pPr>
            <a:r>
              <a:rPr lang="en-US" altLang="zh-CN" sz="1200" u="none" strike="noStrike" kern="1200" dirty="0">
                <a:solidFill>
                  <a:schemeClr val="tx1"/>
                </a:solidFill>
                <a:effectLst/>
                <a:latin typeface="+mn-lt"/>
                <a:ea typeface="+mn-ea"/>
                <a:cs typeface="+mn-cs"/>
              </a:rPr>
              <a:t>Add metadata to </a:t>
            </a:r>
            <a:r>
              <a:rPr lang="en-US" altLang="zh-CN" sz="1200" u="none" strike="noStrike" kern="1200" dirty="0" err="1">
                <a:solidFill>
                  <a:schemeClr val="tx1"/>
                </a:solidFill>
                <a:effectLst/>
                <a:latin typeface="+mn-lt"/>
                <a:ea typeface="+mn-ea"/>
                <a:cs typeface="+mn-cs"/>
              </a:rPr>
              <a:t>workset</a:t>
            </a:r>
            <a:r>
              <a:rPr lang="en-US" altLang="zh-CN" sz="1200" u="none" strike="noStrike" kern="1200" dirty="0">
                <a:solidFill>
                  <a:schemeClr val="tx1"/>
                </a:solidFill>
                <a:effectLst/>
                <a:latin typeface="+mn-lt"/>
                <a:ea typeface="+mn-ea"/>
                <a:cs typeface="+mn-cs"/>
              </a:rPr>
              <a:t>, upload downloaded TSV file of HT collection</a:t>
            </a:r>
            <a:endParaRPr lang="en-US" altLang="zh-CN" dirty="0"/>
          </a:p>
          <a:p>
            <a:endParaRPr lang="en-US" dirty="0"/>
          </a:p>
        </p:txBody>
      </p:sp>
      <p:sp>
        <p:nvSpPr>
          <p:cNvPr id="4" name="Slide Number Placeholder 3"/>
          <p:cNvSpPr>
            <a:spLocks noGrp="1"/>
          </p:cNvSpPr>
          <p:nvPr>
            <p:ph type="sldNum" sz="quarter" idx="5"/>
          </p:nvPr>
        </p:nvSpPr>
        <p:spPr/>
        <p:txBody>
          <a:bodyPr/>
          <a:lstStyle/>
          <a:p>
            <a:fld id="{F028CD09-B752-B54F-9BC6-8FE30793453A}" type="slidenum">
              <a:rPr lang="en-US" smtClean="0"/>
              <a:t>36</a:t>
            </a:fld>
            <a:endParaRPr lang="en-US"/>
          </a:p>
        </p:txBody>
      </p:sp>
    </p:spTree>
    <p:extLst>
      <p:ext uri="{BB962C8B-B14F-4D97-AF65-F5344CB8AC3E}">
        <p14:creationId xmlns:p14="http://schemas.microsoft.com/office/powerpoint/2010/main" val="3981626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altLang="zh-CN" i="1" u="none" strike="noStrike" dirty="0">
                <a:effectLst/>
              </a:rPr>
              <a:t>HANDS-ON</a:t>
            </a:r>
            <a:r>
              <a:rPr lang="zh-CN" altLang="en-US" i="1" u="none" strike="noStrike" baseline="0" dirty="0">
                <a:effectLst/>
              </a:rPr>
              <a:t> </a:t>
            </a:r>
            <a:r>
              <a:rPr lang="en-US" altLang="zh-CN" i="1" u="none" strike="noStrike" baseline="0" dirty="0">
                <a:effectLst/>
              </a:rPr>
              <a:t>ACTIVITY</a:t>
            </a:r>
          </a:p>
          <a:p>
            <a:endParaRPr lang="en-US" altLang="zh-CN" dirty="0"/>
          </a:p>
          <a:p>
            <a:r>
              <a:rPr lang="en-US" altLang="zh-CN" dirty="0"/>
              <a:t>If</a:t>
            </a:r>
            <a:r>
              <a:rPr lang="en-US" altLang="zh-CN" baseline="0" dirty="0"/>
              <a:t> successful, you should be brought back to your </a:t>
            </a:r>
            <a:r>
              <a:rPr lang="en-US" altLang="zh-CN" baseline="0" dirty="0" err="1"/>
              <a:t>worksets</a:t>
            </a:r>
            <a:r>
              <a:rPr lang="en-US" altLang="zh-CN" baseline="0" dirty="0"/>
              <a:t> page, and the new </a:t>
            </a:r>
            <a:r>
              <a:rPr lang="en-US" altLang="zh-CN" baseline="0" dirty="0" err="1"/>
              <a:t>workset</a:t>
            </a:r>
            <a:r>
              <a:rPr lang="en-US" altLang="zh-CN" baseline="0" dirty="0"/>
              <a:t> that you just created should be listed. Click on the name of the </a:t>
            </a:r>
            <a:r>
              <a:rPr lang="en-US" altLang="zh-CN" baseline="0" dirty="0" err="1"/>
              <a:t>workset</a:t>
            </a:r>
            <a:r>
              <a:rPr lang="en-US" altLang="zh-CN" baseline="0" dirty="0"/>
              <a:t> to view it. </a:t>
            </a:r>
            <a:endParaRPr lang="en-US" altLang="zh-CN" dirty="0"/>
          </a:p>
          <a:p>
            <a:endParaRPr lang="en-US" altLang="zh-CN" dirty="0"/>
          </a:p>
          <a:p>
            <a:r>
              <a:rPr lang="en-US" altLang="zh-CN" sz="1200" kern="1200" dirty="0">
                <a:solidFill>
                  <a:schemeClr val="tx1"/>
                </a:solidFill>
                <a:effectLst/>
                <a:latin typeface="+mn-lt"/>
                <a:ea typeface="+mn-ea"/>
                <a:cs typeface="+mn-cs"/>
              </a:rPr>
              <a:t>Current</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s</a:t>
            </a:r>
            <a:r>
              <a:rPr lang="en-US" sz="1200" kern="1200" dirty="0">
                <a:solidFill>
                  <a:schemeClr val="tx1"/>
                </a:solidFill>
                <a:effectLst/>
                <a:latin typeface="+mn-lt"/>
                <a:ea typeface="+mn-ea"/>
                <a:cs typeface="+mn-cs"/>
              </a:rPr>
              <a:t>tep</a:t>
            </a:r>
            <a:r>
              <a:rPr lang="en-US" altLang="zh-CN" sz="1200" kern="1200" dirty="0">
                <a:solidFill>
                  <a:schemeClr val="tx1"/>
                </a:solidFill>
                <a:effectLst/>
                <a:latin typeface="+mn-lt"/>
                <a:ea typeface="+mn-ea"/>
                <a:cs typeface="+mn-cs"/>
              </a:rPr>
              <a:t>(s)</a:t>
            </a:r>
            <a:r>
              <a:rPr lang="en-US" sz="1200" kern="1200" dirty="0">
                <a:solidFill>
                  <a:schemeClr val="tx1"/>
                </a:solidFill>
                <a:effectLst/>
                <a:latin typeface="+mn-lt"/>
                <a:ea typeface="+mn-ea"/>
                <a:cs typeface="+mn-cs"/>
              </a:rPr>
              <a:t> in activity:</a:t>
            </a:r>
          </a:p>
          <a:p>
            <a:pPr marL="171450" lvl="0" indent="-171450">
              <a:buFont typeface="Arial" charset="0"/>
              <a:buChar char="•"/>
            </a:pPr>
            <a:r>
              <a:rPr lang="en-US" altLang="zh-CN" sz="1200" u="none" strike="noStrike" kern="1200" dirty="0">
                <a:solidFill>
                  <a:schemeClr val="tx1"/>
                </a:solidFill>
                <a:effectLst/>
                <a:latin typeface="+mn-lt"/>
                <a:ea typeface="+mn-ea"/>
                <a:cs typeface="+mn-cs"/>
              </a:rPr>
              <a:t>View created </a:t>
            </a:r>
            <a:r>
              <a:rPr lang="en-US" altLang="zh-CN" sz="1200" u="none" strike="noStrike" kern="1200" dirty="0" err="1">
                <a:solidFill>
                  <a:schemeClr val="tx1"/>
                </a:solidFill>
                <a:effectLst/>
                <a:latin typeface="+mn-lt"/>
                <a:ea typeface="+mn-ea"/>
                <a:cs typeface="+mn-cs"/>
              </a:rPr>
              <a:t>workset</a:t>
            </a:r>
            <a:endParaRPr lang="en-US" altLang="zh-CN" dirty="0"/>
          </a:p>
        </p:txBody>
      </p:sp>
      <p:sp>
        <p:nvSpPr>
          <p:cNvPr id="4" name="Slide Number Placeholder 3"/>
          <p:cNvSpPr>
            <a:spLocks noGrp="1"/>
          </p:cNvSpPr>
          <p:nvPr>
            <p:ph type="sldNum" sz="quarter" idx="10"/>
          </p:nvPr>
        </p:nvSpPr>
        <p:spPr/>
        <p:txBody>
          <a:bodyPr/>
          <a:lstStyle/>
          <a:p>
            <a:fld id="{853A730F-BF44-DB45-8FF7-BA9FD32FADF5}" type="slidenum">
              <a:rPr lang="en-US" smtClean="0"/>
              <a:pPr/>
              <a:t>37</a:t>
            </a:fld>
            <a:endParaRPr lang="en-US" dirty="0"/>
          </a:p>
        </p:txBody>
      </p:sp>
    </p:spTree>
    <p:extLst>
      <p:ext uri="{BB962C8B-B14F-4D97-AF65-F5344CB8AC3E}">
        <p14:creationId xmlns:p14="http://schemas.microsoft.com/office/powerpoint/2010/main" val="5366977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Let’s wrap-up our activity and talk about what you did.</a:t>
            </a:r>
          </a:p>
          <a:p>
            <a:pPr marL="171450" lvl="0" indent="-171450">
              <a:buFont typeface="Arial" charset="0"/>
              <a:buChar char="•"/>
            </a:pPr>
            <a:r>
              <a:rPr lang="en-US" sz="1200" kern="1200" dirty="0">
                <a:solidFill>
                  <a:schemeClr val="tx1"/>
                </a:solidFill>
                <a:effectLst/>
                <a:latin typeface="+mn-lt"/>
                <a:ea typeface="+mn-ea"/>
                <a:cs typeface="+mn-cs"/>
              </a:rPr>
              <a:t>How did it go? </a:t>
            </a:r>
          </a:p>
          <a:p>
            <a:pPr marL="171450" lvl="0" indent="-171450">
              <a:buFont typeface="Arial" charset="0"/>
              <a:buChar char="•"/>
            </a:pPr>
            <a:r>
              <a:rPr lang="en-US" sz="1200" kern="1200" dirty="0">
                <a:solidFill>
                  <a:schemeClr val="tx1"/>
                </a:solidFill>
                <a:effectLst/>
                <a:latin typeface="+mn-lt"/>
                <a:ea typeface="+mn-ea"/>
                <a:cs typeface="+mn-cs"/>
              </a:rPr>
              <a:t>What kind of search criteria did you use?</a:t>
            </a:r>
          </a:p>
          <a:p>
            <a:pPr marL="171450" lvl="0" indent="-171450">
              <a:buFont typeface="Arial" charset="0"/>
              <a:buChar char="•"/>
            </a:pPr>
            <a:r>
              <a:rPr lang="en-US" sz="1200" kern="1200" dirty="0">
                <a:solidFill>
                  <a:schemeClr val="tx1"/>
                </a:solidFill>
                <a:effectLst/>
                <a:latin typeface="+mn-lt"/>
                <a:ea typeface="+mn-ea"/>
                <a:cs typeface="+mn-cs"/>
              </a:rPr>
              <a:t>Did you find any challenges?</a:t>
            </a:r>
          </a:p>
          <a:p>
            <a:endParaRPr lang="en-US" dirty="0"/>
          </a:p>
        </p:txBody>
      </p:sp>
      <p:sp>
        <p:nvSpPr>
          <p:cNvPr id="4" name="Slide Number Placeholder 3"/>
          <p:cNvSpPr>
            <a:spLocks noGrp="1"/>
          </p:cNvSpPr>
          <p:nvPr>
            <p:ph type="sldNum" sz="quarter" idx="10"/>
          </p:nvPr>
        </p:nvSpPr>
        <p:spPr/>
        <p:txBody>
          <a:bodyPr/>
          <a:lstStyle/>
          <a:p>
            <a:fld id="{F028CD09-B752-B54F-9BC6-8FE30793453A}" type="slidenum">
              <a:rPr lang="en-US" smtClean="0"/>
              <a:t>38</a:t>
            </a:fld>
            <a:endParaRPr lang="en-US"/>
          </a:p>
        </p:txBody>
      </p:sp>
    </p:spTree>
    <p:extLst>
      <p:ext uri="{BB962C8B-B14F-4D97-AF65-F5344CB8AC3E}">
        <p14:creationId xmlns:p14="http://schemas.microsoft.com/office/powerpoint/2010/main" val="6019162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Finally, let’s look at our case study and see how Sam completed the step of finding the textual data that he needed for his project.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First, Sam did a search across the HTDL for the term “</a:t>
            </a:r>
            <a:r>
              <a:rPr lang="en-US" sz="1200" kern="1200" dirty="0" err="1">
                <a:solidFill>
                  <a:schemeClr val="tx1"/>
                </a:solidFill>
                <a:effectLst/>
                <a:latin typeface="+mn-lt"/>
                <a:ea typeface="+mn-ea"/>
                <a:cs typeface="+mn-cs"/>
              </a:rPr>
              <a:t>creativ</a:t>
            </a:r>
            <a:r>
              <a:rPr lang="en-US" sz="1200" kern="1200" dirty="0">
                <a:solidFill>
                  <a:schemeClr val="tx1"/>
                </a:solidFill>
                <a:effectLst/>
                <a:latin typeface="+mn-lt"/>
                <a:ea typeface="+mn-ea"/>
                <a:cs typeface="+mn-cs"/>
              </a:rPr>
              <a:t>*”, which would give him results that contained either “creative” or “creativity”. After the search, he had an initial </a:t>
            </a:r>
            <a:r>
              <a:rPr lang="en-US" sz="1200" kern="1200" dirty="0" err="1">
                <a:solidFill>
                  <a:schemeClr val="tx1"/>
                </a:solidFill>
                <a:effectLst/>
                <a:latin typeface="+mn-lt"/>
                <a:ea typeface="+mn-ea"/>
                <a:cs typeface="+mn-cs"/>
              </a:rPr>
              <a:t>workset</a:t>
            </a:r>
            <a:r>
              <a:rPr lang="en-US" sz="1200" kern="1200" dirty="0">
                <a:solidFill>
                  <a:schemeClr val="tx1"/>
                </a:solidFill>
                <a:effectLst/>
                <a:latin typeface="+mn-lt"/>
                <a:ea typeface="+mn-ea"/>
                <a:cs typeface="+mn-cs"/>
              </a:rPr>
              <a:t> of 2.7 million volumes, but there were some duplicative materials. For the purposes of his project, he decided that duplicates may impact and skew his results, so he moved on to the deduplication process. In the end, he decided to keep different editions of same work but discard multiple copies of same edition. It should be noted that this worked for his project, but different projects may require different rules when doing deduplication. This was also</a:t>
            </a:r>
            <a:r>
              <a:rPr lang="en-US" sz="1200" kern="1200" baseline="0" dirty="0">
                <a:solidFill>
                  <a:schemeClr val="tx1"/>
                </a:solidFill>
                <a:effectLst/>
                <a:latin typeface="+mn-lt"/>
                <a:ea typeface="+mn-ea"/>
                <a:cs typeface="+mn-cs"/>
              </a:rPr>
              <a:t> not done “by hand” but by comparing metadata for volumes. </a:t>
            </a:r>
            <a:r>
              <a:rPr lang="en-US" sz="1200" kern="1200" dirty="0">
                <a:solidFill>
                  <a:schemeClr val="tx1"/>
                </a:solidFill>
                <a:effectLst/>
                <a:latin typeface="+mn-lt"/>
                <a:ea typeface="+mn-ea"/>
                <a:cs typeface="+mn-cs"/>
              </a:rPr>
              <a:t>Sam ended up with a final, refined list of volumes (a </a:t>
            </a:r>
            <a:r>
              <a:rPr lang="en-US" sz="1200" kern="1200" dirty="0" err="1">
                <a:solidFill>
                  <a:schemeClr val="tx1"/>
                </a:solidFill>
                <a:effectLst/>
                <a:latin typeface="+mn-lt"/>
                <a:ea typeface="+mn-ea"/>
                <a:cs typeface="+mn-cs"/>
              </a:rPr>
              <a:t>workset</a:t>
            </a:r>
            <a:r>
              <a:rPr lang="en-US" sz="1200" kern="1200" dirty="0">
                <a:solidFill>
                  <a:schemeClr val="tx1"/>
                </a:solidFill>
                <a:effectLst/>
                <a:latin typeface="+mn-lt"/>
                <a:ea typeface="+mn-ea"/>
                <a:cs typeface="+mn-cs"/>
              </a:rPr>
              <a:t>) which was his “creativity corpus.”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Note: The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decision to discard identical volumes or editions, while preserving multiple editions of a single title, was made with the idea that more widely published works are also more widely circulated and therefore more influential and/or paradigmatic of the way language is used in general. </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028CD09-B752-B54F-9BC6-8FE30793453A}" type="slidenum">
              <a:rPr lang="en-US" smtClean="0"/>
              <a:t>39</a:t>
            </a:fld>
            <a:endParaRPr lang="en-US"/>
          </a:p>
        </p:txBody>
      </p:sp>
    </p:spTree>
    <p:extLst>
      <p:ext uri="{BB962C8B-B14F-4D97-AF65-F5344CB8AC3E}">
        <p14:creationId xmlns:p14="http://schemas.microsoft.com/office/powerpoint/2010/main" val="254611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Thomas Padilla, </a:t>
            </a:r>
            <a:r>
              <a:rPr lang="en-US" sz="1200" b="0" i="0" kern="1200" dirty="0">
                <a:solidFill>
                  <a:schemeClr val="tx1"/>
                </a:solidFill>
                <a:effectLst/>
                <a:latin typeface="+mn-lt"/>
                <a:ea typeface="+mn-ea"/>
                <a:cs typeface="+mn-cs"/>
              </a:rPr>
              <a:t>Visiting Digital Research Services Librarian at the University of Nevada Las Vegas</a:t>
            </a:r>
            <a:r>
              <a:rPr lang="en-US" sz="1200" kern="1200" dirty="0">
                <a:solidFill>
                  <a:schemeClr val="tx1"/>
                </a:solidFill>
                <a:effectLst/>
                <a:latin typeface="+mn-lt"/>
                <a:ea typeface="+mn-ea"/>
                <a:cs typeface="+mn-cs"/>
              </a:rPr>
              <a:t>, wrote about three common challenges among text analysis projects.</a:t>
            </a:r>
          </a:p>
          <a:p>
            <a:pPr lvl="0"/>
            <a:r>
              <a:rPr lang="en-US" sz="1200" b="1" kern="1200" dirty="0">
                <a:solidFill>
                  <a:schemeClr val="tx1"/>
                </a:solidFill>
                <a:effectLst/>
                <a:latin typeface="+mn-lt"/>
                <a:ea typeface="+mn-ea"/>
                <a:cs typeface="+mn-cs"/>
              </a:rPr>
              <a:t>First</a:t>
            </a:r>
            <a:r>
              <a:rPr lang="en-US" sz="1200" kern="1200" dirty="0">
                <a:solidFill>
                  <a:schemeClr val="tx1"/>
                </a:solidFill>
                <a:effectLst/>
                <a:latin typeface="+mn-lt"/>
                <a:ea typeface="+mn-ea"/>
                <a:cs typeface="+mn-cs"/>
              </a:rPr>
              <a:t>, data of interest must be found. </a:t>
            </a:r>
            <a:r>
              <a:rPr lang="en-US" sz="1200" b="1" kern="1200" dirty="0">
                <a:solidFill>
                  <a:schemeClr val="tx1"/>
                </a:solidFill>
                <a:effectLst/>
                <a:latin typeface="+mn-lt"/>
                <a:ea typeface="+mn-ea"/>
                <a:cs typeface="+mn-cs"/>
              </a:rPr>
              <a:t>Second</a:t>
            </a:r>
            <a:r>
              <a:rPr lang="en-US" sz="1200" kern="1200" dirty="0">
                <a:solidFill>
                  <a:schemeClr val="tx1"/>
                </a:solidFill>
                <a:effectLst/>
                <a:latin typeface="+mn-lt"/>
                <a:ea typeface="+mn-ea"/>
                <a:cs typeface="+mn-cs"/>
              </a:rPr>
              <a:t>, data must be gettable. </a:t>
            </a:r>
            <a:r>
              <a:rPr lang="en-US" sz="1200" b="1" kern="1200" dirty="0">
                <a:solidFill>
                  <a:schemeClr val="tx1"/>
                </a:solidFill>
                <a:effectLst/>
                <a:latin typeface="+mn-lt"/>
                <a:ea typeface="+mn-ea"/>
                <a:cs typeface="+mn-cs"/>
              </a:rPr>
              <a:t>Third</a:t>
            </a:r>
            <a:r>
              <a:rPr lang="en-US" sz="1200" kern="1200" dirty="0">
                <a:solidFill>
                  <a:schemeClr val="tx1"/>
                </a:solidFill>
                <a:effectLst/>
                <a:latin typeface="+mn-lt"/>
                <a:ea typeface="+mn-ea"/>
                <a:cs typeface="+mn-cs"/>
              </a:rPr>
              <a:t>, if it’s not already formed according to wildest dreams, ways must be known of getting data into a state that they are readily usable with desired methods and tools. </a:t>
            </a:r>
          </a:p>
          <a:p>
            <a:pPr lvl="0"/>
            <a:r>
              <a:rPr lang="en-US" sz="1200" kern="1200" dirty="0">
                <a:solidFill>
                  <a:schemeClr val="tx1"/>
                </a:solidFill>
                <a:effectLst/>
                <a:latin typeface="+mn-lt"/>
                <a:ea typeface="+mn-ea"/>
                <a:cs typeface="+mn-cs"/>
              </a:rPr>
              <a:t>Before any text analysis can be conducted, researchers need to find the textual data that they need, and this process is not as easy as it may seem. In this module, we will be exploring different options of finding text.</a:t>
            </a:r>
          </a:p>
          <a:p>
            <a:endParaRPr lang="en-US" dirty="0"/>
          </a:p>
        </p:txBody>
      </p:sp>
      <p:sp>
        <p:nvSpPr>
          <p:cNvPr id="4" name="Slide Number Placeholder 3"/>
          <p:cNvSpPr>
            <a:spLocks noGrp="1"/>
          </p:cNvSpPr>
          <p:nvPr>
            <p:ph type="sldNum" sz="quarter" idx="10"/>
          </p:nvPr>
        </p:nvSpPr>
        <p:spPr/>
        <p:txBody>
          <a:bodyPr/>
          <a:lstStyle/>
          <a:p>
            <a:fld id="{F028CD09-B752-B54F-9BC6-8FE30793453A}" type="slidenum">
              <a:rPr lang="en-US" smtClean="0"/>
              <a:t>4</a:t>
            </a:fld>
            <a:endParaRPr lang="en-US"/>
          </a:p>
        </p:txBody>
      </p:sp>
    </p:spTree>
    <p:extLst>
      <p:ext uri="{BB962C8B-B14F-4D97-AF65-F5344CB8AC3E}">
        <p14:creationId xmlns:p14="http://schemas.microsoft.com/office/powerpoint/2010/main" val="8317465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Let’s wrap up this module with a discussion. What expertise do you think librarians already have to help with building a corpus for textual analysis?</a:t>
            </a:r>
          </a:p>
          <a:p>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(Short discussion for 5-10 minutes.)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028CD09-B752-B54F-9BC6-8FE30793453A}" type="slidenum">
              <a:rPr lang="en-US" smtClean="0"/>
              <a:t>40</a:t>
            </a:fld>
            <a:endParaRPr lang="en-US"/>
          </a:p>
        </p:txBody>
      </p:sp>
    </p:spTree>
    <p:extLst>
      <p:ext uri="{BB962C8B-B14F-4D97-AF65-F5344CB8AC3E}">
        <p14:creationId xmlns:p14="http://schemas.microsoft.com/office/powerpoint/2010/main" val="49149853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That’s all we have for this lesson, and we will be happy to take any questions from you. </a:t>
            </a:r>
          </a:p>
          <a:p>
            <a:endParaRPr lang="en-US" dirty="0"/>
          </a:p>
        </p:txBody>
      </p:sp>
      <p:sp>
        <p:nvSpPr>
          <p:cNvPr id="4" name="Slide Number Placeholder 3"/>
          <p:cNvSpPr>
            <a:spLocks noGrp="1"/>
          </p:cNvSpPr>
          <p:nvPr>
            <p:ph type="sldNum" sz="quarter" idx="10"/>
          </p:nvPr>
        </p:nvSpPr>
        <p:spPr/>
        <p:txBody>
          <a:bodyPr/>
          <a:lstStyle/>
          <a:p>
            <a:fld id="{F028CD09-B752-B54F-9BC6-8FE30793453A}" type="slidenum">
              <a:rPr lang="en-US" smtClean="0"/>
              <a:t>41</a:t>
            </a:fld>
            <a:endParaRPr lang="en-US"/>
          </a:p>
        </p:txBody>
      </p:sp>
    </p:spTree>
    <p:extLst>
      <p:ext uri="{BB962C8B-B14F-4D97-AF65-F5344CB8AC3E}">
        <p14:creationId xmlns:p14="http://schemas.microsoft.com/office/powerpoint/2010/main" val="19465457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a:t>
            </a:r>
            <a:r>
              <a:rPr lang="en-US" sz="1200" i="1" kern="1200">
                <a:solidFill>
                  <a:schemeClr val="tx1"/>
                </a:solidFill>
                <a:effectLst/>
                <a:latin typeface="+mn-lt"/>
                <a:ea typeface="+mn-ea"/>
                <a:cs typeface="+mn-cs"/>
              </a:rPr>
              <a:t>Display references so attendees know they can find them later.)</a:t>
            </a:r>
            <a:endParaRPr lang="en-US" sz="1200" kern="120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028CD09-B752-B54F-9BC6-8FE30793453A}" type="slidenum">
              <a:rPr lang="en-US" smtClean="0"/>
              <a:t>42</a:t>
            </a:fld>
            <a:endParaRPr lang="en-US"/>
          </a:p>
        </p:txBody>
      </p:sp>
    </p:spTree>
    <p:extLst>
      <p:ext uri="{BB962C8B-B14F-4D97-AF65-F5344CB8AC3E}">
        <p14:creationId xmlns:p14="http://schemas.microsoft.com/office/powerpoint/2010/main" val="13567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 name="Shape 14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US" sz="1200" kern="1200" dirty="0">
                <a:solidFill>
                  <a:schemeClr val="tx1"/>
                </a:solidFill>
                <a:effectLst/>
                <a:latin typeface="+mn-lt"/>
                <a:ea typeface="+mn-ea"/>
                <a:cs typeface="+mn-cs"/>
              </a:rPr>
              <a:t>There are plenty of sources for finding textual data for analysis, but suitable </a:t>
            </a:r>
            <a:r>
              <a:rPr lang="en-US" altLang="zh-CN" sz="1200" kern="1200" dirty="0">
                <a:solidFill>
                  <a:schemeClr val="tx1"/>
                </a:solidFill>
                <a:effectLst/>
                <a:latin typeface="+mn-lt"/>
                <a:ea typeface="+mn-ea"/>
                <a:cs typeface="+mn-cs"/>
              </a:rPr>
              <a:t>text</a:t>
            </a:r>
            <a:r>
              <a:rPr lang="zh-CN" altLang="en-US"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for computational text analysis </a:t>
            </a:r>
            <a:r>
              <a:rPr lang="en-US" altLang="zh-CN" sz="1200" kern="1200" dirty="0">
                <a:solidFill>
                  <a:schemeClr val="tx1"/>
                </a:solidFill>
                <a:effectLst/>
                <a:latin typeface="+mn-lt"/>
                <a:ea typeface="+mn-ea"/>
                <a:cs typeface="+mn-cs"/>
              </a:rPr>
              <a:t>is</a:t>
            </a:r>
            <a:r>
              <a:rPr lang="zh-CN" altLang="en-US"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not always easy to get. </a:t>
            </a:r>
          </a:p>
          <a:p>
            <a:pPr lvl="0"/>
            <a:r>
              <a:rPr lang="en-US" sz="1200" kern="1200" dirty="0">
                <a:solidFill>
                  <a:schemeClr val="tx1"/>
                </a:solidFill>
                <a:effectLst/>
                <a:latin typeface="+mn-lt"/>
                <a:ea typeface="+mn-ea"/>
                <a:cs typeface="+mn-cs"/>
              </a:rPr>
              <a:t>One issue that a researcher may run into is copyright and licensing restrictions, which may prohibit users from storing or publishing data. </a:t>
            </a:r>
            <a:r>
              <a:rPr lang="en-US" sz="1200" i="1" kern="1200" dirty="0">
                <a:solidFill>
                  <a:schemeClr val="tx1"/>
                </a:solidFill>
                <a:effectLst/>
                <a:latin typeface="+mn-lt"/>
                <a:ea typeface="+mn-ea"/>
                <a:cs typeface="+mn-cs"/>
              </a:rPr>
              <a:t>This is especially common when you are looking for texts provided by vendor databases.</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Another common issue is texts are often provided in formats that require additional processing before computational analysis can be conducted. For example, some documents are only provided as scanned images, which will need to be OCR-</a:t>
            </a:r>
            <a:r>
              <a:rPr lang="en-US" sz="1200" kern="1200" dirty="0" err="1">
                <a:solidFill>
                  <a:schemeClr val="tx1"/>
                </a:solidFill>
                <a:effectLst/>
                <a:latin typeface="+mn-lt"/>
                <a:ea typeface="+mn-ea"/>
                <a:cs typeface="+mn-cs"/>
              </a:rPr>
              <a:t>ed</a:t>
            </a:r>
            <a:r>
              <a:rPr lang="en-US" sz="1200" kern="1200" dirty="0">
                <a:solidFill>
                  <a:schemeClr val="tx1"/>
                </a:solidFill>
                <a:effectLst/>
                <a:latin typeface="+mn-lt"/>
                <a:ea typeface="+mn-ea"/>
                <a:cs typeface="+mn-cs"/>
              </a:rPr>
              <a:t> and cleaned before analysis. </a:t>
            </a:r>
          </a:p>
          <a:p>
            <a:pPr lvl="0"/>
            <a:r>
              <a:rPr lang="en-US" sz="1200" kern="1200" dirty="0">
                <a:solidFill>
                  <a:schemeClr val="tx1"/>
                </a:solidFill>
                <a:effectLst/>
                <a:latin typeface="+mn-lt"/>
                <a:ea typeface="+mn-ea"/>
                <a:cs typeface="+mn-cs"/>
              </a:rPr>
              <a:t>A third issue is many systems that a researcher may want to obtain text from were not built with text analysis in mind, so they can be difficult to navigate and/or challenging to pull text from. Higher level programming and tech skills will be needed in such cases to get the text out.</a:t>
            </a:r>
          </a:p>
          <a:p>
            <a:pPr lvl="0"/>
            <a:r>
              <a:rPr lang="en-US" sz="1200" kern="1200" dirty="0">
                <a:solidFill>
                  <a:schemeClr val="tx1"/>
                </a:solidFill>
                <a:effectLst/>
                <a:latin typeface="+mn-lt"/>
                <a:ea typeface="+mn-ea"/>
                <a:cs typeface="+mn-cs"/>
              </a:rPr>
              <a:t>Additionally, such issues can be easier to address or circumvent when you are only working with a small amount of text, but when researchers want to work on a larger scale, the difficulties get compounded. Hopefully, </a:t>
            </a:r>
            <a:r>
              <a:rPr lang="en-US" altLang="zh-CN" sz="1200" kern="1200" dirty="0">
                <a:solidFill>
                  <a:schemeClr val="tx1"/>
                </a:solidFill>
                <a:effectLst/>
                <a:latin typeface="+mn-lt"/>
                <a:ea typeface="+mn-ea"/>
                <a:cs typeface="+mn-cs"/>
              </a:rPr>
              <a:t>things</a:t>
            </a:r>
            <a:r>
              <a:rPr lang="en-US" sz="1200" kern="1200" dirty="0">
                <a:solidFill>
                  <a:schemeClr val="tx1"/>
                </a:solidFill>
                <a:effectLst/>
                <a:latin typeface="+mn-lt"/>
                <a:ea typeface="+mn-ea"/>
                <a:cs typeface="+mn-cs"/>
              </a:rPr>
              <a:t> will get easier in the near future.</a:t>
            </a:r>
          </a:p>
        </p:txBody>
      </p:sp>
    </p:spTree>
    <p:extLst>
      <p:ext uri="{BB962C8B-B14F-4D97-AF65-F5344CB8AC3E}">
        <p14:creationId xmlns:p14="http://schemas.microsoft.com/office/powerpoint/2010/main" val="5806196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7" name="Shape 16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US" sz="1200" kern="1200" dirty="0">
                <a:solidFill>
                  <a:schemeClr val="tx1"/>
                </a:solidFill>
                <a:effectLst/>
                <a:latin typeface="+mn-lt"/>
                <a:ea typeface="+mn-ea"/>
                <a:cs typeface="+mn-cs"/>
              </a:rPr>
              <a:t>Now, let’s look at three common types of sources where users can start looking for the textual data that they want. </a:t>
            </a:r>
          </a:p>
          <a:p>
            <a:pPr lvl="0"/>
            <a:r>
              <a:rPr lang="en-US" sz="1200" kern="1200" dirty="0">
                <a:solidFill>
                  <a:schemeClr val="tx1"/>
                </a:solidFill>
                <a:effectLst/>
                <a:latin typeface="+mn-lt"/>
                <a:ea typeface="+mn-ea"/>
                <a:cs typeface="+mn-cs"/>
              </a:rPr>
              <a:t>One way to get data is from vendor databases provided by libraries. Data provided by vendors can be of higher quality, but this is also where one needs to be very careful about licensing restrictions. Often, a library’s agreements with vendors may prohibit the steps needed to do text analysis, such as storing or publishing data.</a:t>
            </a:r>
          </a:p>
          <a:p>
            <a:r>
              <a:rPr lang="en-US" sz="1200" kern="1200" dirty="0">
                <a:solidFill>
                  <a:schemeClr val="tx1"/>
                </a:solidFill>
                <a:effectLst/>
                <a:latin typeface="+mn-lt"/>
                <a:ea typeface="+mn-ea"/>
                <a:cs typeface="+mn-cs"/>
              </a:rPr>
              <a:t>There are a few strategies that can make getting text with vendors easier:</a:t>
            </a:r>
          </a:p>
          <a:p>
            <a:pPr lvl="0"/>
            <a:r>
              <a:rPr lang="en-US" sz="1200" kern="1200" dirty="0">
                <a:solidFill>
                  <a:schemeClr val="tx1"/>
                </a:solidFill>
                <a:effectLst/>
                <a:latin typeface="+mn-lt"/>
                <a:ea typeface="+mn-ea"/>
                <a:cs typeface="+mn-cs"/>
              </a:rPr>
              <a:t>A library can modify or add to their contract with the vendor to get access that permits text analysis. </a:t>
            </a:r>
            <a:r>
              <a:rPr lang="en-US" sz="1200" i="1" kern="1200" dirty="0">
                <a:solidFill>
                  <a:schemeClr val="tx1"/>
                </a:solidFill>
                <a:effectLst/>
                <a:latin typeface="+mn-lt"/>
                <a:ea typeface="+mn-ea"/>
                <a:cs typeface="+mn-cs"/>
              </a:rPr>
              <a:t>This may take some time and additional negotiations on the library side, but the pay-off can be very valuable to users.</a:t>
            </a:r>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Some vendors are currently building tools and services for text mining their collections, so obtaining text may be easier in the foreseeable future. </a:t>
            </a:r>
            <a:r>
              <a:rPr lang="en-US" sz="1200" i="1" kern="1200" dirty="0">
                <a:solidFill>
                  <a:schemeClr val="tx1"/>
                </a:solidFill>
                <a:effectLst/>
                <a:latin typeface="+mn-lt"/>
                <a:ea typeface="+mn-ea"/>
                <a:cs typeface="+mn-cs"/>
              </a:rPr>
              <a:t>However, it is unclear how long it will take for a specific vender to get these tools and services fully developed, and not all vendors are doing this. </a:t>
            </a:r>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In some cases, researchers can ask for special permission to mine a specific portion of vender-provided data, but sometimes the vendor will require fees for doing so. </a:t>
            </a:r>
          </a:p>
          <a:p>
            <a:pPr lvl="0"/>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One example of existing vendor-provided services is JSTOR Data for Research (</a:t>
            </a:r>
            <a:r>
              <a:rPr lang="en-US" sz="1200" u="sng" kern="1200" dirty="0">
                <a:solidFill>
                  <a:schemeClr val="tx1"/>
                </a:solidFill>
                <a:effectLst/>
                <a:latin typeface="+mn-lt"/>
                <a:ea typeface="+mn-ea"/>
                <a:cs typeface="+mn-cs"/>
                <a:hlinkClick r:id="rId3"/>
              </a:rPr>
              <a:t>http://dfr.jstor.org</a:t>
            </a:r>
            <a:r>
              <a:rPr lang="en-US" altLang="zh-CN" sz="1200" u="sng" kern="1200" baseline="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This is a free service for researchers wishing to analyze journal and pamphlet content on JSTOR, and the website provides data sets of OCR, metadata, key terms, N-grams and reference text of a portion of JSTOR content. By creating an account, users can download metadata, word frequencies, citations, key terms, and N-grams of up to 1,000 documents. Larger-scale requests are handled on a case-by-case basis.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pPr lvl="0" rtl="0">
              <a:spcBef>
                <a:spcPts val="0"/>
              </a:spcBef>
              <a:buNone/>
            </a:pPr>
            <a:endParaRPr lang="en" dirty="0"/>
          </a:p>
        </p:txBody>
      </p:sp>
    </p:spTree>
    <p:extLst>
      <p:ext uri="{BB962C8B-B14F-4D97-AF65-F5344CB8AC3E}">
        <p14:creationId xmlns:p14="http://schemas.microsoft.com/office/powerpoint/2010/main" val="139542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1" name="Shape 16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US" sz="1200" kern="1200" dirty="0">
                <a:solidFill>
                  <a:schemeClr val="tx1"/>
                </a:solidFill>
                <a:effectLst/>
                <a:latin typeface="+mn-lt"/>
                <a:ea typeface="+mn-ea"/>
                <a:cs typeface="+mn-cs"/>
              </a:rPr>
              <a:t>Digital collections (from libraries, archives, and museums) often has a wealth of text data. However, data from these sources are usually </a:t>
            </a:r>
            <a:r>
              <a:rPr lang="en-US" sz="1200" kern="1200" dirty="0" err="1">
                <a:solidFill>
                  <a:schemeClr val="tx1"/>
                </a:solidFill>
                <a:effectLst/>
                <a:latin typeface="+mn-lt"/>
                <a:ea typeface="+mn-ea"/>
                <a:cs typeface="+mn-cs"/>
              </a:rPr>
              <a:t>siloed</a:t>
            </a:r>
            <a:r>
              <a:rPr lang="en-US" sz="1200" kern="1200" dirty="0">
                <a:solidFill>
                  <a:schemeClr val="tx1"/>
                </a:solidFill>
                <a:effectLst/>
                <a:latin typeface="+mn-lt"/>
                <a:ea typeface="+mn-ea"/>
                <a:cs typeface="+mn-cs"/>
              </a:rPr>
              <a:t>, and access is not formulated for research at scale. </a:t>
            </a:r>
          </a:p>
          <a:p>
            <a:pPr lvl="0"/>
            <a:r>
              <a:rPr lang="en-US" sz="1200" kern="1200" dirty="0">
                <a:solidFill>
                  <a:schemeClr val="tx1"/>
                </a:solidFill>
                <a:effectLst/>
                <a:latin typeface="+mn-lt"/>
                <a:ea typeface="+mn-ea"/>
                <a:cs typeface="+mn-cs"/>
              </a:rPr>
              <a:t>When finding data in digital collections, there are two things to look for that can make things easier. First, try to get text that is in an accessible format, such as plain text. Second, look for interfaces that can permit bulk download. </a:t>
            </a:r>
          </a:p>
          <a:p>
            <a:pPr lvl="0"/>
            <a:r>
              <a:rPr lang="en-US" sz="1200" kern="1200" dirty="0">
                <a:solidFill>
                  <a:schemeClr val="tx1"/>
                </a:solidFill>
                <a:effectLst/>
                <a:latin typeface="+mn-lt"/>
                <a:ea typeface="+mn-ea"/>
                <a:cs typeface="+mn-cs"/>
              </a:rPr>
              <a:t>UNC’s </a:t>
            </a:r>
            <a:r>
              <a:rPr lang="en-US" sz="1200" kern="1200" dirty="0" err="1">
                <a:solidFill>
                  <a:schemeClr val="tx1"/>
                </a:solidFill>
                <a:effectLst/>
                <a:latin typeface="+mn-lt"/>
                <a:ea typeface="+mn-ea"/>
                <a:cs typeface="+mn-cs"/>
              </a:rPr>
              <a:t>DocSouth</a:t>
            </a:r>
            <a:r>
              <a:rPr lang="en-US" sz="1200" kern="1200" dirty="0">
                <a:solidFill>
                  <a:schemeClr val="tx1"/>
                </a:solidFill>
                <a:effectLst/>
                <a:latin typeface="+mn-lt"/>
                <a:ea typeface="+mn-ea"/>
                <a:cs typeface="+mn-cs"/>
              </a:rPr>
              <a:t> Data is an example of a digital collection that can be used for text analysis. There are many others.</a:t>
            </a:r>
          </a:p>
          <a:p>
            <a:endParaRPr lang="en-US" sz="1200" i="1" kern="1200" dirty="0">
              <a:solidFill>
                <a:schemeClr val="tx1"/>
              </a:solidFill>
              <a:effectLst/>
              <a:latin typeface="+mn-lt"/>
              <a:ea typeface="+mn-ea"/>
              <a:cs typeface="+mn-cs"/>
            </a:endParaRPr>
          </a:p>
          <a:p>
            <a:r>
              <a:rPr lang="en-US" sz="1200" i="1" kern="1200" dirty="0" err="1">
                <a:solidFill>
                  <a:schemeClr val="tx1"/>
                </a:solidFill>
                <a:effectLst/>
                <a:latin typeface="+mn-lt"/>
                <a:ea typeface="+mn-ea"/>
                <a:cs typeface="+mn-cs"/>
              </a:rPr>
              <a:t>DocSouth</a:t>
            </a:r>
            <a:r>
              <a:rPr lang="en-US" sz="1200" i="1" kern="1200" dirty="0">
                <a:solidFill>
                  <a:schemeClr val="tx1"/>
                </a:solidFill>
                <a:effectLst/>
                <a:latin typeface="+mn-lt"/>
                <a:ea typeface="+mn-ea"/>
                <a:cs typeface="+mn-cs"/>
              </a:rPr>
              <a:t> Data (</a:t>
            </a:r>
            <a:r>
              <a:rPr lang="en-US" sz="1200" i="1" u="sng" kern="1200" dirty="0">
                <a:solidFill>
                  <a:schemeClr val="tx1"/>
                </a:solidFill>
                <a:effectLst/>
                <a:latin typeface="+mn-lt"/>
                <a:ea typeface="+mn-ea"/>
                <a:cs typeface="+mn-cs"/>
                <a:hlinkClick r:id="rId3"/>
              </a:rPr>
              <a:t>http://docsouth.unc.edu/docsouthdata/</a:t>
            </a:r>
            <a:r>
              <a:rPr lang="en-US" sz="1200" i="1" kern="1200" dirty="0">
                <a:solidFill>
                  <a:schemeClr val="tx1"/>
                </a:solidFill>
                <a:effectLst/>
                <a:latin typeface="+mn-lt"/>
                <a:ea typeface="+mn-ea"/>
                <a:cs typeface="+mn-cs"/>
              </a:rPr>
              <a:t> ) provides access to some of the Documenting the American South collections at the University of North Carolina in formats that work well with common text mining and data analysis tools. Currently, four collections are available for download in a zip file containing each of the texts in the collection as plain text, each of the texts </a:t>
            </a: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973670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Social media platforms are an additional source of text data, and research based on analysis of social media data is getting increasingly popular and useful. </a:t>
            </a:r>
          </a:p>
          <a:p>
            <a:r>
              <a:rPr lang="en-US" sz="1200" kern="1200" dirty="0">
                <a:solidFill>
                  <a:schemeClr val="tx1"/>
                </a:solidFill>
                <a:effectLst/>
                <a:latin typeface="+mn-lt"/>
                <a:ea typeface="+mn-ea"/>
                <a:cs typeface="+mn-cs"/>
              </a:rPr>
              <a:t>Currently, some social media platforms have designated systems that allow access to some data. There are also some 3</a:t>
            </a:r>
            <a:r>
              <a:rPr lang="en-US" sz="1200" kern="1200" baseline="30000" dirty="0">
                <a:solidFill>
                  <a:schemeClr val="tx1"/>
                </a:solidFill>
                <a:effectLst/>
                <a:latin typeface="+mn-lt"/>
                <a:ea typeface="+mn-ea"/>
                <a:cs typeface="+mn-cs"/>
              </a:rPr>
              <a:t>rd</a:t>
            </a:r>
            <a:r>
              <a:rPr lang="en-US" sz="1200" kern="1200" dirty="0">
                <a:solidFill>
                  <a:schemeClr val="tx1"/>
                </a:solidFill>
                <a:effectLst/>
                <a:latin typeface="+mn-lt"/>
                <a:ea typeface="+mn-ea"/>
                <a:cs typeface="+mn-cs"/>
              </a:rPr>
              <a:t>-party tools available. Twitter in particular has an API. </a:t>
            </a:r>
            <a:r>
              <a:rPr lang="en-US" sz="1200" i="1" kern="1200" dirty="0">
                <a:solidFill>
                  <a:schemeClr val="tx1"/>
                </a:solidFill>
                <a:effectLst/>
                <a:latin typeface="+mn-lt"/>
                <a:ea typeface="+mn-ea"/>
                <a:cs typeface="+mn-cs"/>
              </a:rPr>
              <a:t>An API (Application Programming Interface) is a set of clearly-defined communication methods (may include commands, functions, protocols, objects, etc.) that can be used to interact with an external system. They are basically instructions (written in code) for accessing systems or collections. </a:t>
            </a:r>
          </a:p>
          <a:p>
            <a:r>
              <a:rPr lang="en-US" sz="1200" kern="1200" dirty="0">
                <a:solidFill>
                  <a:schemeClr val="tx1"/>
                </a:solidFill>
                <a:effectLst/>
                <a:latin typeface="+mn-lt"/>
                <a:ea typeface="+mn-ea"/>
                <a:cs typeface="+mn-cs"/>
              </a:rPr>
              <a:t>We’ll come back to APIs later.</a:t>
            </a:r>
          </a:p>
          <a:p>
            <a:pPr lvl="0"/>
            <a:endParaRPr lang="en-US" u="none" strike="noStrike" dirty="0">
              <a:effectLst/>
            </a:endParaRPr>
          </a:p>
          <a:p>
            <a:endParaRPr lang="en-US" dirty="0"/>
          </a:p>
        </p:txBody>
      </p:sp>
      <p:sp>
        <p:nvSpPr>
          <p:cNvPr id="4" name="Slide Number Placeholder 3"/>
          <p:cNvSpPr>
            <a:spLocks noGrp="1"/>
          </p:cNvSpPr>
          <p:nvPr>
            <p:ph type="sldNum" sz="quarter" idx="10"/>
          </p:nvPr>
        </p:nvSpPr>
        <p:spPr/>
        <p:txBody>
          <a:bodyPr/>
          <a:lstStyle/>
          <a:p>
            <a:fld id="{9D3892FF-6665-124C-8005-D75AA0112EBA}" type="slidenum">
              <a:rPr lang="en-US" smtClean="0"/>
              <a:t>8</a:t>
            </a:fld>
            <a:endParaRPr lang="en-US"/>
          </a:p>
        </p:txBody>
      </p:sp>
    </p:spTree>
    <p:extLst>
      <p:ext uri="{BB962C8B-B14F-4D97-AF65-F5344CB8AC3E}">
        <p14:creationId xmlns:p14="http://schemas.microsoft.com/office/powerpoint/2010/main" val="901913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Let’s do a short activity before we move on to the next section. We just introduced three different sources of textual data and some of their characteristics. We would like you to consider in pairs or in small groups: If we are building a corpus for political history, what are the strengths and weaknesses of each of these broad sources for textual data? Please discuss and take some notes in the chart together (it’s provided in the handout of this section), and we’ll come back together as a group and share our ideas. </a:t>
            </a:r>
          </a:p>
          <a:p>
            <a:r>
              <a:rPr lang="en-US" sz="1200" i="1" kern="1200" dirty="0">
                <a:solidFill>
                  <a:schemeClr val="tx1"/>
                </a:solidFill>
                <a:effectLst/>
                <a:latin typeface="+mn-lt"/>
                <a:ea typeface="+mn-ea"/>
                <a:cs typeface="+mn-cs"/>
              </a:rPr>
              <a:t>(Instructor organizes the activity)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028CD09-B752-B54F-9BC6-8FE30793453A}" type="slidenum">
              <a:rPr lang="en-US" smtClean="0"/>
              <a:t>9</a:t>
            </a:fld>
            <a:endParaRPr lang="en-US"/>
          </a:p>
        </p:txBody>
      </p:sp>
    </p:spTree>
    <p:extLst>
      <p:ext uri="{BB962C8B-B14F-4D97-AF65-F5344CB8AC3E}">
        <p14:creationId xmlns:p14="http://schemas.microsoft.com/office/powerpoint/2010/main" val="1363179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2.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r="6807"/>
          <a:stretch/>
        </p:blipFill>
        <p:spPr>
          <a:xfrm>
            <a:off x="6282594" y="665034"/>
            <a:ext cx="5686669" cy="5266944"/>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5139" y="1750647"/>
            <a:ext cx="10058400" cy="3306736"/>
          </a:xfrm>
          <a:prstGeom prst="rect">
            <a:avLst/>
          </a:prstGeom>
        </p:spPr>
      </p:pic>
    </p:spTree>
    <p:extLst>
      <p:ext uri="{BB962C8B-B14F-4D97-AF65-F5344CB8AC3E}">
        <p14:creationId xmlns:p14="http://schemas.microsoft.com/office/powerpoint/2010/main" val="1941124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2"/>
        </a:solid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599090" y="4830879"/>
            <a:ext cx="10972800" cy="1110697"/>
          </a:xfrm>
          <a:prstGeom prst="rect">
            <a:avLst/>
          </a:prstGeom>
        </p:spPr>
        <p:txBody>
          <a:bodyPr anchor="t"/>
          <a:lstStyle>
            <a:lvl1pPr algn="ctr">
              <a:defRPr b="0">
                <a:solidFill>
                  <a:schemeClr val="tx1"/>
                </a:solidFill>
              </a:defRPr>
            </a:lvl1pPr>
          </a:lstStyle>
          <a:p>
            <a:r>
              <a:rPr lang="en-US" b="1" dirty="0" smtClean="0">
                <a:solidFill>
                  <a:schemeClr val="bg1"/>
                </a:solidFill>
                <a:latin typeface="Arial" charset="0"/>
                <a:ea typeface="Arial" charset="0"/>
                <a:cs typeface="Arial" charset="0"/>
              </a:rPr>
              <a:t>Click to edit Master title style</a:t>
            </a:r>
            <a:endParaRPr lang="en-US" b="1" dirty="0">
              <a:solidFill>
                <a:schemeClr val="bg1"/>
              </a:solidFill>
              <a:latin typeface="Arial" charset="0"/>
              <a:ea typeface="Arial" charset="0"/>
              <a:cs typeface="Arial" charset="0"/>
            </a:endParaRPr>
          </a:p>
        </p:txBody>
      </p:sp>
      <p:grpSp>
        <p:nvGrpSpPr>
          <p:cNvPr id="5" name="Group 4"/>
          <p:cNvGrpSpPr/>
          <p:nvPr userDrawn="1"/>
        </p:nvGrpSpPr>
        <p:grpSpPr>
          <a:xfrm>
            <a:off x="2276075" y="1351770"/>
            <a:ext cx="7618830" cy="2914585"/>
            <a:chOff x="2310816" y="1509426"/>
            <a:chExt cx="8363896" cy="2914585"/>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10816" y="1509426"/>
              <a:ext cx="3376735" cy="2914585"/>
            </a:xfrm>
            <a:prstGeom prst="rect">
              <a:avLst/>
            </a:prstGeom>
          </p:spPr>
        </p:pic>
        <p:sp>
          <p:nvSpPr>
            <p:cNvPr id="9" name="TextBox 8"/>
            <p:cNvSpPr txBox="1"/>
            <p:nvPr userDrawn="1"/>
          </p:nvSpPr>
          <p:spPr>
            <a:xfrm>
              <a:off x="5687551" y="2215839"/>
              <a:ext cx="4987161" cy="1501758"/>
            </a:xfrm>
            <a:prstGeom prst="rect">
              <a:avLst/>
            </a:prstGeom>
            <a:noFill/>
          </p:spPr>
          <p:txBody>
            <a:bodyPr wrap="square" rtlCol="0">
              <a:spAutoFit/>
            </a:bodyPr>
            <a:lstStyle/>
            <a:p>
              <a:pPr algn="l">
                <a:lnSpc>
                  <a:spcPct val="120000"/>
                </a:lnSpc>
              </a:pPr>
              <a:r>
                <a:rPr lang="en-US" sz="4000" b="1" dirty="0" smtClean="0">
                  <a:solidFill>
                    <a:schemeClr val="bg1"/>
                  </a:solidFill>
                </a:rPr>
                <a:t>Digging</a:t>
              </a:r>
              <a:r>
                <a:rPr lang="en-US" sz="4000" b="1" baseline="0" dirty="0" smtClean="0">
                  <a:solidFill>
                    <a:schemeClr val="bg1"/>
                  </a:solidFill>
                </a:rPr>
                <a:t> Deeper, Reaching Further</a:t>
              </a:r>
              <a:endParaRPr lang="en-US" sz="4000" b="1" dirty="0">
                <a:solidFill>
                  <a:schemeClr val="bg1"/>
                </a:solidFill>
              </a:endParaRPr>
            </a:p>
          </p:txBody>
        </p:sp>
      </p:grpSp>
    </p:spTree>
    <p:extLst>
      <p:ext uri="{BB962C8B-B14F-4D97-AF65-F5344CB8AC3E}">
        <p14:creationId xmlns:p14="http://schemas.microsoft.com/office/powerpoint/2010/main" val="1824185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r="6807"/>
          <a:stretch/>
        </p:blipFill>
        <p:spPr>
          <a:xfrm>
            <a:off x="11379199" y="6108924"/>
            <a:ext cx="795081" cy="736397"/>
          </a:xfrm>
          <a:prstGeom prst="rect">
            <a:avLst/>
          </a:prstGeom>
        </p:spPr>
      </p:pic>
      <p:cxnSp>
        <p:nvCxnSpPr>
          <p:cNvPr id="8" name="Straight Connector 7"/>
          <p:cNvCxnSpPr/>
          <p:nvPr userDrawn="1"/>
        </p:nvCxnSpPr>
        <p:spPr>
          <a:xfrm>
            <a:off x="0" y="163286"/>
            <a:ext cx="121920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322" y="1523999"/>
            <a:ext cx="121920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0"/>
          </p:nvPr>
        </p:nvSpPr>
        <p:spPr>
          <a:xfrm>
            <a:off x="806116" y="6378825"/>
            <a:ext cx="2743200" cy="365125"/>
          </a:xfrm>
        </p:spPr>
        <p:txBody>
          <a:bodyPr/>
          <a:lstStyle/>
          <a:p>
            <a:fld id="{5D4F6D8D-3DF0-1A42-839F-C9AAA7AC71D8}" type="slidenum">
              <a:rPr lang="en-US" smtClean="0"/>
              <a:pPr/>
              <a:t>‹#›</a:t>
            </a:fld>
            <a:endParaRPr lang="en-US"/>
          </a:p>
        </p:txBody>
      </p:sp>
      <p:sp>
        <p:nvSpPr>
          <p:cNvPr id="5" name="TextBox 4"/>
          <p:cNvSpPr txBox="1"/>
          <p:nvPr userDrawn="1"/>
        </p:nvSpPr>
        <p:spPr>
          <a:xfrm>
            <a:off x="183777" y="6392111"/>
            <a:ext cx="898358" cy="338554"/>
          </a:xfrm>
          <a:prstGeom prst="rect">
            <a:avLst/>
          </a:prstGeom>
          <a:noFill/>
        </p:spPr>
        <p:txBody>
          <a:bodyPr wrap="square" rtlCol="0">
            <a:spAutoFit/>
          </a:bodyPr>
          <a:lstStyle/>
          <a:p>
            <a:r>
              <a:rPr lang="en-US" altLang="zh-CN" sz="1600" smtClean="0"/>
              <a:t>M2.1</a:t>
            </a:r>
            <a:r>
              <a:rPr lang="zh-CN" altLang="en-US" sz="1600" dirty="0" smtClean="0"/>
              <a:t> </a:t>
            </a:r>
            <a:r>
              <a:rPr lang="en-US" altLang="zh-CN" sz="1600" dirty="0" smtClean="0"/>
              <a:t>-</a:t>
            </a:r>
            <a:r>
              <a:rPr lang="zh-CN" altLang="en-US" sz="1600" dirty="0" smtClean="0"/>
              <a:t> </a:t>
            </a:r>
            <a:endParaRPr lang="en-US" sz="1600" dirty="0"/>
          </a:p>
        </p:txBody>
      </p:sp>
    </p:spTree>
    <p:extLst>
      <p:ext uri="{BB962C8B-B14F-4D97-AF65-F5344CB8AC3E}">
        <p14:creationId xmlns:p14="http://schemas.microsoft.com/office/powerpoint/2010/main" val="1601624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10515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r="6807"/>
          <a:stretch/>
        </p:blipFill>
        <p:spPr>
          <a:xfrm>
            <a:off x="11379199" y="6108924"/>
            <a:ext cx="795081" cy="736397"/>
          </a:xfrm>
          <a:prstGeom prst="rect">
            <a:avLst/>
          </a:prstGeom>
        </p:spPr>
      </p:pic>
      <p:cxnSp>
        <p:nvCxnSpPr>
          <p:cNvPr id="9" name="Straight Connector 8"/>
          <p:cNvCxnSpPr/>
          <p:nvPr userDrawn="1"/>
        </p:nvCxnSpPr>
        <p:spPr>
          <a:xfrm>
            <a:off x="0" y="163286"/>
            <a:ext cx="121920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4322" y="1523999"/>
            <a:ext cx="121920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0"/>
          </p:nvPr>
        </p:nvSpPr>
        <p:spPr>
          <a:xfrm>
            <a:off x="809417" y="6372392"/>
            <a:ext cx="2743200" cy="365125"/>
          </a:xfrm>
        </p:spPr>
        <p:txBody>
          <a:bodyPr/>
          <a:lstStyle/>
          <a:p>
            <a:fld id="{5D4F6D8D-3DF0-1A42-839F-C9AAA7AC71D8}" type="slidenum">
              <a:rPr lang="en-US" smtClean="0"/>
              <a:pPr/>
              <a:t>‹#›</a:t>
            </a:fld>
            <a:endParaRPr lang="en-US"/>
          </a:p>
        </p:txBody>
      </p:sp>
      <p:sp>
        <p:nvSpPr>
          <p:cNvPr id="11" name="TextBox 10"/>
          <p:cNvSpPr txBox="1"/>
          <p:nvPr userDrawn="1"/>
        </p:nvSpPr>
        <p:spPr>
          <a:xfrm>
            <a:off x="183777" y="6392111"/>
            <a:ext cx="898358" cy="338554"/>
          </a:xfrm>
          <a:prstGeom prst="rect">
            <a:avLst/>
          </a:prstGeom>
          <a:noFill/>
        </p:spPr>
        <p:txBody>
          <a:bodyPr wrap="square" rtlCol="0">
            <a:spAutoFit/>
          </a:bodyPr>
          <a:lstStyle/>
          <a:p>
            <a:r>
              <a:rPr lang="en-US" altLang="zh-CN" sz="1600" smtClean="0"/>
              <a:t>M2.1</a:t>
            </a:r>
            <a:r>
              <a:rPr lang="zh-CN" altLang="en-US" sz="1600" dirty="0" smtClean="0"/>
              <a:t> </a:t>
            </a:r>
            <a:r>
              <a:rPr lang="en-US" altLang="zh-CN" sz="1600" dirty="0" smtClean="0"/>
              <a:t>-</a:t>
            </a:r>
            <a:r>
              <a:rPr lang="zh-CN" altLang="en-US" sz="1600" dirty="0" smtClean="0"/>
              <a:t> </a:t>
            </a:r>
            <a:endParaRPr lang="en-US" sz="1600" dirty="0"/>
          </a:p>
        </p:txBody>
      </p:sp>
    </p:spTree>
    <p:extLst>
      <p:ext uri="{BB962C8B-B14F-4D97-AF65-F5344CB8AC3E}">
        <p14:creationId xmlns:p14="http://schemas.microsoft.com/office/powerpoint/2010/main" val="2061205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r="6807"/>
          <a:stretch/>
        </p:blipFill>
        <p:spPr>
          <a:xfrm>
            <a:off x="11379199" y="6108924"/>
            <a:ext cx="795081" cy="736397"/>
          </a:xfrm>
          <a:prstGeom prst="rect">
            <a:avLst/>
          </a:prstGeom>
        </p:spPr>
      </p:pic>
      <p:sp>
        <p:nvSpPr>
          <p:cNvPr id="3" name="Slide Number Placeholder 2"/>
          <p:cNvSpPr>
            <a:spLocks noGrp="1"/>
          </p:cNvSpPr>
          <p:nvPr>
            <p:ph type="sldNum" sz="quarter" idx="10"/>
          </p:nvPr>
        </p:nvSpPr>
        <p:spPr>
          <a:xfrm>
            <a:off x="793373" y="6356350"/>
            <a:ext cx="2743200" cy="365125"/>
          </a:xfrm>
        </p:spPr>
        <p:txBody>
          <a:bodyPr/>
          <a:lstStyle/>
          <a:p>
            <a:fld id="{5D4F6D8D-3DF0-1A42-839F-C9AAA7AC71D8}" type="slidenum">
              <a:rPr lang="en-US" smtClean="0"/>
              <a:pPr/>
              <a:t>‹#›</a:t>
            </a:fld>
            <a:endParaRPr lang="en-US"/>
          </a:p>
        </p:txBody>
      </p:sp>
      <p:sp>
        <p:nvSpPr>
          <p:cNvPr id="5" name="TextBox 4"/>
          <p:cNvSpPr txBox="1"/>
          <p:nvPr userDrawn="1"/>
        </p:nvSpPr>
        <p:spPr>
          <a:xfrm>
            <a:off x="183777" y="6392111"/>
            <a:ext cx="898358" cy="338554"/>
          </a:xfrm>
          <a:prstGeom prst="rect">
            <a:avLst/>
          </a:prstGeom>
          <a:noFill/>
        </p:spPr>
        <p:txBody>
          <a:bodyPr wrap="square" rtlCol="0">
            <a:spAutoFit/>
          </a:bodyPr>
          <a:lstStyle/>
          <a:p>
            <a:r>
              <a:rPr lang="en-US" altLang="zh-CN" sz="1600" smtClean="0"/>
              <a:t>M2.1</a:t>
            </a:r>
            <a:r>
              <a:rPr lang="zh-CN" altLang="en-US" sz="1600" dirty="0" smtClean="0"/>
              <a:t> </a:t>
            </a:r>
            <a:r>
              <a:rPr lang="en-US" altLang="zh-CN" sz="1600" dirty="0" smtClean="0"/>
              <a:t>-</a:t>
            </a:r>
            <a:r>
              <a:rPr lang="zh-CN" altLang="en-US" sz="1600" dirty="0" smtClean="0"/>
              <a:t> </a:t>
            </a:r>
            <a:endParaRPr lang="en-US" sz="1600" dirty="0"/>
          </a:p>
        </p:txBody>
      </p:sp>
    </p:spTree>
    <p:extLst>
      <p:ext uri="{BB962C8B-B14F-4D97-AF65-F5344CB8AC3E}">
        <p14:creationId xmlns:p14="http://schemas.microsoft.com/office/powerpoint/2010/main" val="1465902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793373" y="6356350"/>
            <a:ext cx="2743200" cy="365125"/>
          </a:xfrm>
        </p:spPr>
        <p:txBody>
          <a:bodyPr/>
          <a:lstStyle/>
          <a:p>
            <a:fld id="{5D4F6D8D-3DF0-1A42-839F-C9AAA7AC71D8}" type="slidenum">
              <a:rPr lang="en-US" smtClean="0"/>
              <a:pPr/>
              <a:t>‹#›</a:t>
            </a:fld>
            <a:endParaRPr lang="en-US"/>
          </a:p>
        </p:txBody>
      </p:sp>
      <p:sp>
        <p:nvSpPr>
          <p:cNvPr id="3" name="TextBox 2"/>
          <p:cNvSpPr txBox="1"/>
          <p:nvPr userDrawn="1"/>
        </p:nvSpPr>
        <p:spPr>
          <a:xfrm>
            <a:off x="183777" y="6392111"/>
            <a:ext cx="898358" cy="338554"/>
          </a:xfrm>
          <a:prstGeom prst="rect">
            <a:avLst/>
          </a:prstGeom>
          <a:noFill/>
        </p:spPr>
        <p:txBody>
          <a:bodyPr wrap="square" rtlCol="0">
            <a:spAutoFit/>
          </a:bodyPr>
          <a:lstStyle/>
          <a:p>
            <a:r>
              <a:rPr lang="en-US" altLang="zh-CN" sz="1600" smtClean="0"/>
              <a:t>M2.1</a:t>
            </a:r>
            <a:r>
              <a:rPr lang="zh-CN" altLang="en-US" sz="1600" dirty="0" smtClean="0"/>
              <a:t> </a:t>
            </a:r>
            <a:r>
              <a:rPr lang="en-US" altLang="zh-CN" sz="1600" dirty="0" smtClean="0"/>
              <a:t>-</a:t>
            </a:r>
            <a:r>
              <a:rPr lang="zh-CN" altLang="en-US" sz="1600" dirty="0" smtClean="0"/>
              <a:t> </a:t>
            </a:r>
            <a:endParaRPr lang="en-US" sz="1600" dirty="0"/>
          </a:p>
        </p:txBody>
      </p:sp>
    </p:spTree>
    <p:extLst>
      <p:ext uri="{BB962C8B-B14F-4D97-AF65-F5344CB8AC3E}">
        <p14:creationId xmlns:p14="http://schemas.microsoft.com/office/powerpoint/2010/main" val="1498482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r="6807"/>
          <a:stretch/>
        </p:blipFill>
        <p:spPr>
          <a:xfrm>
            <a:off x="11379199" y="6108924"/>
            <a:ext cx="795081" cy="736397"/>
          </a:xfrm>
          <a:prstGeom prst="rect">
            <a:avLst/>
          </a:prstGeom>
        </p:spPr>
      </p:pic>
      <p:sp>
        <p:nvSpPr>
          <p:cNvPr id="5" name="Slide Number Placeholder 4"/>
          <p:cNvSpPr>
            <a:spLocks noGrp="1"/>
          </p:cNvSpPr>
          <p:nvPr>
            <p:ph type="sldNum" sz="quarter" idx="10"/>
          </p:nvPr>
        </p:nvSpPr>
        <p:spPr>
          <a:xfrm>
            <a:off x="777332" y="6356350"/>
            <a:ext cx="2743200" cy="365125"/>
          </a:xfrm>
        </p:spPr>
        <p:txBody>
          <a:bodyPr/>
          <a:lstStyle/>
          <a:p>
            <a:fld id="{5D4F6D8D-3DF0-1A42-839F-C9AAA7AC71D8}" type="slidenum">
              <a:rPr lang="en-US" smtClean="0"/>
              <a:pPr/>
              <a:t>‹#›</a:t>
            </a:fld>
            <a:endParaRPr lang="en-US"/>
          </a:p>
        </p:txBody>
      </p:sp>
      <p:sp>
        <p:nvSpPr>
          <p:cNvPr id="7" name="TextBox 6"/>
          <p:cNvSpPr txBox="1"/>
          <p:nvPr userDrawn="1"/>
        </p:nvSpPr>
        <p:spPr>
          <a:xfrm>
            <a:off x="183777" y="6392111"/>
            <a:ext cx="898358" cy="338554"/>
          </a:xfrm>
          <a:prstGeom prst="rect">
            <a:avLst/>
          </a:prstGeom>
          <a:noFill/>
        </p:spPr>
        <p:txBody>
          <a:bodyPr wrap="square" rtlCol="0">
            <a:spAutoFit/>
          </a:bodyPr>
          <a:lstStyle/>
          <a:p>
            <a:r>
              <a:rPr lang="en-US" altLang="zh-CN" sz="1600" smtClean="0"/>
              <a:t>M2.1</a:t>
            </a:r>
            <a:r>
              <a:rPr lang="zh-CN" altLang="en-US" sz="1600" dirty="0" smtClean="0"/>
              <a:t> </a:t>
            </a:r>
            <a:r>
              <a:rPr lang="en-US" altLang="zh-CN" sz="1600" dirty="0" smtClean="0"/>
              <a:t>-</a:t>
            </a:r>
            <a:r>
              <a:rPr lang="zh-CN" altLang="en-US" sz="1600" dirty="0" smtClean="0"/>
              <a:t> </a:t>
            </a:r>
            <a:endParaRPr lang="en-US" sz="1600" dirty="0"/>
          </a:p>
        </p:txBody>
      </p:sp>
    </p:spTree>
    <p:extLst>
      <p:ext uri="{BB962C8B-B14F-4D97-AF65-F5344CB8AC3E}">
        <p14:creationId xmlns:p14="http://schemas.microsoft.com/office/powerpoint/2010/main" val="1450716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Picture with Caption">
    <p:spTree>
      <p:nvGrpSpPr>
        <p:cNvPr id="1" name=""/>
        <p:cNvGrpSpPr/>
        <p:nvPr/>
      </p:nvGrpSpPr>
      <p:grpSpPr>
        <a:xfrm>
          <a:off x="0" y="0"/>
          <a:ext cx="0" cy="0"/>
          <a:chOff x="0" y="0"/>
          <a:chExt cx="0" cy="0"/>
        </a:xfrm>
      </p:grpSpPr>
      <p:sp>
        <p:nvSpPr>
          <p:cNvPr id="9" name="Content Placeholder 2"/>
          <p:cNvSpPr>
            <a:spLocks noGrp="1"/>
          </p:cNvSpPr>
          <p:nvPr>
            <p:ph idx="1"/>
          </p:nvPr>
        </p:nvSpPr>
        <p:spPr>
          <a:xfrm>
            <a:off x="609600" y="1600203"/>
            <a:ext cx="1097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94264" y="5846333"/>
            <a:ext cx="788136" cy="875145"/>
          </a:xfrm>
          <a:prstGeom prst="rect">
            <a:avLst/>
          </a:prstGeom>
        </p:spPr>
      </p:pic>
      <p:sp>
        <p:nvSpPr>
          <p:cNvPr id="13" name="Right Arrow 12"/>
          <p:cNvSpPr/>
          <p:nvPr/>
        </p:nvSpPr>
        <p:spPr>
          <a:xfrm>
            <a:off x="0" y="2215"/>
            <a:ext cx="11808213" cy="1825625"/>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w="0">
                <a:noFill/>
              </a:ln>
              <a:solidFill>
                <a:schemeClr val="accent2"/>
              </a:solidFill>
              <a:effectLst>
                <a:outerShdw blurRad="38100" dist="19050" dir="2700000" algn="tl" rotWithShape="0">
                  <a:schemeClr val="dk1">
                    <a:alpha val="40000"/>
                  </a:schemeClr>
                </a:outerShdw>
              </a:effectLst>
            </a:endParaRPr>
          </a:p>
        </p:txBody>
      </p:sp>
      <p:sp>
        <p:nvSpPr>
          <p:cNvPr id="14" name="Title 1"/>
          <p:cNvSpPr>
            <a:spLocks noGrp="1"/>
          </p:cNvSpPr>
          <p:nvPr>
            <p:ph type="title"/>
          </p:nvPr>
        </p:nvSpPr>
        <p:spPr>
          <a:xfrm>
            <a:off x="609600" y="274638"/>
            <a:ext cx="10972800" cy="1143000"/>
          </a:xfrm>
        </p:spPr>
        <p:txBody>
          <a:bodyPr/>
          <a:lstStyle>
            <a:lvl1pPr algn="l">
              <a:defRPr>
                <a:solidFill>
                  <a:schemeClr val="bg1"/>
                </a:solidFill>
              </a:defRPr>
            </a:lvl1pPr>
          </a:lstStyle>
          <a:p>
            <a:r>
              <a:rPr lang="en-US" smtClean="0"/>
              <a:t>Click to edit Master title style</a:t>
            </a:r>
            <a:endParaRPr lang="en-US" dirty="0"/>
          </a:p>
        </p:txBody>
      </p:sp>
      <p:sp>
        <p:nvSpPr>
          <p:cNvPr id="2" name="Slide Number Placeholder 1"/>
          <p:cNvSpPr>
            <a:spLocks noGrp="1"/>
          </p:cNvSpPr>
          <p:nvPr>
            <p:ph type="sldNum" sz="quarter" idx="10"/>
          </p:nvPr>
        </p:nvSpPr>
        <p:spPr/>
        <p:txBody>
          <a:bodyPr/>
          <a:lstStyle/>
          <a:p>
            <a:fld id="{5D4F6D8D-3DF0-1A42-839F-C9AAA7AC71D8}" type="slidenum">
              <a:rPr lang="en-US" smtClean="0"/>
              <a:pPr/>
              <a:t>‹#›</a:t>
            </a:fld>
            <a:endParaRPr lang="en-US"/>
          </a:p>
        </p:txBody>
      </p:sp>
    </p:spTree>
    <p:extLst>
      <p:ext uri="{BB962C8B-B14F-4D97-AF65-F5344CB8AC3E}">
        <p14:creationId xmlns:p14="http://schemas.microsoft.com/office/powerpoint/2010/main" val="44352678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873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758950"/>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4"/>
          <p:cNvSpPr>
            <a:spLocks noGrp="1"/>
          </p:cNvSpPr>
          <p:nvPr>
            <p:ph type="sldNum" sz="quarter" idx="4"/>
          </p:nvPr>
        </p:nvSpPr>
        <p:spPr>
          <a:xfrm>
            <a:off x="183777" y="6356350"/>
            <a:ext cx="2743200" cy="365125"/>
          </a:xfrm>
          <a:prstGeom prst="rect">
            <a:avLst/>
          </a:prstGeom>
        </p:spPr>
        <p:txBody>
          <a:bodyPr vert="horz" lIns="91440" tIns="45720" rIns="91440" bIns="45720" rtlCol="0" anchor="ctr"/>
          <a:lstStyle>
            <a:lvl1pPr algn="l">
              <a:defRPr sz="1600">
                <a:solidFill>
                  <a:schemeClr val="tx1"/>
                </a:solidFill>
              </a:defRPr>
            </a:lvl1pPr>
          </a:lstStyle>
          <a:p>
            <a:fld id="{5D4F6D8D-3DF0-1A42-839F-C9AAA7AC71D8}" type="slidenum">
              <a:rPr lang="en-US" smtClean="0"/>
              <a:pPr/>
              <a:t>‹#›</a:t>
            </a:fld>
            <a:endParaRPr lang="en-US"/>
          </a:p>
        </p:txBody>
      </p:sp>
    </p:spTree>
    <p:extLst>
      <p:ext uri="{BB962C8B-B14F-4D97-AF65-F5344CB8AC3E}">
        <p14:creationId xmlns:p14="http://schemas.microsoft.com/office/powerpoint/2010/main" val="1640843797"/>
      </p:ext>
    </p:extLst>
  </p:cSld>
  <p:clrMap bg1="lt1" tx1="dk1" bg2="lt2" tx2="dk2" accent1="accent1" accent2="accent2" accent3="accent3" accent4="accent4" accent5="accent5" accent6="accent6" hlink="hlink" folHlink="folHlink"/>
  <p:sldLayoutIdLst>
    <p:sldLayoutId id="2147483651" r:id="rId1"/>
    <p:sldLayoutId id="2147483649" r:id="rId2"/>
    <p:sldLayoutId id="2147483650" r:id="rId3"/>
    <p:sldLayoutId id="2147483652" r:id="rId4"/>
    <p:sldLayoutId id="2147483654" r:id="rId5"/>
    <p:sldLayoutId id="2147483655" r:id="rId6"/>
    <p:sldLayoutId id="2147483656" r:id="rId7"/>
    <p:sldLayoutId id="2147483657" r:id="rId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Courier New" charset="0"/>
        <a:buChar char="o"/>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nc/4.0/" TargetMode="External"/><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hyperlink" Target="https://www.hathitrust.org/" TargetMode="External"/><Relationship Id="rId4" Type="http://schemas.openxmlformats.org/officeDocument/2006/relationships/hyperlink" Target="https://analytics.hathitrust.org/" TargetMode="External"/><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hyperlink" Target="https://www.hathitrust.org/" TargetMode="External"/><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1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1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1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1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16.png"/></Relationships>
</file>

<file path=ppt/slides/_rels/slide29.xml.rels><?xml version="1.0" encoding="UTF-8" standalone="yes"?>
<Relationships xmlns="http://schemas.openxmlformats.org/package/2006/relationships"><Relationship Id="rId3" Type="http://schemas.openxmlformats.org/officeDocument/2006/relationships/hyperlink" Target="https://analytics.hathitrust.org/" TargetMode="External"/><Relationship Id="rId4" Type="http://schemas.openxmlformats.org/officeDocument/2006/relationships/image" Target="../media/image17.png"/><Relationship Id="rId1" Type="http://schemas.openxmlformats.org/officeDocument/2006/relationships/slideLayout" Target="../slideLayouts/slideLayout4.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hyperlink" Target="https://analytics.hathitrust.org/" TargetMode="External"/><Relationship Id="rId1" Type="http://schemas.openxmlformats.org/officeDocument/2006/relationships/slideLayout" Target="../slideLayouts/slideLayout4.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image" Target="../media/image1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 Id="rId3" Type="http://schemas.openxmlformats.org/officeDocument/2006/relationships/image" Target="../media/image2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 Id="rId3" Type="http://schemas.openxmlformats.org/officeDocument/2006/relationships/image" Target="../media/image2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 Id="rId3" Type="http://schemas.openxmlformats.org/officeDocument/2006/relationships/image" Target="../media/image2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 Id="rId3" Type="http://schemas.openxmlformats.org/officeDocument/2006/relationships/image" Target="../media/image2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 Id="rId3" Type="http://schemas.openxmlformats.org/officeDocument/2006/relationships/image" Target="../media/image2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 Id="rId3" Type="http://schemas.openxmlformats.org/officeDocument/2006/relationships/image" Target="../media/image2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www.thomaspadilla.org/2015/08/03/kludge/"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2.xml"/><Relationship Id="rId3" Type="http://schemas.openxmlformats.org/officeDocument/2006/relationships/hyperlink" Target="http://www.thomaspadilla.org/2015/08/03/kludge/"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1523999" y="4320987"/>
            <a:ext cx="9144000" cy="2127005"/>
          </a:xfrm>
        </p:spPr>
        <p:txBody>
          <a:bodyPr>
            <a:normAutofit fontScale="90000"/>
          </a:bodyPr>
          <a:lstStyle/>
          <a:p>
            <a:pPr>
              <a:lnSpc>
                <a:spcPct val="150000"/>
              </a:lnSpc>
            </a:pPr>
            <a:r>
              <a:rPr lang="en-US" b="1" dirty="0">
                <a:solidFill>
                  <a:schemeClr val="bg1"/>
                </a:solidFill>
              </a:rPr>
              <a:t>Module 2.1: Gathering Textual Data</a:t>
            </a:r>
            <a:br>
              <a:rPr lang="en-US" b="1" dirty="0">
                <a:solidFill>
                  <a:schemeClr val="bg1"/>
                </a:solidFill>
              </a:rPr>
            </a:br>
            <a:r>
              <a:rPr lang="en-US" b="1" i="1" dirty="0">
                <a:solidFill>
                  <a:schemeClr val="bg1"/>
                </a:solidFill>
              </a:rPr>
              <a:t>Finding and Curating Text Data</a:t>
            </a:r>
          </a:p>
        </p:txBody>
      </p:sp>
      <p:pic>
        <p:nvPicPr>
          <p:cNvPr id="5" name="Picture 4">
            <a:hlinkClick r:id="rId3"/>
          </p:cNvPr>
          <p:cNvPicPr>
            <a:picLocks noChangeAspect="1"/>
          </p:cNvPicPr>
          <p:nvPr/>
        </p:nvPicPr>
        <p:blipFill rotWithShape="1">
          <a:blip r:embed="rId4">
            <a:extLst>
              <a:ext uri="{28A0092B-C50C-407E-A947-70E740481C1C}">
                <a14:useLocalDpi xmlns:a14="http://schemas.microsoft.com/office/drawing/2010/main" val="0"/>
              </a:ext>
            </a:extLst>
          </a:blip>
          <a:srcRect l="27461" t="15384" r="7687" b="26922"/>
          <a:stretch/>
        </p:blipFill>
        <p:spPr>
          <a:xfrm>
            <a:off x="4059936" y="6455664"/>
            <a:ext cx="7644384" cy="274320"/>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t="25149" r="72545" b="25173"/>
          <a:stretch/>
        </p:blipFill>
        <p:spPr>
          <a:xfrm>
            <a:off x="515722" y="6492240"/>
            <a:ext cx="3507638" cy="256032"/>
          </a:xfrm>
          <a:prstGeom prst="rect">
            <a:avLst/>
          </a:prstGeom>
        </p:spPr>
      </p:pic>
    </p:spTree>
    <p:extLst>
      <p:ext uri="{BB962C8B-B14F-4D97-AF65-F5344CB8AC3E}">
        <p14:creationId xmlns:p14="http://schemas.microsoft.com/office/powerpoint/2010/main" val="1585166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Evaluating sources of text data</a:t>
            </a:r>
          </a:p>
        </p:txBody>
      </p:sp>
      <p:grpSp>
        <p:nvGrpSpPr>
          <p:cNvPr id="3" name="Group 2" descr="Eight questions to consider when evaluating a textual data source, such as does the researcher already have a data source in mind, and how much flexibility is needed for working with the data." title="Various questions to consider when evaluating a textual data source"/>
          <p:cNvGrpSpPr/>
          <p:nvPr/>
        </p:nvGrpSpPr>
        <p:grpSpPr>
          <a:xfrm>
            <a:off x="838200" y="1780589"/>
            <a:ext cx="10308691" cy="4539087"/>
            <a:chOff x="838200" y="1780589"/>
            <a:chExt cx="10308691" cy="4539087"/>
          </a:xfrm>
        </p:grpSpPr>
        <p:sp>
          <p:nvSpPr>
            <p:cNvPr id="4" name="Rectangle 3"/>
            <p:cNvSpPr/>
            <p:nvPr/>
          </p:nvSpPr>
          <p:spPr>
            <a:xfrm>
              <a:off x="6481234" y="1780590"/>
              <a:ext cx="2183251" cy="2246768"/>
            </a:xfrm>
            <a:prstGeom prst="rect">
              <a:avLst/>
            </a:prstGeom>
            <a:solidFill>
              <a:schemeClr val="bg1">
                <a:lumMod val="75000"/>
              </a:schemeClr>
            </a:solidFill>
            <a:ln>
              <a:solidFill>
                <a:schemeClr val="bg1">
                  <a:lumMod val="50000"/>
                </a:schemeClr>
              </a:solid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2800" dirty="0">
                  <a:solidFill>
                    <a:schemeClr val="tx1">
                      <a:lumMod val="85000"/>
                      <a:lumOff val="15000"/>
                    </a:schemeClr>
                  </a:solidFill>
                </a:rPr>
                <a:t>Are there copyright and licensing concerns?</a:t>
              </a:r>
            </a:p>
          </p:txBody>
        </p:sp>
        <p:sp>
          <p:nvSpPr>
            <p:cNvPr id="8" name="Rectangle 7"/>
            <p:cNvSpPr/>
            <p:nvPr/>
          </p:nvSpPr>
          <p:spPr>
            <a:xfrm>
              <a:off x="8821271" y="1780589"/>
              <a:ext cx="2325619" cy="2246769"/>
            </a:xfrm>
            <a:prstGeom prst="rect">
              <a:avLst/>
            </a:prstGeom>
            <a:noFill/>
            <a:ln>
              <a:solidFill>
                <a:schemeClr val="bg1">
                  <a:lumMod val="50000"/>
                </a:schemeClr>
              </a:solid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2800" dirty="0">
                  <a:solidFill>
                    <a:schemeClr val="tx1"/>
                  </a:solidFill>
                </a:rPr>
                <a:t>How technically experienced is the researcher?</a:t>
              </a:r>
            </a:p>
          </p:txBody>
        </p:sp>
        <p:sp>
          <p:nvSpPr>
            <p:cNvPr id="9" name="Rectangle 8"/>
            <p:cNvSpPr/>
            <p:nvPr/>
          </p:nvSpPr>
          <p:spPr>
            <a:xfrm>
              <a:off x="6218708" y="4155438"/>
              <a:ext cx="2288994" cy="2164238"/>
            </a:xfrm>
            <a:prstGeom prst="rect">
              <a:avLst/>
            </a:prstGeom>
            <a:noFill/>
            <a:ln>
              <a:solidFill>
                <a:schemeClr val="bg1">
                  <a:lumMod val="50000"/>
                </a:schemeClr>
              </a:solid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2800" dirty="0">
                  <a:solidFill>
                    <a:schemeClr val="tx1"/>
                  </a:solidFill>
                </a:rPr>
                <a:t>Does the researcher have funding?</a:t>
              </a:r>
            </a:p>
          </p:txBody>
        </p:sp>
        <p:sp>
          <p:nvSpPr>
            <p:cNvPr id="10" name="Rectangle 9"/>
            <p:cNvSpPr/>
            <p:nvPr/>
          </p:nvSpPr>
          <p:spPr>
            <a:xfrm>
              <a:off x="3278284" y="4155436"/>
              <a:ext cx="2817715" cy="2164239"/>
            </a:xfrm>
            <a:prstGeom prst="rect">
              <a:avLst/>
            </a:prstGeom>
            <a:solidFill>
              <a:schemeClr val="bg1">
                <a:lumMod val="65000"/>
              </a:schemeClr>
            </a:solidFill>
            <a:ln>
              <a:solidFill>
                <a:schemeClr val="bg1">
                  <a:lumMod val="50000"/>
                </a:schemeClr>
              </a:solid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2800" dirty="0">
                  <a:solidFill>
                    <a:schemeClr val="tx1"/>
                  </a:solidFill>
                </a:rPr>
                <a:t>How much flexibility is needed for working with the data?</a:t>
              </a:r>
            </a:p>
          </p:txBody>
        </p:sp>
        <p:sp>
          <p:nvSpPr>
            <p:cNvPr id="11" name="Rectangle 10"/>
            <p:cNvSpPr/>
            <p:nvPr/>
          </p:nvSpPr>
          <p:spPr>
            <a:xfrm>
              <a:off x="3912748" y="1783536"/>
              <a:ext cx="2411699" cy="2243822"/>
            </a:xfrm>
            <a:prstGeom prst="rect">
              <a:avLst/>
            </a:prstGeom>
            <a:noFill/>
            <a:ln>
              <a:solidFill>
                <a:schemeClr val="bg1">
                  <a:lumMod val="50000"/>
                </a:schemeClr>
              </a:solid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2800" dirty="0">
                  <a:solidFill>
                    <a:schemeClr val="tx1"/>
                  </a:solidFill>
                </a:rPr>
                <a:t>Is the text they want to use already digitized?</a:t>
              </a:r>
            </a:p>
          </p:txBody>
        </p:sp>
        <p:sp>
          <p:nvSpPr>
            <p:cNvPr id="13" name="Rectangle 12"/>
            <p:cNvSpPr/>
            <p:nvPr/>
          </p:nvSpPr>
          <p:spPr>
            <a:xfrm>
              <a:off x="8630410" y="4155438"/>
              <a:ext cx="2516481" cy="2164237"/>
            </a:xfrm>
            <a:prstGeom prst="rect">
              <a:avLst/>
            </a:prstGeom>
            <a:solidFill>
              <a:schemeClr val="bg1">
                <a:lumMod val="85000"/>
              </a:schemeClr>
            </a:solidFill>
            <a:ln>
              <a:solidFill>
                <a:schemeClr val="bg1">
                  <a:lumMod val="50000"/>
                </a:schemeClr>
              </a:solid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2800" dirty="0">
                  <a:solidFill>
                    <a:schemeClr val="tx1"/>
                  </a:solidFill>
                </a:rPr>
                <a:t>What format does the researcher expect the data in?</a:t>
              </a:r>
            </a:p>
          </p:txBody>
        </p:sp>
        <p:sp>
          <p:nvSpPr>
            <p:cNvPr id="6" name="TextBox 5"/>
            <p:cNvSpPr txBox="1"/>
            <p:nvPr/>
          </p:nvSpPr>
          <p:spPr>
            <a:xfrm>
              <a:off x="838200" y="1780589"/>
              <a:ext cx="2917763" cy="2246769"/>
            </a:xfrm>
            <a:prstGeom prst="rect">
              <a:avLst/>
            </a:prstGeom>
            <a:solidFill>
              <a:schemeClr val="bg1">
                <a:lumMod val="95000"/>
              </a:schemeClr>
            </a:solidFill>
            <a:ln>
              <a:solidFill>
                <a:schemeClr val="bg1">
                  <a:lumMod val="50000"/>
                </a:schemeClr>
              </a:solidFill>
            </a:ln>
          </p:spPr>
          <p:txBody>
            <a:bodyPr wrap="square" rtlCol="0">
              <a:spAutoFit/>
            </a:bodyPr>
            <a:lstStyle/>
            <a:p>
              <a:pPr algn="ctr"/>
              <a:r>
                <a:rPr lang="en-US" sz="2800" dirty="0">
                  <a:solidFill>
                    <a:srgbClr val="000000"/>
                  </a:solidFill>
                </a:rPr>
                <a:t>Does the researcher already have a data source in mind?</a:t>
              </a:r>
            </a:p>
          </p:txBody>
        </p:sp>
        <p:sp>
          <p:nvSpPr>
            <p:cNvPr id="15" name="Rectangle 14"/>
            <p:cNvSpPr/>
            <p:nvPr/>
          </p:nvSpPr>
          <p:spPr>
            <a:xfrm>
              <a:off x="838200" y="4155436"/>
              <a:ext cx="2317376" cy="2164239"/>
            </a:xfrm>
            <a:prstGeom prst="rect">
              <a:avLst/>
            </a:prstGeom>
            <a:noFill/>
            <a:ln>
              <a:solidFill>
                <a:schemeClr val="bg1">
                  <a:lumMod val="50000"/>
                </a:schemeClr>
              </a:solid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2800" dirty="0">
                  <a:solidFill>
                    <a:srgbClr val="000000"/>
                  </a:solidFill>
                </a:rPr>
                <a:t>What is the period, place, person of interest?</a:t>
              </a:r>
            </a:p>
          </p:txBody>
        </p:sp>
      </p:grpSp>
      <p:sp>
        <p:nvSpPr>
          <p:cNvPr id="14" name="Slide Number Placeholder 1"/>
          <p:cNvSpPr>
            <a:spLocks noGrp="1"/>
          </p:cNvSpPr>
          <p:nvPr>
            <p:ph type="sldNum" sz="quarter" idx="10"/>
          </p:nvPr>
        </p:nvSpPr>
        <p:spPr>
          <a:xfrm>
            <a:off x="806116" y="6378825"/>
            <a:ext cx="2743200" cy="365125"/>
          </a:xfrm>
        </p:spPr>
        <p:txBody>
          <a:bodyPr/>
          <a:lstStyle/>
          <a:p>
            <a:fld id="{5D4F6D8D-3DF0-1A42-839F-C9AAA7AC71D8}" type="slidenum">
              <a:rPr lang="en-US" smtClean="0"/>
              <a:pPr/>
              <a:t>10</a:t>
            </a:fld>
            <a:endParaRPr lang="en-US"/>
          </a:p>
        </p:txBody>
      </p:sp>
    </p:spTree>
    <p:extLst>
      <p:ext uri="{BB962C8B-B14F-4D97-AF65-F5344CB8AC3E}">
        <p14:creationId xmlns:p14="http://schemas.microsoft.com/office/powerpoint/2010/main" val="15979740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Building corpora</a:t>
            </a:r>
          </a:p>
        </p:txBody>
      </p:sp>
      <p:sp>
        <p:nvSpPr>
          <p:cNvPr id="3" name="Content Placeholder 2"/>
          <p:cNvSpPr>
            <a:spLocks noGrp="1"/>
          </p:cNvSpPr>
          <p:nvPr>
            <p:ph idx="1"/>
          </p:nvPr>
        </p:nvSpPr>
        <p:spPr>
          <a:xfrm>
            <a:off x="838200" y="1622424"/>
            <a:ext cx="10515600" cy="5099051"/>
          </a:xfrm>
        </p:spPr>
        <p:txBody>
          <a:bodyPr>
            <a:normAutofit/>
          </a:bodyPr>
          <a:lstStyle/>
          <a:p>
            <a:pPr>
              <a:lnSpc>
                <a:spcPct val="120000"/>
              </a:lnSpc>
            </a:pPr>
            <a:r>
              <a:rPr lang="en-US" sz="3200" dirty="0"/>
              <a:t>Identify texts through full text search</a:t>
            </a:r>
          </a:p>
          <a:p>
            <a:pPr lvl="1">
              <a:lnSpc>
                <a:spcPct val="120000"/>
              </a:lnSpc>
            </a:pPr>
            <a:r>
              <a:rPr lang="en-US" sz="2800" dirty="0"/>
              <a:t>Use a key term or phrase</a:t>
            </a:r>
          </a:p>
          <a:p>
            <a:pPr>
              <a:lnSpc>
                <a:spcPct val="120000"/>
              </a:lnSpc>
            </a:pPr>
            <a:r>
              <a:rPr lang="en-US" sz="3200" dirty="0"/>
              <a:t>Identify texts through metadata</a:t>
            </a:r>
          </a:p>
          <a:p>
            <a:pPr lvl="1">
              <a:lnSpc>
                <a:spcPct val="120000"/>
              </a:lnSpc>
            </a:pPr>
            <a:r>
              <a:rPr lang="en-US" sz="2800" dirty="0"/>
              <a:t>Search by certain author(s)</a:t>
            </a:r>
          </a:p>
          <a:p>
            <a:pPr lvl="1">
              <a:lnSpc>
                <a:spcPct val="120000"/>
              </a:lnSpc>
            </a:pPr>
            <a:r>
              <a:rPr lang="en-US" sz="2800" dirty="0"/>
              <a:t>Search within a date range</a:t>
            </a:r>
          </a:p>
          <a:p>
            <a:pPr lvl="1">
              <a:lnSpc>
                <a:spcPct val="120000"/>
              </a:lnSpc>
            </a:pPr>
            <a:r>
              <a:rPr lang="en-US" sz="2800" dirty="0"/>
              <a:t>Search for a specific genre</a:t>
            </a:r>
          </a:p>
          <a:p>
            <a:pPr>
              <a:lnSpc>
                <a:spcPct val="120000"/>
              </a:lnSpc>
            </a:pPr>
            <a:r>
              <a:rPr lang="en-US" sz="3200" dirty="0"/>
              <a:t>Or some combination of the two! </a:t>
            </a:r>
          </a:p>
        </p:txBody>
      </p:sp>
      <p:sp>
        <p:nvSpPr>
          <p:cNvPr id="6" name="Slide Number Placeholder 1"/>
          <p:cNvSpPr>
            <a:spLocks noGrp="1"/>
          </p:cNvSpPr>
          <p:nvPr>
            <p:ph type="sldNum" sz="quarter" idx="10"/>
          </p:nvPr>
        </p:nvSpPr>
        <p:spPr>
          <a:xfrm>
            <a:off x="806116" y="6378825"/>
            <a:ext cx="2743200" cy="365125"/>
          </a:xfrm>
        </p:spPr>
        <p:txBody>
          <a:bodyPr/>
          <a:lstStyle/>
          <a:p>
            <a:fld id="{5D4F6D8D-3DF0-1A42-839F-C9AAA7AC71D8}" type="slidenum">
              <a:rPr lang="en-US" smtClean="0"/>
              <a:pPr/>
              <a:t>11</a:t>
            </a:fld>
            <a:endParaRPr lang="en-US"/>
          </a:p>
        </p:txBody>
      </p:sp>
    </p:spTree>
    <p:extLst>
      <p:ext uri="{BB962C8B-B14F-4D97-AF65-F5344CB8AC3E}">
        <p14:creationId xmlns:p14="http://schemas.microsoft.com/office/powerpoint/2010/main" val="7752226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Building corpora</a:t>
            </a:r>
          </a:p>
        </p:txBody>
      </p:sp>
      <p:sp>
        <p:nvSpPr>
          <p:cNvPr id="3" name="Content Placeholder 2"/>
          <p:cNvSpPr>
            <a:spLocks noGrp="1"/>
          </p:cNvSpPr>
          <p:nvPr>
            <p:ph idx="1"/>
          </p:nvPr>
        </p:nvSpPr>
        <p:spPr>
          <a:xfrm>
            <a:off x="838200" y="1622424"/>
            <a:ext cx="10515600" cy="5099051"/>
          </a:xfrm>
        </p:spPr>
        <p:txBody>
          <a:bodyPr>
            <a:normAutofit/>
          </a:bodyPr>
          <a:lstStyle/>
          <a:p>
            <a:pPr>
              <a:lnSpc>
                <a:spcPct val="120000"/>
              </a:lnSpc>
            </a:pPr>
            <a:r>
              <a:rPr lang="en-US" sz="3200" dirty="0"/>
              <a:t>Process usually involves deduplication</a:t>
            </a:r>
          </a:p>
          <a:p>
            <a:pPr>
              <a:lnSpc>
                <a:spcPct val="120000"/>
              </a:lnSpc>
            </a:pPr>
            <a:r>
              <a:rPr lang="en-US" sz="3200" dirty="0"/>
              <a:t>What to keep/discard is project dependent</a:t>
            </a:r>
            <a:endParaRPr lang="en-US" dirty="0"/>
          </a:p>
          <a:p>
            <a:pPr>
              <a:lnSpc>
                <a:spcPct val="120000"/>
              </a:lnSpc>
            </a:pPr>
            <a:r>
              <a:rPr lang="en-US" sz="3200" dirty="0"/>
              <a:t>Examples of deduplication:</a:t>
            </a:r>
          </a:p>
          <a:p>
            <a:pPr lvl="1">
              <a:lnSpc>
                <a:spcPct val="120000"/>
              </a:lnSpc>
            </a:pPr>
            <a:r>
              <a:rPr lang="en-US" sz="2800" dirty="0"/>
              <a:t>OCR quality</a:t>
            </a:r>
          </a:p>
          <a:p>
            <a:pPr lvl="1">
              <a:lnSpc>
                <a:spcPct val="120000"/>
              </a:lnSpc>
            </a:pPr>
            <a:r>
              <a:rPr lang="en-US" sz="2800" dirty="0"/>
              <a:t>Earliest edition</a:t>
            </a:r>
          </a:p>
          <a:p>
            <a:pPr lvl="1">
              <a:lnSpc>
                <a:spcPct val="120000"/>
              </a:lnSpc>
            </a:pPr>
            <a:r>
              <a:rPr lang="en-US" sz="2800" dirty="0"/>
              <a:t>Editions without forewords or </a:t>
            </a:r>
            <a:r>
              <a:rPr lang="en-US" sz="2800" dirty="0" err="1"/>
              <a:t>afterwords</a:t>
            </a:r>
            <a:endParaRPr lang="en-US" sz="2800" dirty="0"/>
          </a:p>
          <a:p>
            <a:pPr lvl="1">
              <a:lnSpc>
                <a:spcPct val="120000"/>
              </a:lnSpc>
            </a:pPr>
            <a:endParaRPr lang="en-US" dirty="0"/>
          </a:p>
        </p:txBody>
      </p:sp>
      <p:sp>
        <p:nvSpPr>
          <p:cNvPr id="6" name="Slide Number Placeholder 1"/>
          <p:cNvSpPr>
            <a:spLocks noGrp="1"/>
          </p:cNvSpPr>
          <p:nvPr>
            <p:ph type="sldNum" sz="quarter" idx="10"/>
          </p:nvPr>
        </p:nvSpPr>
        <p:spPr>
          <a:xfrm>
            <a:off x="806116" y="6378825"/>
            <a:ext cx="2743200" cy="365125"/>
          </a:xfrm>
        </p:spPr>
        <p:txBody>
          <a:bodyPr/>
          <a:lstStyle/>
          <a:p>
            <a:fld id="{5D4F6D8D-3DF0-1A42-839F-C9AAA7AC71D8}" type="slidenum">
              <a:rPr lang="en-US" smtClean="0"/>
              <a:pPr/>
              <a:t>12</a:t>
            </a:fld>
            <a:endParaRPr lang="en-US"/>
          </a:p>
        </p:txBody>
      </p:sp>
    </p:spTree>
    <p:extLst>
      <p:ext uri="{BB962C8B-B14F-4D97-AF65-F5344CB8AC3E}">
        <p14:creationId xmlns:p14="http://schemas.microsoft.com/office/powerpoint/2010/main" val="18424440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a:t>HTRC Worksets</a:t>
            </a:r>
            <a:endParaRPr lang="en-US" dirty="0"/>
          </a:p>
        </p:txBody>
      </p:sp>
      <p:sp>
        <p:nvSpPr>
          <p:cNvPr id="61443" name="Content Placeholder 2"/>
          <p:cNvSpPr>
            <a:spLocks noGrp="1"/>
          </p:cNvSpPr>
          <p:nvPr>
            <p:ph idx="1"/>
          </p:nvPr>
        </p:nvSpPr>
        <p:spPr/>
        <p:txBody>
          <a:bodyPr/>
          <a:lstStyle/>
          <a:p>
            <a:pPr>
              <a:lnSpc>
                <a:spcPct val="150000"/>
              </a:lnSpc>
            </a:pPr>
            <a:r>
              <a:rPr lang="en-US" sz="3200" dirty="0"/>
              <a:t>User-created collections of text from the </a:t>
            </a:r>
            <a:r>
              <a:rPr lang="en-US" sz="3200" dirty="0" err="1"/>
              <a:t>HathiTrust</a:t>
            </a:r>
            <a:r>
              <a:rPr lang="en-US" sz="3200" dirty="0"/>
              <a:t> Digital Library</a:t>
            </a:r>
          </a:p>
          <a:p>
            <a:pPr lvl="1">
              <a:lnSpc>
                <a:spcPct val="150000"/>
              </a:lnSpc>
            </a:pPr>
            <a:r>
              <a:rPr lang="en-US" sz="2800" dirty="0"/>
              <a:t>think of them as textual datasets</a:t>
            </a:r>
          </a:p>
          <a:p>
            <a:pPr>
              <a:lnSpc>
                <a:spcPct val="150000"/>
              </a:lnSpc>
            </a:pPr>
            <a:r>
              <a:rPr lang="en-US" sz="3200" dirty="0"/>
              <a:t>Can be shared and cited</a:t>
            </a:r>
          </a:p>
          <a:p>
            <a:pPr>
              <a:lnSpc>
                <a:spcPct val="150000"/>
              </a:lnSpc>
            </a:pPr>
            <a:r>
              <a:rPr lang="en-US" sz="3200" dirty="0"/>
              <a:t>Suited for non-consumptive access</a:t>
            </a:r>
          </a:p>
          <a:p>
            <a:pPr lvl="1"/>
            <a:endParaRPr lang="en-US" dirty="0"/>
          </a:p>
        </p:txBody>
      </p:sp>
      <p:sp>
        <p:nvSpPr>
          <p:cNvPr id="6" name="Slide Number Placeholder 1"/>
          <p:cNvSpPr>
            <a:spLocks noGrp="1"/>
          </p:cNvSpPr>
          <p:nvPr>
            <p:ph type="sldNum" sz="quarter" idx="10"/>
          </p:nvPr>
        </p:nvSpPr>
        <p:spPr>
          <a:xfrm>
            <a:off x="806116" y="6378825"/>
            <a:ext cx="2743200" cy="365125"/>
          </a:xfrm>
        </p:spPr>
        <p:txBody>
          <a:bodyPr/>
          <a:lstStyle/>
          <a:p>
            <a:fld id="{5D4F6D8D-3DF0-1A42-839F-C9AAA7AC71D8}" type="slidenum">
              <a:rPr lang="en-US" smtClean="0"/>
              <a:pPr/>
              <a:t>13</a:t>
            </a:fld>
            <a:endParaRPr lang="en-US"/>
          </a:p>
        </p:txBody>
      </p:sp>
    </p:spTree>
    <p:extLst>
      <p:ext uri="{BB962C8B-B14F-4D97-AF65-F5344CB8AC3E}">
        <p14:creationId xmlns:p14="http://schemas.microsoft.com/office/powerpoint/2010/main" val="5829217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descr="At its core, a workset is just a manifest of volume IDs." title="Workset manifest"/>
          <p:cNvSpPr>
            <a:spLocks noGrp="1"/>
          </p:cNvSpPr>
          <p:nvPr>
            <p:ph idx="1"/>
          </p:nvPr>
        </p:nvSpPr>
        <p:spPr>
          <a:xfrm>
            <a:off x="7340280" y="2202599"/>
            <a:ext cx="2031357" cy="3519114"/>
          </a:xfrm>
          <a:ln>
            <a:solidFill>
              <a:schemeClr val="tx1"/>
            </a:solidFill>
          </a:ln>
        </p:spPr>
        <p:txBody>
          <a:bodyPr>
            <a:normAutofit fontScale="32500" lnSpcReduction="20000"/>
          </a:bodyPr>
          <a:lstStyle/>
          <a:p>
            <a:pPr marL="0" indent="0" fontAlgn="b">
              <a:buNone/>
            </a:pPr>
            <a:r>
              <a:rPr lang="cs-CZ" sz="2600" dirty="0"/>
              <a:t>mdp.49015002221845</a:t>
            </a:r>
          </a:p>
          <a:p>
            <a:pPr marL="0" indent="0" fontAlgn="b">
              <a:buNone/>
            </a:pPr>
            <a:r>
              <a:rPr lang="cs-CZ" sz="2600" dirty="0"/>
              <a:t> mdp.49015002221837</a:t>
            </a:r>
          </a:p>
          <a:p>
            <a:pPr marL="0" indent="0" fontAlgn="b">
              <a:buNone/>
            </a:pPr>
            <a:r>
              <a:rPr lang="cs-CZ" sz="2600" dirty="0"/>
              <a:t> mdp.49015002221829</a:t>
            </a:r>
          </a:p>
          <a:p>
            <a:pPr marL="0" indent="0" fontAlgn="b">
              <a:buNone/>
            </a:pPr>
            <a:r>
              <a:rPr lang="cs-CZ" sz="2600" dirty="0"/>
              <a:t> mdp.49015002221787</a:t>
            </a:r>
          </a:p>
          <a:p>
            <a:pPr marL="0" indent="0" fontAlgn="b">
              <a:buNone/>
            </a:pPr>
            <a:r>
              <a:rPr lang="cs-CZ" sz="2600" dirty="0"/>
              <a:t> mdp.49015002221811</a:t>
            </a:r>
          </a:p>
          <a:p>
            <a:pPr marL="0" indent="0" fontAlgn="b">
              <a:buNone/>
            </a:pPr>
            <a:r>
              <a:rPr lang="cs-CZ" sz="2600" dirty="0"/>
              <a:t> mdp.49015002221761</a:t>
            </a:r>
          </a:p>
          <a:p>
            <a:pPr marL="0" indent="0" fontAlgn="b">
              <a:buNone/>
            </a:pPr>
            <a:r>
              <a:rPr lang="cs-CZ" sz="2600" dirty="0"/>
              <a:t> mdp.49015002221779</a:t>
            </a:r>
          </a:p>
          <a:p>
            <a:pPr marL="0" indent="0" fontAlgn="b">
              <a:buNone/>
            </a:pPr>
            <a:r>
              <a:rPr lang="cs-CZ" sz="2600" dirty="0"/>
              <a:t> mdp.49015002203140</a:t>
            </a:r>
          </a:p>
          <a:p>
            <a:pPr marL="0" indent="0" fontAlgn="b">
              <a:buNone/>
            </a:pPr>
            <a:r>
              <a:rPr lang="cs-CZ" sz="2600" dirty="0"/>
              <a:t> mdp.49015002203157</a:t>
            </a:r>
          </a:p>
          <a:p>
            <a:pPr marL="0" indent="0" fontAlgn="b">
              <a:buNone/>
            </a:pPr>
            <a:r>
              <a:rPr lang="cs-CZ" sz="2600" dirty="0"/>
              <a:t> mdp.49015002203033</a:t>
            </a:r>
          </a:p>
          <a:p>
            <a:pPr marL="0" indent="0" fontAlgn="b">
              <a:buNone/>
            </a:pPr>
            <a:r>
              <a:rPr lang="cs-CZ" sz="2600" dirty="0"/>
              <a:t> mdp.49015002203231</a:t>
            </a:r>
          </a:p>
          <a:p>
            <a:pPr marL="0" indent="0" fontAlgn="b">
              <a:buNone/>
            </a:pPr>
            <a:r>
              <a:rPr lang="cs-CZ" sz="2600" dirty="0"/>
              <a:t> mdp.49015002203249</a:t>
            </a:r>
          </a:p>
          <a:p>
            <a:pPr marL="0" indent="0" fontAlgn="b">
              <a:buNone/>
            </a:pPr>
            <a:r>
              <a:rPr lang="cs-CZ" sz="2600" dirty="0"/>
              <a:t> mdp.49015002203223</a:t>
            </a:r>
          </a:p>
          <a:p>
            <a:pPr marL="0" indent="0" fontAlgn="b">
              <a:buNone/>
            </a:pPr>
            <a:r>
              <a:rPr lang="cs-CZ" sz="2600" dirty="0"/>
              <a:t> mdp.49015002203405</a:t>
            </a:r>
          </a:p>
          <a:p>
            <a:pPr marL="0" indent="0" fontAlgn="b">
              <a:buNone/>
            </a:pPr>
            <a:r>
              <a:rPr lang="cs-CZ" sz="2600" dirty="0"/>
              <a:t> mdp.49015002203272</a:t>
            </a:r>
          </a:p>
          <a:p>
            <a:pPr marL="0" indent="0" fontAlgn="b">
              <a:buNone/>
            </a:pPr>
            <a:r>
              <a:rPr lang="cs-CZ" sz="2600" dirty="0"/>
              <a:t> mdp.49015002203215</a:t>
            </a:r>
          </a:p>
        </p:txBody>
      </p:sp>
      <p:sp>
        <p:nvSpPr>
          <p:cNvPr id="3" name="Title 2"/>
          <p:cNvSpPr>
            <a:spLocks noGrp="1"/>
          </p:cNvSpPr>
          <p:nvPr>
            <p:ph type="title"/>
          </p:nvPr>
        </p:nvSpPr>
        <p:spPr/>
        <p:txBody>
          <a:bodyPr/>
          <a:lstStyle/>
          <a:p>
            <a:r>
              <a:rPr lang="en-US" dirty="0"/>
              <a:t>HTRC </a:t>
            </a:r>
            <a:r>
              <a:rPr lang="en-US" dirty="0" err="1"/>
              <a:t>Worksets</a:t>
            </a:r>
            <a:endParaRPr lang="en-US" dirty="0"/>
          </a:p>
        </p:txBody>
      </p:sp>
      <p:sp>
        <p:nvSpPr>
          <p:cNvPr id="5" name="TextBox 4"/>
          <p:cNvSpPr txBox="1"/>
          <p:nvPr/>
        </p:nvSpPr>
        <p:spPr>
          <a:xfrm>
            <a:off x="1965158" y="5777709"/>
            <a:ext cx="4392592" cy="461665"/>
          </a:xfrm>
          <a:prstGeom prst="rect">
            <a:avLst/>
          </a:prstGeom>
          <a:noFill/>
        </p:spPr>
        <p:txBody>
          <a:bodyPr wrap="square" rtlCol="0">
            <a:spAutoFit/>
          </a:bodyPr>
          <a:lstStyle/>
          <a:p>
            <a:r>
              <a:rPr lang="en-US" sz="2400" dirty="0"/>
              <a:t>Workset viewed on the web</a:t>
            </a:r>
            <a:endParaRPr lang="en-US" sz="2400" b="1" dirty="0">
              <a:solidFill>
                <a:srgbClr val="FF0000"/>
              </a:solidFill>
            </a:endParaRPr>
          </a:p>
        </p:txBody>
      </p:sp>
      <p:sp>
        <p:nvSpPr>
          <p:cNvPr id="6" name="TextBox 5"/>
          <p:cNvSpPr txBox="1"/>
          <p:nvPr/>
        </p:nvSpPr>
        <p:spPr>
          <a:xfrm>
            <a:off x="7340280" y="5751558"/>
            <a:ext cx="2445404" cy="830997"/>
          </a:xfrm>
          <a:prstGeom prst="rect">
            <a:avLst/>
          </a:prstGeom>
          <a:noFill/>
        </p:spPr>
        <p:txBody>
          <a:bodyPr wrap="square" rtlCol="0">
            <a:spAutoFit/>
          </a:bodyPr>
          <a:lstStyle/>
          <a:p>
            <a:r>
              <a:rPr lang="en-US" sz="2400" dirty="0"/>
              <a:t>Workset manifest</a:t>
            </a:r>
          </a:p>
        </p:txBody>
      </p:sp>
      <p:pic>
        <p:nvPicPr>
          <p:cNvPr id="8" name="Content Placeholder 5" descr="The interface that displays a created workset in HTRC Analytics shows some general information about the workset as well as basic metadata of each volume in the workset. " title="Workset viewed on the web"/>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9191" y="2199467"/>
            <a:ext cx="5663997" cy="3522245"/>
          </a:xfrm>
          <a:prstGeom prst="rect">
            <a:avLst/>
          </a:prstGeom>
          <a:ln>
            <a:solidFill>
              <a:schemeClr val="tx1"/>
            </a:solidFill>
          </a:ln>
        </p:spPr>
      </p:pic>
      <p:sp>
        <p:nvSpPr>
          <p:cNvPr id="10" name="Slide Number Placeholder 1"/>
          <p:cNvSpPr>
            <a:spLocks noGrp="1"/>
          </p:cNvSpPr>
          <p:nvPr>
            <p:ph type="sldNum" sz="quarter" idx="10"/>
          </p:nvPr>
        </p:nvSpPr>
        <p:spPr>
          <a:xfrm>
            <a:off x="806116" y="6378825"/>
            <a:ext cx="2743200" cy="365125"/>
          </a:xfrm>
        </p:spPr>
        <p:txBody>
          <a:bodyPr/>
          <a:lstStyle/>
          <a:p>
            <a:fld id="{5D4F6D8D-3DF0-1A42-839F-C9AAA7AC71D8}" type="slidenum">
              <a:rPr lang="en-US" smtClean="0"/>
              <a:pPr/>
              <a:t>14</a:t>
            </a:fld>
            <a:endParaRPr lang="en-US"/>
          </a:p>
        </p:txBody>
      </p:sp>
    </p:spTree>
    <p:extLst>
      <p:ext uri="{BB962C8B-B14F-4D97-AF65-F5344CB8AC3E}">
        <p14:creationId xmlns:p14="http://schemas.microsoft.com/office/powerpoint/2010/main" val="12920922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Building worksets</a:t>
            </a:r>
            <a:endParaRPr lang="en-US" dirty="0"/>
          </a:p>
        </p:txBody>
      </p:sp>
      <p:sp>
        <p:nvSpPr>
          <p:cNvPr id="7" name="Content Placeholder 3"/>
          <p:cNvSpPr>
            <a:spLocks noGrp="1"/>
          </p:cNvSpPr>
          <p:nvPr>
            <p:ph idx="1"/>
          </p:nvPr>
        </p:nvSpPr>
        <p:spPr/>
        <p:txBody>
          <a:bodyPr>
            <a:normAutofit/>
          </a:bodyPr>
          <a:lstStyle/>
          <a:p>
            <a:pPr>
              <a:lnSpc>
                <a:spcPct val="120000"/>
              </a:lnSpc>
            </a:pPr>
            <a:r>
              <a:rPr lang="en-US" sz="3200" dirty="0"/>
              <a:t>Stored in HTRC </a:t>
            </a:r>
          </a:p>
          <a:p>
            <a:pPr lvl="1">
              <a:lnSpc>
                <a:spcPct val="120000"/>
              </a:lnSpc>
            </a:pPr>
            <a:r>
              <a:rPr lang="en-US" sz="2800" dirty="0"/>
              <a:t>Require account with university email address</a:t>
            </a:r>
          </a:p>
          <a:p>
            <a:pPr>
              <a:lnSpc>
                <a:spcPct val="120000"/>
              </a:lnSpc>
            </a:pPr>
            <a:r>
              <a:rPr lang="en-US" sz="3200" dirty="0"/>
              <a:t>Ways to build:</a:t>
            </a:r>
          </a:p>
          <a:p>
            <a:pPr lvl="1">
              <a:lnSpc>
                <a:spcPct val="120000"/>
              </a:lnSpc>
            </a:pPr>
            <a:r>
              <a:rPr lang="en-US" sz="2800" dirty="0"/>
              <a:t>Import from HT Collection Builder</a:t>
            </a:r>
          </a:p>
          <a:p>
            <a:pPr lvl="1">
              <a:lnSpc>
                <a:spcPct val="120000"/>
              </a:lnSpc>
            </a:pPr>
            <a:r>
              <a:rPr lang="en-US" sz="2800" dirty="0"/>
              <a:t>Compile volume IDs elsewhere</a:t>
            </a:r>
          </a:p>
        </p:txBody>
      </p:sp>
      <p:sp>
        <p:nvSpPr>
          <p:cNvPr id="6" name="Slide Number Placeholder 1"/>
          <p:cNvSpPr>
            <a:spLocks noGrp="1"/>
          </p:cNvSpPr>
          <p:nvPr>
            <p:ph type="sldNum" sz="quarter" idx="10"/>
          </p:nvPr>
        </p:nvSpPr>
        <p:spPr>
          <a:xfrm>
            <a:off x="806116" y="6378825"/>
            <a:ext cx="2743200" cy="365125"/>
          </a:xfrm>
        </p:spPr>
        <p:txBody>
          <a:bodyPr/>
          <a:lstStyle/>
          <a:p>
            <a:fld id="{5D4F6D8D-3DF0-1A42-839F-C9AAA7AC71D8}" type="slidenum">
              <a:rPr lang="en-US" smtClean="0"/>
              <a:pPr/>
              <a:t>15</a:t>
            </a:fld>
            <a:endParaRPr lang="en-US"/>
          </a:p>
        </p:txBody>
      </p:sp>
    </p:spTree>
    <p:extLst>
      <p:ext uri="{BB962C8B-B14F-4D97-AF65-F5344CB8AC3E}">
        <p14:creationId xmlns:p14="http://schemas.microsoft.com/office/powerpoint/2010/main" val="6400615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Sample Reference Question</a:t>
            </a:r>
            <a:endParaRPr lang="en-US" dirty="0"/>
          </a:p>
        </p:txBody>
      </p:sp>
      <p:sp>
        <p:nvSpPr>
          <p:cNvPr id="4" name="Content Placeholder 3"/>
          <p:cNvSpPr>
            <a:spLocks noGrp="1"/>
          </p:cNvSpPr>
          <p:nvPr>
            <p:ph sz="half" idx="1"/>
          </p:nvPr>
        </p:nvSpPr>
        <p:spPr>
          <a:xfrm>
            <a:off x="838199" y="1825625"/>
            <a:ext cx="10959353" cy="4895850"/>
          </a:xfrm>
        </p:spPr>
        <p:txBody>
          <a:bodyPr>
            <a:normAutofit/>
          </a:bodyPr>
          <a:lstStyle/>
          <a:p>
            <a:pPr marL="0" indent="0">
              <a:lnSpc>
                <a:spcPct val="120000"/>
              </a:lnSpc>
              <a:buNone/>
            </a:pPr>
            <a:r>
              <a:rPr lang="en-US" i="1" dirty="0"/>
              <a:t>I’m a student in history who would like to incorporate digital methods into my research. I study American politics, and in particular I’d like to examine how concepts such as liberty change over time.</a:t>
            </a:r>
            <a:endParaRPr lang="en-US" dirty="0"/>
          </a:p>
          <a:p>
            <a:pPr marL="0" indent="0">
              <a:lnSpc>
                <a:spcPct val="120000"/>
              </a:lnSpc>
              <a:buNone/>
            </a:pPr>
            <a:endParaRPr lang="en-US" dirty="0"/>
          </a:p>
          <a:p>
            <a:pPr marL="0" indent="0">
              <a:lnSpc>
                <a:spcPct val="120000"/>
              </a:lnSpc>
              <a:buNone/>
            </a:pPr>
            <a:r>
              <a:rPr lang="en-US" sz="3200" dirty="0"/>
              <a:t>Approach: </a:t>
            </a:r>
          </a:p>
          <a:p>
            <a:pPr>
              <a:lnSpc>
                <a:spcPct val="120000"/>
              </a:lnSpc>
            </a:pPr>
            <a:r>
              <a:rPr lang="en-US" altLang="zh-CN" dirty="0"/>
              <a:t>C</a:t>
            </a:r>
            <a:r>
              <a:rPr lang="en-US" dirty="0"/>
              <a:t>reate a textual dataset of volumes related to political speech in America</a:t>
            </a:r>
            <a:r>
              <a:rPr lang="zh-CN" altLang="en-US" dirty="0"/>
              <a:t> </a:t>
            </a:r>
            <a:r>
              <a:rPr lang="en-US" altLang="zh-CN" dirty="0"/>
              <a:t>with</a:t>
            </a:r>
            <a:r>
              <a:rPr lang="zh-CN" altLang="en-US" dirty="0"/>
              <a:t> </a:t>
            </a:r>
            <a:r>
              <a:rPr lang="en-US" altLang="zh-CN" dirty="0"/>
              <a:t>the</a:t>
            </a:r>
            <a:r>
              <a:rPr lang="zh-CN" altLang="en-US" dirty="0"/>
              <a:t> </a:t>
            </a:r>
            <a:r>
              <a:rPr lang="en-US" altLang="zh-CN" dirty="0"/>
              <a:t>HT</a:t>
            </a:r>
            <a:r>
              <a:rPr lang="zh-CN" altLang="en-US" dirty="0"/>
              <a:t> </a:t>
            </a:r>
            <a:r>
              <a:rPr lang="en-US" altLang="zh-CN" dirty="0"/>
              <a:t>Collection</a:t>
            </a:r>
            <a:r>
              <a:rPr lang="zh-CN" altLang="en-US" dirty="0"/>
              <a:t> </a:t>
            </a:r>
            <a:r>
              <a:rPr lang="en-US" altLang="zh-CN" dirty="0"/>
              <a:t>Builder,</a:t>
            </a:r>
            <a:r>
              <a:rPr lang="zh-CN" altLang="en-US" dirty="0"/>
              <a:t> </a:t>
            </a:r>
            <a:r>
              <a:rPr lang="en-US" altLang="zh-CN" dirty="0"/>
              <a:t>and</a:t>
            </a:r>
            <a:r>
              <a:rPr lang="zh-CN" altLang="en-US" dirty="0"/>
              <a:t> </a:t>
            </a:r>
            <a:r>
              <a:rPr lang="en-US" altLang="zh-CN" dirty="0"/>
              <a:t>upload</a:t>
            </a:r>
            <a:r>
              <a:rPr lang="zh-CN" altLang="en-US" dirty="0"/>
              <a:t> </a:t>
            </a:r>
            <a:r>
              <a:rPr lang="en-US" altLang="zh-CN" dirty="0"/>
              <a:t>it</a:t>
            </a:r>
            <a:r>
              <a:rPr lang="zh-CN" altLang="en-US" dirty="0"/>
              <a:t> </a:t>
            </a:r>
            <a:r>
              <a:rPr lang="en-US" altLang="zh-CN" dirty="0"/>
              <a:t>to</a:t>
            </a:r>
            <a:r>
              <a:rPr lang="zh-CN" altLang="en-US" dirty="0"/>
              <a:t> </a:t>
            </a:r>
            <a:r>
              <a:rPr lang="en-US" altLang="zh-CN" dirty="0"/>
              <a:t>HTRC</a:t>
            </a:r>
            <a:r>
              <a:rPr lang="zh-CN" altLang="en-US" dirty="0"/>
              <a:t> </a:t>
            </a:r>
            <a:r>
              <a:rPr lang="en-US" altLang="zh-CN" dirty="0"/>
              <a:t>Analytics</a:t>
            </a:r>
            <a:r>
              <a:rPr lang="zh-CN" altLang="en-US" dirty="0"/>
              <a:t> </a:t>
            </a:r>
            <a:r>
              <a:rPr lang="en-US" altLang="zh-CN" dirty="0"/>
              <a:t>as</a:t>
            </a:r>
            <a:r>
              <a:rPr lang="zh-CN" altLang="en-US" dirty="0"/>
              <a:t> </a:t>
            </a:r>
            <a:r>
              <a:rPr lang="en-US" altLang="zh-CN" dirty="0"/>
              <a:t>a</a:t>
            </a:r>
            <a:r>
              <a:rPr lang="zh-CN" altLang="en-US" dirty="0"/>
              <a:t> </a:t>
            </a:r>
            <a:r>
              <a:rPr lang="en-US" altLang="zh-CN" dirty="0" err="1"/>
              <a:t>workset</a:t>
            </a:r>
            <a:r>
              <a:rPr lang="zh-CN" altLang="en-US" dirty="0"/>
              <a:t> </a:t>
            </a:r>
            <a:r>
              <a:rPr lang="en-US" altLang="zh-CN" dirty="0"/>
              <a:t>for</a:t>
            </a:r>
            <a:r>
              <a:rPr lang="zh-CN" altLang="en-US" dirty="0"/>
              <a:t> </a:t>
            </a:r>
            <a:r>
              <a:rPr lang="en-US" altLang="zh-CN" dirty="0"/>
              <a:t>analysis</a:t>
            </a:r>
            <a:endParaRPr lang="en-US" dirty="0"/>
          </a:p>
        </p:txBody>
      </p:sp>
      <p:sp>
        <p:nvSpPr>
          <p:cNvPr id="6" name="Slide Number Placeholder 1"/>
          <p:cNvSpPr>
            <a:spLocks noGrp="1"/>
          </p:cNvSpPr>
          <p:nvPr>
            <p:ph type="sldNum" sz="quarter" idx="10"/>
          </p:nvPr>
        </p:nvSpPr>
        <p:spPr>
          <a:xfrm>
            <a:off x="806116" y="6378825"/>
            <a:ext cx="2743200" cy="365125"/>
          </a:xfrm>
        </p:spPr>
        <p:txBody>
          <a:bodyPr/>
          <a:lstStyle/>
          <a:p>
            <a:fld id="{5D4F6D8D-3DF0-1A42-839F-C9AAA7AC71D8}" type="slidenum">
              <a:rPr lang="en-US" smtClean="0"/>
              <a:pPr/>
              <a:t>16</a:t>
            </a:fld>
            <a:endParaRPr lang="en-US"/>
          </a:p>
        </p:txBody>
      </p:sp>
    </p:spTree>
    <p:extLst>
      <p:ext uri="{BB962C8B-B14F-4D97-AF65-F5344CB8AC3E}">
        <p14:creationId xmlns:p14="http://schemas.microsoft.com/office/powerpoint/2010/main" val="13780876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Hands-on</a:t>
            </a:r>
            <a:r>
              <a:rPr lang="zh-CN" altLang="en-US" dirty="0"/>
              <a:t> </a:t>
            </a:r>
            <a:r>
              <a:rPr lang="en-US" altLang="zh-CN" dirty="0"/>
              <a:t>a</a:t>
            </a:r>
            <a:r>
              <a:rPr lang="en-US" dirty="0"/>
              <a:t>ctivity</a:t>
            </a:r>
          </a:p>
        </p:txBody>
      </p:sp>
      <p:sp>
        <p:nvSpPr>
          <p:cNvPr id="3" name="Content Placeholder 2"/>
          <p:cNvSpPr>
            <a:spLocks noGrp="1"/>
          </p:cNvSpPr>
          <p:nvPr>
            <p:ph sz="half" idx="1"/>
          </p:nvPr>
        </p:nvSpPr>
        <p:spPr>
          <a:xfrm>
            <a:off x="838199" y="1825625"/>
            <a:ext cx="11192437" cy="5346140"/>
          </a:xfrm>
        </p:spPr>
        <p:txBody>
          <a:bodyPr>
            <a:normAutofit/>
          </a:bodyPr>
          <a:lstStyle/>
          <a:p>
            <a:pPr marL="0" indent="0">
              <a:lnSpc>
                <a:spcPct val="120000"/>
              </a:lnSpc>
              <a:buNone/>
            </a:pPr>
            <a:r>
              <a:rPr lang="en-US" dirty="0"/>
              <a:t>In this activity, you will log in to HTDL and create a </a:t>
            </a:r>
            <a:r>
              <a:rPr lang="en-US" altLang="zh-CN" dirty="0"/>
              <a:t>collection</a:t>
            </a:r>
            <a:r>
              <a:rPr lang="en-US" dirty="0"/>
              <a:t> containing volumes of the public papers of the presidents of the United States</a:t>
            </a:r>
            <a:r>
              <a:rPr lang="en-US" altLang="zh-CN" dirty="0"/>
              <a:t>,</a:t>
            </a:r>
            <a:r>
              <a:rPr lang="zh-CN" altLang="en-US" dirty="0"/>
              <a:t> </a:t>
            </a:r>
            <a:r>
              <a:rPr lang="en-US" altLang="zh-CN" dirty="0"/>
              <a:t>and</a:t>
            </a:r>
            <a:r>
              <a:rPr lang="zh-CN" altLang="en-US" dirty="0"/>
              <a:t> </a:t>
            </a:r>
            <a:r>
              <a:rPr lang="en-US" altLang="zh-CN" dirty="0"/>
              <a:t>import</a:t>
            </a:r>
            <a:r>
              <a:rPr lang="en-US" dirty="0"/>
              <a:t> it in</a:t>
            </a:r>
            <a:r>
              <a:rPr lang="en-US" altLang="zh-CN" dirty="0"/>
              <a:t>to</a:t>
            </a:r>
            <a:r>
              <a:rPr lang="en-US" dirty="0"/>
              <a:t> HTRC Analytics as a </a:t>
            </a:r>
            <a:r>
              <a:rPr lang="en-US" dirty="0" err="1"/>
              <a:t>workset</a:t>
            </a:r>
            <a:r>
              <a:rPr lang="en-US" dirty="0"/>
              <a:t>. </a:t>
            </a:r>
          </a:p>
          <a:p>
            <a:pPr marL="0" indent="0">
              <a:lnSpc>
                <a:spcPct val="120000"/>
              </a:lnSpc>
              <a:buNone/>
            </a:pPr>
            <a:r>
              <a:rPr lang="en-US" dirty="0"/>
              <a:t>Follow the instructions on the handout to build your </a:t>
            </a:r>
            <a:r>
              <a:rPr lang="en-US" dirty="0" err="1"/>
              <a:t>workset</a:t>
            </a:r>
            <a:r>
              <a:rPr lang="en-US" altLang="zh-CN" dirty="0"/>
              <a:t>.</a:t>
            </a:r>
          </a:p>
          <a:p>
            <a:pPr marL="0" indent="0">
              <a:lnSpc>
                <a:spcPct val="120000"/>
              </a:lnSpc>
              <a:buNone/>
            </a:pPr>
            <a:endParaRPr lang="en-US" sz="1050" dirty="0"/>
          </a:p>
          <a:p>
            <a:pPr marL="0" indent="0">
              <a:lnSpc>
                <a:spcPct val="120000"/>
              </a:lnSpc>
              <a:buNone/>
            </a:pPr>
            <a:r>
              <a:rPr lang="en-US" dirty="0"/>
              <a:t>Website</a:t>
            </a:r>
            <a:r>
              <a:rPr lang="en-US" altLang="zh-CN" dirty="0"/>
              <a:t>s:</a:t>
            </a:r>
          </a:p>
          <a:p>
            <a:pPr lvl="1">
              <a:lnSpc>
                <a:spcPct val="120000"/>
              </a:lnSpc>
            </a:pPr>
            <a:r>
              <a:rPr lang="en-US" altLang="zh-CN" sz="2600" dirty="0"/>
              <a:t>HTDL:</a:t>
            </a:r>
            <a:r>
              <a:rPr lang="zh-CN" altLang="en-US" sz="2600" dirty="0"/>
              <a:t> </a:t>
            </a:r>
            <a:r>
              <a:rPr lang="en-US" altLang="zh-CN" sz="2600" dirty="0">
                <a:hlinkClick r:id="rId3"/>
              </a:rPr>
              <a:t>https://www.hathitrust.org</a:t>
            </a:r>
            <a:r>
              <a:rPr lang="zh-CN" altLang="en-US" sz="2600" dirty="0"/>
              <a:t> </a:t>
            </a:r>
            <a:endParaRPr lang="en-US" sz="2600" dirty="0"/>
          </a:p>
          <a:p>
            <a:pPr lvl="1">
              <a:lnSpc>
                <a:spcPct val="120000"/>
              </a:lnSpc>
            </a:pPr>
            <a:r>
              <a:rPr lang="en-US" altLang="zh-CN" sz="2600" dirty="0"/>
              <a:t>HTRC</a:t>
            </a:r>
            <a:r>
              <a:rPr lang="zh-CN" altLang="en-US" sz="2600" dirty="0"/>
              <a:t> </a:t>
            </a:r>
            <a:r>
              <a:rPr lang="en-US" altLang="zh-CN" sz="2600" dirty="0"/>
              <a:t>Analytics:</a:t>
            </a:r>
            <a:r>
              <a:rPr lang="zh-CN" altLang="en-US" sz="2600" dirty="0"/>
              <a:t> </a:t>
            </a:r>
            <a:r>
              <a:rPr lang="en-US" sz="2600" dirty="0">
                <a:hlinkClick r:id="rId4"/>
              </a:rPr>
              <a:t>https://analytics.hathitrust.org</a:t>
            </a:r>
            <a:r>
              <a:rPr lang="zh-CN" altLang="en-US" sz="2600" dirty="0"/>
              <a:t> </a:t>
            </a:r>
            <a:endParaRPr lang="en-US" sz="2600" dirty="0"/>
          </a:p>
          <a:p>
            <a:pPr>
              <a:lnSpc>
                <a:spcPct val="120000"/>
              </a:lnSpc>
            </a:pPr>
            <a:endParaRPr lang="en-US" dirty="0"/>
          </a:p>
        </p:txBody>
      </p:sp>
      <p:sp>
        <p:nvSpPr>
          <p:cNvPr id="4" name="Rectangle 3"/>
          <p:cNvSpPr/>
          <p:nvPr/>
        </p:nvSpPr>
        <p:spPr>
          <a:xfrm>
            <a:off x="7977923" y="526940"/>
            <a:ext cx="4052713" cy="646331"/>
          </a:xfrm>
          <a:prstGeom prst="rect">
            <a:avLst/>
          </a:prstGeom>
        </p:spPr>
        <p:txBody>
          <a:bodyPr wrap="none">
            <a:spAutoFit/>
          </a:bodyPr>
          <a:lstStyle/>
          <a:p>
            <a:r>
              <a:rPr lang="en-US" sz="3600" dirty="0">
                <a:solidFill>
                  <a:srgbClr val="000000"/>
                </a:solidFill>
                <a:latin typeface="+mj-lt"/>
                <a:ea typeface="ＭＳ 明朝" charset="-128"/>
                <a:cs typeface="Arial" charset="0"/>
                <a:sym typeface="Wingdings" charset="2"/>
              </a:rPr>
              <a:t></a:t>
            </a:r>
            <a:r>
              <a:rPr lang="en-US" sz="3200" dirty="0">
                <a:solidFill>
                  <a:srgbClr val="000000"/>
                </a:solidFill>
                <a:latin typeface="+mj-lt"/>
                <a:ea typeface="ＭＳ 明朝" charset="-128"/>
              </a:rPr>
              <a:t> </a:t>
            </a:r>
            <a:r>
              <a:rPr lang="en-US" altLang="zh-CN" sz="2800" i="1" dirty="0">
                <a:solidFill>
                  <a:srgbClr val="000000"/>
                </a:solidFill>
                <a:latin typeface="+mj-lt"/>
                <a:ea typeface="ＭＳ 明朝" charset="-128"/>
              </a:rPr>
              <a:t>See</a:t>
            </a:r>
            <a:r>
              <a:rPr lang="zh-CN" altLang="en-US" sz="2800" i="1" dirty="0">
                <a:solidFill>
                  <a:srgbClr val="000000"/>
                </a:solidFill>
                <a:latin typeface="+mj-lt"/>
                <a:ea typeface="ＭＳ 明朝" charset="-128"/>
              </a:rPr>
              <a:t> </a:t>
            </a:r>
            <a:r>
              <a:rPr lang="en-US" altLang="zh-CN" sz="2800" i="1" dirty="0">
                <a:solidFill>
                  <a:srgbClr val="000000"/>
                </a:solidFill>
                <a:latin typeface="+mj-lt"/>
                <a:ea typeface="ＭＳ 明朝" charset="-128"/>
              </a:rPr>
              <a:t>Handout</a:t>
            </a:r>
            <a:r>
              <a:rPr lang="zh-CN" altLang="en-US" sz="2800" i="1" dirty="0">
                <a:solidFill>
                  <a:srgbClr val="000000"/>
                </a:solidFill>
                <a:latin typeface="+mj-lt"/>
                <a:ea typeface="ＭＳ 明朝" charset="-128"/>
              </a:rPr>
              <a:t> </a:t>
            </a:r>
            <a:r>
              <a:rPr lang="en-US" altLang="zh-CN" sz="2800" i="1" dirty="0" smtClean="0">
                <a:solidFill>
                  <a:srgbClr val="000000"/>
                </a:solidFill>
                <a:latin typeface="+mj-lt"/>
                <a:ea typeface="ＭＳ 明朝" charset="-128"/>
              </a:rPr>
              <a:t>pp. </a:t>
            </a:r>
            <a:r>
              <a:rPr lang="en-US" altLang="zh-CN" sz="2800" i="1" dirty="0" smtClean="0">
                <a:solidFill>
                  <a:srgbClr val="000000"/>
                </a:solidFill>
                <a:latin typeface="+mj-lt"/>
                <a:ea typeface="ＭＳ 明朝" charset="-128"/>
              </a:rPr>
              <a:t>2-4</a:t>
            </a:r>
            <a:endParaRPr lang="en-US" sz="2800" dirty="0">
              <a:latin typeface="+mj-lt"/>
            </a:endParaRPr>
          </a:p>
        </p:txBody>
      </p:sp>
      <p:sp>
        <p:nvSpPr>
          <p:cNvPr id="7" name="Slide Number Placeholder 1"/>
          <p:cNvSpPr>
            <a:spLocks noGrp="1"/>
          </p:cNvSpPr>
          <p:nvPr>
            <p:ph type="sldNum" sz="quarter" idx="10"/>
          </p:nvPr>
        </p:nvSpPr>
        <p:spPr>
          <a:xfrm>
            <a:off x="806116" y="6378825"/>
            <a:ext cx="2743200" cy="365125"/>
          </a:xfrm>
        </p:spPr>
        <p:txBody>
          <a:bodyPr/>
          <a:lstStyle/>
          <a:p>
            <a:fld id="{5D4F6D8D-3DF0-1A42-839F-C9AAA7AC71D8}" type="slidenum">
              <a:rPr lang="en-US" smtClean="0"/>
              <a:pPr/>
              <a:t>17</a:t>
            </a:fld>
            <a:endParaRPr lang="en-US"/>
          </a:p>
        </p:txBody>
      </p:sp>
    </p:spTree>
    <p:extLst>
      <p:ext uri="{BB962C8B-B14F-4D97-AF65-F5344CB8AC3E}">
        <p14:creationId xmlns:p14="http://schemas.microsoft.com/office/powerpoint/2010/main" val="2922220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Go</a:t>
            </a:r>
            <a:r>
              <a:rPr lang="zh-CN" altLang="en-US" dirty="0"/>
              <a:t> </a:t>
            </a:r>
            <a:r>
              <a:rPr lang="en-US" altLang="zh-CN" dirty="0"/>
              <a:t>to</a:t>
            </a:r>
            <a:r>
              <a:rPr lang="zh-CN" altLang="en-US" dirty="0"/>
              <a:t> </a:t>
            </a:r>
            <a:r>
              <a:rPr lang="en-US" altLang="zh-CN" dirty="0"/>
              <a:t>HTDL</a:t>
            </a:r>
            <a:r>
              <a:rPr lang="zh-CN" altLang="en-US" dirty="0"/>
              <a:t> </a:t>
            </a:r>
            <a:r>
              <a:rPr lang="en-US" altLang="zh-CN" dirty="0"/>
              <a:t>interface</a:t>
            </a:r>
            <a:endParaRPr lang="en-US" dirty="0"/>
          </a:p>
        </p:txBody>
      </p:sp>
      <p:sp>
        <p:nvSpPr>
          <p:cNvPr id="8" name="Right Arrow 7"/>
          <p:cNvSpPr/>
          <p:nvPr/>
        </p:nvSpPr>
        <p:spPr>
          <a:xfrm rot="13334597">
            <a:off x="4300019" y="3421773"/>
            <a:ext cx="945674" cy="398333"/>
          </a:xfrm>
          <a:prstGeom prst="rightArrow">
            <a:avLst/>
          </a:prstGeom>
          <a:solidFill>
            <a:schemeClr val="accent5">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pic>
        <p:nvPicPr>
          <p:cNvPr id="4" name="Picture 3" descr="The homepage of the HTDL website serves as an interface for users to search for and read volumes." title="Screenshot of HTDL interfac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1017" y="1621246"/>
            <a:ext cx="6956258" cy="4642787"/>
          </a:xfrm>
          <a:prstGeom prst="rect">
            <a:avLst/>
          </a:prstGeom>
          <a:ln>
            <a:solidFill>
              <a:schemeClr val="tx1"/>
            </a:solidFill>
          </a:ln>
        </p:spPr>
      </p:pic>
      <p:sp>
        <p:nvSpPr>
          <p:cNvPr id="7" name="Rectangle 6"/>
          <p:cNvSpPr/>
          <p:nvPr/>
        </p:nvSpPr>
        <p:spPr>
          <a:xfrm>
            <a:off x="3796745" y="6372391"/>
            <a:ext cx="3724802" cy="461665"/>
          </a:xfrm>
          <a:prstGeom prst="rect">
            <a:avLst/>
          </a:prstGeom>
        </p:spPr>
        <p:txBody>
          <a:bodyPr wrap="none">
            <a:spAutoFit/>
          </a:bodyPr>
          <a:lstStyle/>
          <a:p>
            <a:r>
              <a:rPr lang="en-US" altLang="zh-CN" sz="2400" dirty="0">
                <a:latin typeface="+mj-lt"/>
                <a:hlinkClick r:id="rId4"/>
              </a:rPr>
              <a:t>https://www.hathitrust.org</a:t>
            </a:r>
            <a:r>
              <a:rPr lang="zh-CN" altLang="en-US" sz="2400" dirty="0">
                <a:latin typeface="+mj-lt"/>
              </a:rPr>
              <a:t> </a:t>
            </a:r>
            <a:endParaRPr lang="en-US" sz="2400" dirty="0">
              <a:latin typeface="+mj-lt"/>
            </a:endParaRPr>
          </a:p>
        </p:txBody>
      </p:sp>
      <p:sp>
        <p:nvSpPr>
          <p:cNvPr id="10" name="Slide Number Placeholder 1"/>
          <p:cNvSpPr>
            <a:spLocks noGrp="1"/>
          </p:cNvSpPr>
          <p:nvPr>
            <p:ph type="sldNum" sz="quarter" idx="10"/>
          </p:nvPr>
        </p:nvSpPr>
        <p:spPr>
          <a:xfrm>
            <a:off x="806116" y="6378825"/>
            <a:ext cx="2743200" cy="365125"/>
          </a:xfrm>
        </p:spPr>
        <p:txBody>
          <a:bodyPr/>
          <a:lstStyle/>
          <a:p>
            <a:fld id="{5D4F6D8D-3DF0-1A42-839F-C9AAA7AC71D8}" type="slidenum">
              <a:rPr lang="en-US" smtClean="0"/>
              <a:pPr/>
              <a:t>18</a:t>
            </a:fld>
            <a:endParaRPr lang="en-US"/>
          </a:p>
        </p:txBody>
      </p:sp>
    </p:spTree>
    <p:extLst>
      <p:ext uri="{BB962C8B-B14F-4D97-AF65-F5344CB8AC3E}">
        <p14:creationId xmlns:p14="http://schemas.microsoft.com/office/powerpoint/2010/main" val="14069926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Log</a:t>
            </a:r>
            <a:r>
              <a:rPr lang="zh-CN" altLang="en-US" dirty="0"/>
              <a:t> </a:t>
            </a:r>
            <a:r>
              <a:rPr lang="en-US" altLang="zh-CN" dirty="0"/>
              <a:t>in</a:t>
            </a:r>
            <a:endParaRPr lang="en-US" dirty="0"/>
          </a:p>
        </p:txBody>
      </p:sp>
      <p:sp>
        <p:nvSpPr>
          <p:cNvPr id="8" name="Right Arrow 7"/>
          <p:cNvSpPr/>
          <p:nvPr/>
        </p:nvSpPr>
        <p:spPr>
          <a:xfrm rot="13334597">
            <a:off x="4300019" y="3421773"/>
            <a:ext cx="945674" cy="398333"/>
          </a:xfrm>
          <a:prstGeom prst="rightArrow">
            <a:avLst/>
          </a:prstGeom>
          <a:solidFill>
            <a:schemeClr val="accent5">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pic>
        <p:nvPicPr>
          <p:cNvPr id="4" name="Picture 3" descr="The log in button is in the top right corner of the HTDL interface." title="Screenshot of HDTL interface with an arrow pointing to the log in butt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1438" y="1685414"/>
            <a:ext cx="6956258" cy="4642787"/>
          </a:xfrm>
          <a:prstGeom prst="rect">
            <a:avLst/>
          </a:prstGeom>
          <a:ln>
            <a:solidFill>
              <a:schemeClr val="tx1"/>
            </a:solidFill>
          </a:ln>
        </p:spPr>
      </p:pic>
      <p:sp>
        <p:nvSpPr>
          <p:cNvPr id="6" name="Right Arrow 5"/>
          <p:cNvSpPr/>
          <p:nvPr/>
        </p:nvSpPr>
        <p:spPr>
          <a:xfrm rot="19487187">
            <a:off x="7664407" y="2731313"/>
            <a:ext cx="945674" cy="398333"/>
          </a:xfrm>
          <a:prstGeom prst="rightArrow">
            <a:avLst>
              <a:gd name="adj1" fmla="val 58027"/>
              <a:gd name="adj2" fmla="val 50000"/>
            </a:avLst>
          </a:prstGeom>
          <a:solidFill>
            <a:schemeClr val="accent2"/>
          </a:solidFill>
          <a:ln>
            <a:solidFill>
              <a:schemeClr val="accent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9" name="Slide Number Placeholder 1"/>
          <p:cNvSpPr>
            <a:spLocks noGrp="1"/>
          </p:cNvSpPr>
          <p:nvPr>
            <p:ph type="sldNum" sz="quarter" idx="10"/>
          </p:nvPr>
        </p:nvSpPr>
        <p:spPr>
          <a:xfrm>
            <a:off x="806116" y="6378825"/>
            <a:ext cx="2743200" cy="365125"/>
          </a:xfrm>
        </p:spPr>
        <p:txBody>
          <a:bodyPr/>
          <a:lstStyle/>
          <a:p>
            <a:fld id="{5D4F6D8D-3DF0-1A42-839F-C9AAA7AC71D8}" type="slidenum">
              <a:rPr lang="en-US" smtClean="0"/>
              <a:pPr/>
              <a:t>19</a:t>
            </a:fld>
            <a:endParaRPr lang="en-US"/>
          </a:p>
        </p:txBody>
      </p:sp>
    </p:spTree>
    <p:extLst>
      <p:ext uri="{BB962C8B-B14F-4D97-AF65-F5344CB8AC3E}">
        <p14:creationId xmlns:p14="http://schemas.microsoft.com/office/powerpoint/2010/main" val="358617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In this module we’ll</a:t>
            </a:r>
            <a:r>
              <a:rPr lang="is-IS" dirty="0"/>
              <a:t>…</a:t>
            </a:r>
          </a:p>
        </p:txBody>
      </p:sp>
      <p:sp>
        <p:nvSpPr>
          <p:cNvPr id="4" name="Content Placeholder 3"/>
          <p:cNvSpPr>
            <a:spLocks noGrp="1"/>
          </p:cNvSpPr>
          <p:nvPr>
            <p:ph idx="1"/>
          </p:nvPr>
        </p:nvSpPr>
        <p:spPr>
          <a:xfrm>
            <a:off x="838200" y="1758949"/>
            <a:ext cx="10515600" cy="4962525"/>
          </a:xfrm>
        </p:spPr>
        <p:txBody>
          <a:bodyPr>
            <a:normAutofit lnSpcReduction="10000"/>
          </a:bodyPr>
          <a:lstStyle/>
          <a:p>
            <a:pPr>
              <a:lnSpc>
                <a:spcPct val="130000"/>
              </a:lnSpc>
            </a:pPr>
            <a:r>
              <a:rPr lang="en-US" sz="3200" dirty="0"/>
              <a:t>E</a:t>
            </a:r>
            <a:r>
              <a:rPr lang="is-IS" sz="3200" dirty="0"/>
              <a:t>xplore the concept of a text data and where to find it</a:t>
            </a:r>
          </a:p>
          <a:p>
            <a:pPr marL="0" indent="0">
              <a:lnSpc>
                <a:spcPct val="130000"/>
              </a:lnSpc>
              <a:buNone/>
            </a:pPr>
            <a:r>
              <a:rPr lang="is-IS" sz="3000" dirty="0">
                <a:sym typeface="Wingdings"/>
              </a:rPr>
              <a:t>	 </a:t>
            </a:r>
            <a:r>
              <a:rPr lang="is-IS" sz="3000" i="1" dirty="0">
                <a:sym typeface="Wingdings"/>
              </a:rPr>
              <a:t>Provide data reference for researchers</a:t>
            </a:r>
            <a:endParaRPr lang="is-IS" sz="3000" i="1" dirty="0"/>
          </a:p>
          <a:p>
            <a:pPr>
              <a:lnSpc>
                <a:spcPct val="130000"/>
              </a:lnSpc>
            </a:pPr>
            <a:r>
              <a:rPr lang="is-IS" sz="3200" dirty="0"/>
              <a:t>Build a HathiTrust workset</a:t>
            </a:r>
          </a:p>
          <a:p>
            <a:pPr marL="0" indent="0">
              <a:lnSpc>
                <a:spcPct val="130000"/>
              </a:lnSpc>
              <a:buNone/>
            </a:pPr>
            <a:r>
              <a:rPr lang="is-IS" sz="3000" dirty="0">
                <a:sym typeface="Wingdings"/>
              </a:rPr>
              <a:t>	</a:t>
            </a:r>
            <a:r>
              <a:rPr lang="en-US" sz="3000" dirty="0"/>
              <a:t> </a:t>
            </a:r>
            <a:r>
              <a:rPr lang="en-US" sz="3000" i="1" dirty="0"/>
              <a:t>Gain experience in building a textual dataset</a:t>
            </a:r>
            <a:endParaRPr lang="is-IS" sz="3000" i="1" dirty="0"/>
          </a:p>
          <a:p>
            <a:pPr>
              <a:lnSpc>
                <a:spcPct val="130000"/>
              </a:lnSpc>
            </a:pPr>
            <a:r>
              <a:rPr lang="en-US" sz="3200" dirty="0"/>
              <a:t>Learn how Sam built a </a:t>
            </a:r>
            <a:r>
              <a:rPr lang="en-US" sz="3200" i="1" dirty="0"/>
              <a:t>Creativity Corpus </a:t>
            </a:r>
            <a:r>
              <a:rPr lang="en-US" sz="3200" dirty="0"/>
              <a:t>of </a:t>
            </a:r>
            <a:r>
              <a:rPr lang="en-US" sz="3200" dirty="0" err="1"/>
              <a:t>H</a:t>
            </a:r>
            <a:r>
              <a:rPr lang="en-US" altLang="zh-CN" sz="3200" dirty="0" err="1"/>
              <a:t>athi</a:t>
            </a:r>
            <a:r>
              <a:rPr lang="en-US" sz="3200" dirty="0" err="1"/>
              <a:t>T</a:t>
            </a:r>
            <a:r>
              <a:rPr lang="en-US" altLang="zh-CN" sz="3200" dirty="0" err="1"/>
              <a:t>rust</a:t>
            </a:r>
            <a:r>
              <a:rPr lang="en-US" sz="3200" dirty="0"/>
              <a:t> volumes</a:t>
            </a:r>
          </a:p>
          <a:p>
            <a:pPr marL="0" indent="0">
              <a:lnSpc>
                <a:spcPct val="130000"/>
              </a:lnSpc>
              <a:buNone/>
            </a:pPr>
            <a:r>
              <a:rPr lang="en-US" sz="3000" dirty="0">
                <a:sym typeface="Wingdings"/>
              </a:rPr>
              <a:t>	</a:t>
            </a:r>
            <a:r>
              <a:rPr lang="en-US" sz="3000" i="1" dirty="0">
                <a:sym typeface="Wingdings"/>
              </a:rPr>
              <a:t>Understand real-world data collection strategies</a:t>
            </a:r>
            <a:endParaRPr lang="en-US" sz="3000" i="1" dirty="0"/>
          </a:p>
        </p:txBody>
      </p:sp>
      <p:sp>
        <p:nvSpPr>
          <p:cNvPr id="6" name="Slide Number Placeholder 1"/>
          <p:cNvSpPr>
            <a:spLocks noGrp="1"/>
          </p:cNvSpPr>
          <p:nvPr>
            <p:ph type="sldNum" sz="quarter" idx="10"/>
          </p:nvPr>
        </p:nvSpPr>
        <p:spPr>
          <a:xfrm>
            <a:off x="806116" y="6378825"/>
            <a:ext cx="2743200" cy="365125"/>
          </a:xfrm>
        </p:spPr>
        <p:txBody>
          <a:bodyPr/>
          <a:lstStyle/>
          <a:p>
            <a:fld id="{5D4F6D8D-3DF0-1A42-839F-C9AAA7AC71D8}" type="slidenum">
              <a:rPr lang="en-US" smtClean="0"/>
              <a:pPr/>
              <a:t>2</a:t>
            </a:fld>
            <a:endParaRPr lang="en-US"/>
          </a:p>
        </p:txBody>
      </p:sp>
    </p:spTree>
    <p:extLst>
      <p:ext uri="{BB962C8B-B14F-4D97-AF65-F5344CB8AC3E}">
        <p14:creationId xmlns:p14="http://schemas.microsoft.com/office/powerpoint/2010/main" val="9656997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Log</a:t>
            </a:r>
            <a:r>
              <a:rPr lang="zh-CN" altLang="en-US" dirty="0"/>
              <a:t> </a:t>
            </a:r>
            <a:r>
              <a:rPr lang="en-US" altLang="zh-CN" dirty="0"/>
              <a:t>in</a:t>
            </a:r>
            <a:endParaRPr lang="en-US" dirty="0"/>
          </a:p>
        </p:txBody>
      </p:sp>
      <p:pic>
        <p:nvPicPr>
          <p:cNvPr id="5" name="Picture 4" descr="In the pop up window, select your partner institution from the list and click on continue, then follow the directions for institutional log in. You will also see options to log in as a guest." title="Screenshot for institution log i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2152" y="1695305"/>
            <a:ext cx="7785768" cy="5042212"/>
          </a:xfrm>
          <a:prstGeom prst="rect">
            <a:avLst/>
          </a:prstGeom>
          <a:ln>
            <a:solidFill>
              <a:schemeClr val="tx1"/>
            </a:solidFill>
          </a:ln>
        </p:spPr>
      </p:pic>
      <p:sp>
        <p:nvSpPr>
          <p:cNvPr id="6" name="Right Arrow 5"/>
          <p:cNvSpPr/>
          <p:nvPr/>
        </p:nvSpPr>
        <p:spPr>
          <a:xfrm rot="19487187">
            <a:off x="6933736" y="4266459"/>
            <a:ext cx="945674" cy="398333"/>
          </a:xfrm>
          <a:prstGeom prst="rightArrow">
            <a:avLst>
              <a:gd name="adj1" fmla="val 58027"/>
              <a:gd name="adj2" fmla="val 50000"/>
            </a:avLst>
          </a:prstGeom>
          <a:solidFill>
            <a:schemeClr val="accent2"/>
          </a:solidFill>
          <a:ln>
            <a:solidFill>
              <a:schemeClr val="accent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8" name="Slide Number Placeholder 1"/>
          <p:cNvSpPr>
            <a:spLocks noGrp="1"/>
          </p:cNvSpPr>
          <p:nvPr>
            <p:ph type="sldNum" sz="quarter" idx="10"/>
          </p:nvPr>
        </p:nvSpPr>
        <p:spPr>
          <a:xfrm>
            <a:off x="806116" y="6378825"/>
            <a:ext cx="2743200" cy="365125"/>
          </a:xfrm>
        </p:spPr>
        <p:txBody>
          <a:bodyPr/>
          <a:lstStyle/>
          <a:p>
            <a:fld id="{5D4F6D8D-3DF0-1A42-839F-C9AAA7AC71D8}" type="slidenum">
              <a:rPr lang="en-US" smtClean="0"/>
              <a:pPr/>
              <a:t>20</a:t>
            </a:fld>
            <a:endParaRPr lang="en-US"/>
          </a:p>
        </p:txBody>
      </p:sp>
    </p:spTree>
    <p:extLst>
      <p:ext uri="{BB962C8B-B14F-4D97-AF65-F5344CB8AC3E}">
        <p14:creationId xmlns:p14="http://schemas.microsoft.com/office/powerpoint/2010/main" val="4445818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Type a search query in the search column to find volumes for your collection. Click on the full-text tab to search in full text." title="Screenshot of HTDL search colum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7897" y="1746577"/>
            <a:ext cx="9476205" cy="3523760"/>
          </a:xfrm>
          <a:prstGeom prst="rect">
            <a:avLst/>
          </a:prstGeom>
          <a:ln>
            <a:solidFill>
              <a:schemeClr val="tx1"/>
            </a:solidFill>
          </a:ln>
        </p:spPr>
      </p:pic>
      <p:sp>
        <p:nvSpPr>
          <p:cNvPr id="2" name="Title 1"/>
          <p:cNvSpPr>
            <a:spLocks noGrp="1"/>
          </p:cNvSpPr>
          <p:nvPr>
            <p:ph type="title"/>
          </p:nvPr>
        </p:nvSpPr>
        <p:spPr/>
        <p:txBody>
          <a:bodyPr/>
          <a:lstStyle/>
          <a:p>
            <a:r>
              <a:rPr lang="en-US" dirty="0"/>
              <a:t>Search for volumes</a:t>
            </a:r>
          </a:p>
        </p:txBody>
      </p:sp>
      <p:sp>
        <p:nvSpPr>
          <p:cNvPr id="7" name="TextBox 6"/>
          <p:cNvSpPr txBox="1"/>
          <p:nvPr/>
        </p:nvSpPr>
        <p:spPr>
          <a:xfrm>
            <a:off x="1751891" y="5504027"/>
            <a:ext cx="9601909" cy="461665"/>
          </a:xfrm>
          <a:prstGeom prst="rect">
            <a:avLst/>
          </a:prstGeom>
          <a:noFill/>
        </p:spPr>
        <p:txBody>
          <a:bodyPr wrap="square" rtlCol="0">
            <a:spAutoFit/>
          </a:bodyPr>
          <a:lstStyle/>
          <a:p>
            <a:pPr marL="342900" indent="-342900">
              <a:buFont typeface="Arial" charset="0"/>
              <a:buChar char="•"/>
            </a:pPr>
            <a:r>
              <a:rPr lang="en-US" sz="2400" dirty="0">
                <a:solidFill>
                  <a:srgbClr val="000000"/>
                </a:solidFill>
              </a:rPr>
              <a:t>Click </a:t>
            </a:r>
            <a:r>
              <a:rPr lang="en-US" altLang="zh-CN" sz="2400" dirty="0">
                <a:solidFill>
                  <a:srgbClr val="000000"/>
                </a:solidFill>
              </a:rPr>
              <a:t>on</a:t>
            </a:r>
            <a:r>
              <a:rPr lang="zh-CN" altLang="en-US" sz="2400" dirty="0">
                <a:solidFill>
                  <a:srgbClr val="000000"/>
                </a:solidFill>
              </a:rPr>
              <a:t> </a:t>
            </a:r>
            <a:r>
              <a:rPr lang="en-US" sz="2400" dirty="0">
                <a:solidFill>
                  <a:srgbClr val="000000"/>
                </a:solidFill>
              </a:rPr>
              <a:t>“</a:t>
            </a:r>
            <a:r>
              <a:rPr lang="en-US" altLang="zh-CN" sz="2400" dirty="0">
                <a:solidFill>
                  <a:srgbClr val="000000"/>
                </a:solidFill>
              </a:rPr>
              <a:t>Advance</a:t>
            </a:r>
            <a:r>
              <a:rPr lang="zh-CN" altLang="en-US" sz="2400" dirty="0">
                <a:solidFill>
                  <a:srgbClr val="000000"/>
                </a:solidFill>
              </a:rPr>
              <a:t> </a:t>
            </a:r>
            <a:r>
              <a:rPr lang="en-US" altLang="zh-CN" sz="2400" dirty="0">
                <a:solidFill>
                  <a:srgbClr val="000000"/>
                </a:solidFill>
              </a:rPr>
              <a:t>full-text search</a:t>
            </a:r>
            <a:r>
              <a:rPr lang="en-US" sz="2400" dirty="0">
                <a:solidFill>
                  <a:srgbClr val="000000"/>
                </a:solidFill>
              </a:rPr>
              <a:t>” </a:t>
            </a:r>
          </a:p>
        </p:txBody>
      </p:sp>
      <p:sp>
        <p:nvSpPr>
          <p:cNvPr id="10" name="Right Arrow 9"/>
          <p:cNvSpPr/>
          <p:nvPr/>
        </p:nvSpPr>
        <p:spPr>
          <a:xfrm rot="19487187">
            <a:off x="4591588" y="4179086"/>
            <a:ext cx="945674" cy="398333"/>
          </a:xfrm>
          <a:prstGeom prst="rightArrow">
            <a:avLst>
              <a:gd name="adj1" fmla="val 58027"/>
              <a:gd name="adj2" fmla="val 50000"/>
            </a:avLst>
          </a:prstGeom>
          <a:solidFill>
            <a:schemeClr val="accent2"/>
          </a:solidFill>
          <a:ln>
            <a:solidFill>
              <a:schemeClr val="accent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9" name="Slide Number Placeholder 1"/>
          <p:cNvSpPr>
            <a:spLocks noGrp="1"/>
          </p:cNvSpPr>
          <p:nvPr>
            <p:ph type="sldNum" sz="quarter" idx="10"/>
          </p:nvPr>
        </p:nvSpPr>
        <p:spPr>
          <a:xfrm>
            <a:off x="806116" y="6378825"/>
            <a:ext cx="2743200" cy="365125"/>
          </a:xfrm>
        </p:spPr>
        <p:txBody>
          <a:bodyPr/>
          <a:lstStyle/>
          <a:p>
            <a:fld id="{5D4F6D8D-3DF0-1A42-839F-C9AAA7AC71D8}" type="slidenum">
              <a:rPr lang="en-US" smtClean="0"/>
              <a:pPr/>
              <a:t>21</a:t>
            </a:fld>
            <a:endParaRPr lang="en-US"/>
          </a:p>
        </p:txBody>
      </p:sp>
    </p:spTree>
    <p:extLst>
      <p:ext uri="{BB962C8B-B14F-4D97-AF65-F5344CB8AC3E}">
        <p14:creationId xmlns:p14="http://schemas.microsoft.com/office/powerpoint/2010/main" val="12139233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Search for volumes</a:t>
            </a:r>
          </a:p>
        </p:txBody>
      </p:sp>
      <p:pic>
        <p:nvPicPr>
          <p:cNvPr id="5" name="Picture 4" descr="Go to the advanced full-text search page to craft more sophisticated queries for your search. For example, use the AND logic to search for volumes that contain the terms &quot;United States&quot; and &quot;public papers&quot; in their titles." title="Screenshot of advanced full-text search page"/>
          <p:cNvPicPr>
            <a:picLocks noChangeAspect="1"/>
          </p:cNvPicPr>
          <p:nvPr/>
        </p:nvPicPr>
        <p:blipFill rotWithShape="1">
          <a:blip r:embed="rId3">
            <a:extLst>
              <a:ext uri="{28A0092B-C50C-407E-A947-70E740481C1C}">
                <a14:useLocalDpi xmlns:a14="http://schemas.microsoft.com/office/drawing/2010/main" val="0"/>
              </a:ext>
            </a:extLst>
          </a:blip>
          <a:srcRect l="1786" t="9450"/>
          <a:stretch/>
        </p:blipFill>
        <p:spPr>
          <a:xfrm>
            <a:off x="1508289" y="1883403"/>
            <a:ext cx="9175422" cy="4536011"/>
          </a:xfrm>
          <a:prstGeom prst="rect">
            <a:avLst/>
          </a:prstGeom>
          <a:ln>
            <a:solidFill>
              <a:schemeClr val="tx1"/>
            </a:solidFill>
          </a:ln>
        </p:spPr>
      </p:pic>
      <p:sp>
        <p:nvSpPr>
          <p:cNvPr id="6" name="Slide Number Placeholder 1"/>
          <p:cNvSpPr>
            <a:spLocks noGrp="1"/>
          </p:cNvSpPr>
          <p:nvPr>
            <p:ph type="sldNum" sz="quarter" idx="10"/>
          </p:nvPr>
        </p:nvSpPr>
        <p:spPr>
          <a:xfrm>
            <a:off x="806116" y="6378825"/>
            <a:ext cx="2743200" cy="365125"/>
          </a:xfrm>
        </p:spPr>
        <p:txBody>
          <a:bodyPr/>
          <a:lstStyle/>
          <a:p>
            <a:fld id="{5D4F6D8D-3DF0-1A42-839F-C9AAA7AC71D8}" type="slidenum">
              <a:rPr lang="en-US" smtClean="0"/>
              <a:pPr/>
              <a:t>22</a:t>
            </a:fld>
            <a:endParaRPr lang="en-US"/>
          </a:p>
        </p:txBody>
      </p:sp>
    </p:spTree>
    <p:extLst>
      <p:ext uri="{BB962C8B-B14F-4D97-AF65-F5344CB8AC3E}">
        <p14:creationId xmlns:p14="http://schemas.microsoft.com/office/powerpoint/2010/main" val="8782639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fter the search results appear, further facet the results using the options provided in the sidebar on the left. Click on the “Select” box on the left side of an entry to select it for your collection. You can also click on “Select all on page.” " title="Screenshot of search result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5871" y="1706911"/>
            <a:ext cx="7025341" cy="4897169"/>
          </a:xfrm>
          <a:prstGeom prst="rect">
            <a:avLst/>
          </a:prstGeom>
          <a:ln>
            <a:solidFill>
              <a:schemeClr val="tx1"/>
            </a:solidFill>
          </a:ln>
        </p:spPr>
      </p:pic>
      <p:sp>
        <p:nvSpPr>
          <p:cNvPr id="2" name="Title 1"/>
          <p:cNvSpPr>
            <a:spLocks noGrp="1"/>
          </p:cNvSpPr>
          <p:nvPr>
            <p:ph type="title"/>
          </p:nvPr>
        </p:nvSpPr>
        <p:spPr/>
        <p:txBody>
          <a:bodyPr/>
          <a:lstStyle/>
          <a:p>
            <a:r>
              <a:rPr lang="en-US" dirty="0"/>
              <a:t>Filter results and select volumes</a:t>
            </a:r>
          </a:p>
        </p:txBody>
      </p:sp>
      <p:sp>
        <p:nvSpPr>
          <p:cNvPr id="8" name="TextBox 7"/>
          <p:cNvSpPr txBox="1"/>
          <p:nvPr/>
        </p:nvSpPr>
        <p:spPr>
          <a:xfrm>
            <a:off x="348752" y="1889918"/>
            <a:ext cx="1756065" cy="1107996"/>
          </a:xfrm>
          <a:prstGeom prst="rect">
            <a:avLst/>
          </a:prstGeom>
          <a:noFill/>
        </p:spPr>
        <p:txBody>
          <a:bodyPr wrap="square" rtlCol="0">
            <a:spAutoFit/>
          </a:bodyPr>
          <a:lstStyle/>
          <a:p>
            <a:r>
              <a:rPr lang="en-US" sz="2200" dirty="0">
                <a:solidFill>
                  <a:srgbClr val="000000"/>
                </a:solidFill>
              </a:rPr>
              <a:t>Filter results on the left sidebar</a:t>
            </a:r>
          </a:p>
        </p:txBody>
      </p:sp>
      <p:sp>
        <p:nvSpPr>
          <p:cNvPr id="6" name="Rectangular Callout 5"/>
          <p:cNvSpPr/>
          <p:nvPr/>
        </p:nvSpPr>
        <p:spPr>
          <a:xfrm>
            <a:off x="8010091" y="2258709"/>
            <a:ext cx="3572309" cy="1865056"/>
          </a:xfrm>
          <a:prstGeom prst="wedgeRectCallout">
            <a:avLst>
              <a:gd name="adj1" fmla="val -77395"/>
              <a:gd name="adj2" fmla="val -49249"/>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2000" dirty="0">
                <a:solidFill>
                  <a:srgbClr val="000000"/>
                </a:solidFill>
              </a:rPr>
              <a:t>An advanced search for </a:t>
            </a:r>
          </a:p>
          <a:p>
            <a:r>
              <a:rPr lang="en-US" altLang="zh-CN" sz="2000" dirty="0">
                <a:solidFill>
                  <a:srgbClr val="000000"/>
                </a:solidFill>
              </a:rPr>
              <a:t>volumes</a:t>
            </a:r>
            <a:r>
              <a:rPr lang="zh-CN" altLang="en-US" sz="2000" dirty="0">
                <a:solidFill>
                  <a:srgbClr val="000000"/>
                </a:solidFill>
              </a:rPr>
              <a:t> </a:t>
            </a:r>
            <a:r>
              <a:rPr lang="en-US" altLang="zh-CN" sz="2000" dirty="0">
                <a:solidFill>
                  <a:srgbClr val="000000"/>
                </a:solidFill>
              </a:rPr>
              <a:t>that</a:t>
            </a:r>
            <a:r>
              <a:rPr lang="zh-CN" altLang="en-US" sz="2000" dirty="0">
                <a:solidFill>
                  <a:srgbClr val="000000"/>
                </a:solidFill>
              </a:rPr>
              <a:t> </a:t>
            </a:r>
            <a:r>
              <a:rPr lang="en-US" altLang="zh-CN" sz="2000" dirty="0">
                <a:solidFill>
                  <a:srgbClr val="000000"/>
                </a:solidFill>
              </a:rPr>
              <a:t>contain</a:t>
            </a:r>
            <a:r>
              <a:rPr lang="zh-CN" altLang="en-US" sz="2000" dirty="0">
                <a:solidFill>
                  <a:srgbClr val="000000"/>
                </a:solidFill>
              </a:rPr>
              <a:t> </a:t>
            </a:r>
            <a:r>
              <a:rPr lang="en-US" altLang="zh-CN" sz="2000" dirty="0">
                <a:solidFill>
                  <a:srgbClr val="000000"/>
                </a:solidFill>
              </a:rPr>
              <a:t>all</a:t>
            </a:r>
            <a:r>
              <a:rPr lang="zh-CN" altLang="en-US" sz="2000" dirty="0">
                <a:solidFill>
                  <a:srgbClr val="000000"/>
                </a:solidFill>
              </a:rPr>
              <a:t> </a:t>
            </a:r>
            <a:r>
              <a:rPr lang="en-US" altLang="zh-CN" sz="2000" dirty="0">
                <a:solidFill>
                  <a:srgbClr val="000000"/>
                </a:solidFill>
              </a:rPr>
              <a:t>the</a:t>
            </a:r>
            <a:r>
              <a:rPr lang="zh-CN" altLang="en-US" sz="2000" dirty="0">
                <a:solidFill>
                  <a:srgbClr val="000000"/>
                </a:solidFill>
              </a:rPr>
              <a:t> </a:t>
            </a:r>
            <a:r>
              <a:rPr lang="en-US" altLang="zh-CN" sz="2000" dirty="0">
                <a:solidFill>
                  <a:srgbClr val="000000"/>
                </a:solidFill>
              </a:rPr>
              <a:t>words/phrases</a:t>
            </a:r>
            <a:r>
              <a:rPr lang="zh-CN" altLang="en-US" sz="2000" dirty="0">
                <a:solidFill>
                  <a:srgbClr val="000000"/>
                </a:solidFill>
              </a:rPr>
              <a:t> </a:t>
            </a:r>
            <a:r>
              <a:rPr lang="en-US" altLang="zh-CN" sz="2000" dirty="0">
                <a:solidFill>
                  <a:srgbClr val="000000"/>
                </a:solidFill>
              </a:rPr>
              <a:t>below in the title field:</a:t>
            </a:r>
            <a:r>
              <a:rPr lang="zh-CN" altLang="en-US" sz="2000" dirty="0">
                <a:solidFill>
                  <a:srgbClr val="000000"/>
                </a:solidFill>
              </a:rPr>
              <a:t> </a:t>
            </a:r>
            <a:r>
              <a:rPr lang="en-US" altLang="zh-CN" sz="2000" dirty="0">
                <a:solidFill>
                  <a:srgbClr val="000000"/>
                </a:solidFill>
              </a:rPr>
              <a:t>“public</a:t>
            </a:r>
            <a:r>
              <a:rPr lang="zh-CN" altLang="en-US" sz="2000" dirty="0">
                <a:solidFill>
                  <a:srgbClr val="000000"/>
                </a:solidFill>
              </a:rPr>
              <a:t> </a:t>
            </a:r>
            <a:r>
              <a:rPr lang="en-US" altLang="zh-CN" sz="2000" dirty="0">
                <a:solidFill>
                  <a:srgbClr val="000000"/>
                </a:solidFill>
              </a:rPr>
              <a:t>papers” and</a:t>
            </a:r>
            <a:r>
              <a:rPr lang="zh-CN" altLang="en-US" sz="2000" dirty="0">
                <a:solidFill>
                  <a:srgbClr val="000000"/>
                </a:solidFill>
              </a:rPr>
              <a:t> </a:t>
            </a:r>
            <a:r>
              <a:rPr lang="en-US" altLang="zh-CN" sz="2000" dirty="0">
                <a:solidFill>
                  <a:srgbClr val="000000"/>
                </a:solidFill>
              </a:rPr>
              <a:t>“United</a:t>
            </a:r>
            <a:r>
              <a:rPr lang="zh-CN" altLang="en-US" sz="2000" dirty="0">
                <a:solidFill>
                  <a:srgbClr val="000000"/>
                </a:solidFill>
              </a:rPr>
              <a:t> </a:t>
            </a:r>
            <a:r>
              <a:rPr lang="en-US" altLang="zh-CN" sz="2000" dirty="0">
                <a:solidFill>
                  <a:srgbClr val="000000"/>
                </a:solidFill>
              </a:rPr>
              <a:t>States”</a:t>
            </a:r>
            <a:endParaRPr lang="en-US" sz="2000" dirty="0">
              <a:solidFill>
                <a:srgbClr val="000000"/>
              </a:solidFill>
            </a:endParaRPr>
          </a:p>
        </p:txBody>
      </p:sp>
      <p:sp>
        <p:nvSpPr>
          <p:cNvPr id="7" name="Rectangular Callout 6"/>
          <p:cNvSpPr/>
          <p:nvPr/>
        </p:nvSpPr>
        <p:spPr>
          <a:xfrm>
            <a:off x="419183" y="3477498"/>
            <a:ext cx="2577584" cy="1456890"/>
          </a:xfrm>
          <a:prstGeom prst="wedgeRectCallout">
            <a:avLst>
              <a:gd name="adj1" fmla="val 112182"/>
              <a:gd name="adj2" fmla="val 69172"/>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2000" dirty="0">
                <a:solidFill>
                  <a:srgbClr val="000000"/>
                </a:solidFill>
              </a:rPr>
              <a:t>Select all or some of the returned search items for your collection.</a:t>
            </a:r>
          </a:p>
        </p:txBody>
      </p:sp>
      <p:sp>
        <p:nvSpPr>
          <p:cNvPr id="10" name="Slide Number Placeholder 1"/>
          <p:cNvSpPr>
            <a:spLocks noGrp="1"/>
          </p:cNvSpPr>
          <p:nvPr>
            <p:ph type="sldNum" sz="quarter" idx="10"/>
          </p:nvPr>
        </p:nvSpPr>
        <p:spPr>
          <a:xfrm>
            <a:off x="806116" y="6378825"/>
            <a:ext cx="2743200" cy="365125"/>
          </a:xfrm>
        </p:spPr>
        <p:txBody>
          <a:bodyPr/>
          <a:lstStyle/>
          <a:p>
            <a:fld id="{5D4F6D8D-3DF0-1A42-839F-C9AAA7AC71D8}" type="slidenum">
              <a:rPr lang="en-US" smtClean="0"/>
              <a:pPr/>
              <a:t>23</a:t>
            </a:fld>
            <a:endParaRPr lang="en-US"/>
          </a:p>
        </p:txBody>
      </p:sp>
    </p:spTree>
    <p:extLst>
      <p:ext uri="{BB962C8B-B14F-4D97-AF65-F5344CB8AC3E}">
        <p14:creationId xmlns:p14="http://schemas.microsoft.com/office/powerpoint/2010/main" val="1578453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en you’re ready to save your results, click on the “Select Collection” bar and choose “CREATE NEW COLLECTION” from the drop-down menu. Then hit the “Add Selected” button. " title="Screenshot of search result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3438" y="1710451"/>
            <a:ext cx="7019089" cy="4839693"/>
          </a:xfrm>
          <a:prstGeom prst="rect">
            <a:avLst/>
          </a:prstGeom>
          <a:ln>
            <a:solidFill>
              <a:schemeClr val="tx1"/>
            </a:solidFill>
          </a:ln>
        </p:spPr>
      </p:pic>
      <p:sp>
        <p:nvSpPr>
          <p:cNvPr id="2" name="Title 1"/>
          <p:cNvSpPr>
            <a:spLocks noGrp="1"/>
          </p:cNvSpPr>
          <p:nvPr>
            <p:ph type="title"/>
          </p:nvPr>
        </p:nvSpPr>
        <p:spPr/>
        <p:txBody>
          <a:bodyPr/>
          <a:lstStyle/>
          <a:p>
            <a:r>
              <a:rPr lang="en-US" dirty="0"/>
              <a:t>Add volumes to collection</a:t>
            </a:r>
          </a:p>
        </p:txBody>
      </p:sp>
      <p:sp>
        <p:nvSpPr>
          <p:cNvPr id="8" name="TextBox 7"/>
          <p:cNvSpPr txBox="1"/>
          <p:nvPr/>
        </p:nvSpPr>
        <p:spPr>
          <a:xfrm>
            <a:off x="9063457" y="2422137"/>
            <a:ext cx="2647280" cy="3416320"/>
          </a:xfrm>
          <a:prstGeom prst="rect">
            <a:avLst/>
          </a:prstGeom>
          <a:noFill/>
        </p:spPr>
        <p:txBody>
          <a:bodyPr wrap="square" rtlCol="0">
            <a:spAutoFit/>
          </a:bodyPr>
          <a:lstStyle/>
          <a:p>
            <a:pPr lvl="0" defTabSz="457200">
              <a:defRPr/>
            </a:pPr>
            <a:r>
              <a:rPr lang="en-US" sz="2400" dirty="0">
                <a:solidFill>
                  <a:srgbClr val="000000"/>
                </a:solidFill>
              </a:rPr>
              <a:t>Once texts are selected, click </a:t>
            </a:r>
            <a:r>
              <a:rPr lang="en-US" sz="2400" dirty="0"/>
              <a:t>“Select Collection</a:t>
            </a:r>
            <a:r>
              <a:rPr lang="en-US" sz="2400"/>
              <a:t>” </a:t>
            </a:r>
            <a:r>
              <a:rPr lang="en-US" sz="2400">
                <a:sym typeface="Wingdings"/>
              </a:rPr>
              <a:t> </a:t>
            </a:r>
            <a:r>
              <a:rPr lang="en-US" sz="2400"/>
              <a:t>choose “[CREATE NEW COLLECTION]” </a:t>
            </a:r>
            <a:r>
              <a:rPr lang="en-US" sz="2400">
                <a:sym typeface="Wingdings"/>
              </a:rPr>
              <a:t>click </a:t>
            </a:r>
            <a:r>
              <a:rPr lang="en-US" sz="2400"/>
              <a:t>“Add Selected” </a:t>
            </a:r>
            <a:endParaRPr lang="en-US" sz="2400" dirty="0"/>
          </a:p>
        </p:txBody>
      </p:sp>
      <p:sp>
        <p:nvSpPr>
          <p:cNvPr id="7" name="Right Arrow 6"/>
          <p:cNvSpPr/>
          <p:nvPr/>
        </p:nvSpPr>
        <p:spPr>
          <a:xfrm rot="19843644">
            <a:off x="2737802" y="3196569"/>
            <a:ext cx="803142" cy="257496"/>
          </a:xfrm>
          <a:prstGeom prst="rightArrow">
            <a:avLst/>
          </a:prstGeom>
          <a:solidFill>
            <a:schemeClr val="accent2"/>
          </a:solidFill>
          <a:ln>
            <a:solidFill>
              <a:schemeClr val="accent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10" name="Slide Number Placeholder 1"/>
          <p:cNvSpPr>
            <a:spLocks noGrp="1"/>
          </p:cNvSpPr>
          <p:nvPr>
            <p:ph type="sldNum" sz="quarter" idx="10"/>
          </p:nvPr>
        </p:nvSpPr>
        <p:spPr>
          <a:xfrm>
            <a:off x="806116" y="6378825"/>
            <a:ext cx="2743200" cy="365125"/>
          </a:xfrm>
        </p:spPr>
        <p:txBody>
          <a:bodyPr/>
          <a:lstStyle/>
          <a:p>
            <a:fld id="{5D4F6D8D-3DF0-1A42-839F-C9AAA7AC71D8}" type="slidenum">
              <a:rPr lang="en-US" smtClean="0"/>
              <a:pPr/>
              <a:t>24</a:t>
            </a:fld>
            <a:endParaRPr lang="en-US"/>
          </a:p>
        </p:txBody>
      </p:sp>
    </p:spTree>
    <p:extLst>
      <p:ext uri="{BB962C8B-B14F-4D97-AF65-F5344CB8AC3E}">
        <p14:creationId xmlns:p14="http://schemas.microsoft.com/office/powerpoint/2010/main" val="20285309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 collection metadata</a:t>
            </a:r>
          </a:p>
        </p:txBody>
      </p:sp>
      <p:pic>
        <p:nvPicPr>
          <p:cNvPr id="6" name="Picture 5" descr="A pop-up window will appear that prompts you to add some metadata to your collection. &#13;Fill in the name and description of your new collection. You can choose to make the collection public or private, and we recommend writing a short description whenever you make collections public. When done, click on “Save Changes” to create your collection." title="Screenshot of pop-up window to add metadata to collect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2816" y="1788002"/>
            <a:ext cx="7507705" cy="4766952"/>
          </a:xfrm>
          <a:prstGeom prst="rect">
            <a:avLst/>
          </a:prstGeom>
          <a:ln>
            <a:solidFill>
              <a:schemeClr val="tx1"/>
            </a:solidFill>
          </a:ln>
        </p:spPr>
      </p:pic>
      <p:sp>
        <p:nvSpPr>
          <p:cNvPr id="7" name="Right Arrow 6"/>
          <p:cNvSpPr/>
          <p:nvPr/>
        </p:nvSpPr>
        <p:spPr>
          <a:xfrm rot="19843644">
            <a:off x="4460936" y="3356992"/>
            <a:ext cx="803142" cy="415845"/>
          </a:xfrm>
          <a:prstGeom prst="rightArrow">
            <a:avLst/>
          </a:prstGeom>
          <a:solidFill>
            <a:schemeClr val="accent2"/>
          </a:solidFill>
          <a:ln>
            <a:solidFill>
              <a:schemeClr val="accent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9" name="Slide Number Placeholder 1"/>
          <p:cNvSpPr>
            <a:spLocks noGrp="1"/>
          </p:cNvSpPr>
          <p:nvPr>
            <p:ph type="sldNum" sz="quarter" idx="10"/>
          </p:nvPr>
        </p:nvSpPr>
        <p:spPr>
          <a:xfrm>
            <a:off x="806116" y="6378825"/>
            <a:ext cx="2743200" cy="365125"/>
          </a:xfrm>
        </p:spPr>
        <p:txBody>
          <a:bodyPr/>
          <a:lstStyle/>
          <a:p>
            <a:fld id="{5D4F6D8D-3DF0-1A42-839F-C9AAA7AC71D8}" type="slidenum">
              <a:rPr lang="en-US" smtClean="0"/>
              <a:pPr/>
              <a:t>25</a:t>
            </a:fld>
            <a:endParaRPr lang="en-US"/>
          </a:p>
        </p:txBody>
      </p:sp>
    </p:spTree>
    <p:extLst>
      <p:ext uri="{BB962C8B-B14F-4D97-AF65-F5344CB8AC3E}">
        <p14:creationId xmlns:p14="http://schemas.microsoft.com/office/powerpoint/2010/main" val="14682405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fter the collection is successfully created, you should see a a confirmation message above the search results. Click on “My Collections” near the top right of the page to view your collection." title="Screenshot of search result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1958" y="1662723"/>
            <a:ext cx="7734968" cy="5074794"/>
          </a:xfrm>
          <a:prstGeom prst="rect">
            <a:avLst/>
          </a:prstGeom>
          <a:ln>
            <a:solidFill>
              <a:schemeClr val="tx1"/>
            </a:solidFill>
          </a:ln>
        </p:spPr>
      </p:pic>
      <p:sp>
        <p:nvSpPr>
          <p:cNvPr id="2" name="Title 1"/>
          <p:cNvSpPr>
            <a:spLocks noGrp="1"/>
          </p:cNvSpPr>
          <p:nvPr>
            <p:ph type="title"/>
          </p:nvPr>
        </p:nvSpPr>
        <p:spPr/>
        <p:txBody>
          <a:bodyPr/>
          <a:lstStyle/>
          <a:p>
            <a:r>
              <a:rPr lang="en-US" dirty="0"/>
              <a:t>View your collection</a:t>
            </a:r>
          </a:p>
        </p:txBody>
      </p:sp>
      <p:sp>
        <p:nvSpPr>
          <p:cNvPr id="7" name="Right Arrow 6"/>
          <p:cNvSpPr/>
          <p:nvPr/>
        </p:nvSpPr>
        <p:spPr>
          <a:xfrm rot="18010706">
            <a:off x="7597828" y="2083924"/>
            <a:ext cx="824111" cy="334791"/>
          </a:xfrm>
          <a:prstGeom prst="rightArrow">
            <a:avLst/>
          </a:prstGeom>
          <a:solidFill>
            <a:schemeClr val="accent2"/>
          </a:solidFill>
          <a:ln>
            <a:solidFill>
              <a:schemeClr val="accent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8" name="Slide Number Placeholder 1"/>
          <p:cNvSpPr>
            <a:spLocks noGrp="1"/>
          </p:cNvSpPr>
          <p:nvPr>
            <p:ph type="sldNum" sz="quarter" idx="10"/>
          </p:nvPr>
        </p:nvSpPr>
        <p:spPr>
          <a:xfrm>
            <a:off x="806116" y="6378825"/>
            <a:ext cx="2743200" cy="365125"/>
          </a:xfrm>
        </p:spPr>
        <p:txBody>
          <a:bodyPr/>
          <a:lstStyle/>
          <a:p>
            <a:fld id="{5D4F6D8D-3DF0-1A42-839F-C9AAA7AC71D8}" type="slidenum">
              <a:rPr lang="en-US" smtClean="0"/>
              <a:pPr/>
              <a:t>26</a:t>
            </a:fld>
            <a:endParaRPr lang="en-US"/>
          </a:p>
        </p:txBody>
      </p:sp>
    </p:spTree>
    <p:extLst>
      <p:ext uri="{BB962C8B-B14F-4D97-AF65-F5344CB8AC3E}">
        <p14:creationId xmlns:p14="http://schemas.microsoft.com/office/powerpoint/2010/main" val="20696465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You can manage collections on your collections page by viewing collections, changing the public or private status of a collection, and deleting collections you don’t need. Click on the title of the collection you just created to view it. &#13;" title="Screenshot of your collections page"/>
          <p:cNvPicPr>
            <a:picLocks noChangeAspect="1"/>
          </p:cNvPicPr>
          <p:nvPr/>
        </p:nvPicPr>
        <p:blipFill rotWithShape="1">
          <a:blip r:embed="rId3">
            <a:extLst>
              <a:ext uri="{28A0092B-C50C-407E-A947-70E740481C1C}">
                <a14:useLocalDpi xmlns:a14="http://schemas.microsoft.com/office/drawing/2010/main" val="0"/>
              </a:ext>
            </a:extLst>
          </a:blip>
          <a:srcRect b="14310"/>
          <a:stretch/>
        </p:blipFill>
        <p:spPr>
          <a:xfrm>
            <a:off x="1966496" y="1802712"/>
            <a:ext cx="7840666" cy="4752242"/>
          </a:xfrm>
          <a:prstGeom prst="rect">
            <a:avLst/>
          </a:prstGeom>
          <a:ln>
            <a:solidFill>
              <a:schemeClr val="tx1"/>
            </a:solidFill>
          </a:ln>
        </p:spPr>
      </p:pic>
      <p:sp>
        <p:nvSpPr>
          <p:cNvPr id="2" name="Title 1"/>
          <p:cNvSpPr>
            <a:spLocks noGrp="1"/>
          </p:cNvSpPr>
          <p:nvPr>
            <p:ph type="title"/>
          </p:nvPr>
        </p:nvSpPr>
        <p:spPr/>
        <p:txBody>
          <a:bodyPr/>
          <a:lstStyle/>
          <a:p>
            <a:r>
              <a:rPr lang="en-US" dirty="0"/>
              <a:t>View your collection</a:t>
            </a:r>
          </a:p>
        </p:txBody>
      </p:sp>
      <p:sp>
        <p:nvSpPr>
          <p:cNvPr id="7" name="Right Arrow 6"/>
          <p:cNvSpPr/>
          <p:nvPr/>
        </p:nvSpPr>
        <p:spPr>
          <a:xfrm rot="12844807">
            <a:off x="3349108" y="5321001"/>
            <a:ext cx="824111" cy="334791"/>
          </a:xfrm>
          <a:prstGeom prst="rightArrow">
            <a:avLst/>
          </a:prstGeom>
          <a:solidFill>
            <a:schemeClr val="accent2"/>
          </a:solidFill>
          <a:ln>
            <a:solidFill>
              <a:schemeClr val="accent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8" name="Slide Number Placeholder 1"/>
          <p:cNvSpPr>
            <a:spLocks noGrp="1"/>
          </p:cNvSpPr>
          <p:nvPr>
            <p:ph type="sldNum" sz="quarter" idx="10"/>
          </p:nvPr>
        </p:nvSpPr>
        <p:spPr>
          <a:xfrm>
            <a:off x="806116" y="6378825"/>
            <a:ext cx="2743200" cy="365125"/>
          </a:xfrm>
        </p:spPr>
        <p:txBody>
          <a:bodyPr/>
          <a:lstStyle/>
          <a:p>
            <a:fld id="{5D4F6D8D-3DF0-1A42-839F-C9AAA7AC71D8}" type="slidenum">
              <a:rPr lang="en-US" smtClean="0"/>
              <a:pPr/>
              <a:t>27</a:t>
            </a:fld>
            <a:endParaRPr lang="en-US"/>
          </a:p>
        </p:txBody>
      </p:sp>
    </p:spTree>
    <p:extLst>
      <p:ext uri="{BB962C8B-B14F-4D97-AF65-F5344CB8AC3E}">
        <p14:creationId xmlns:p14="http://schemas.microsoft.com/office/powerpoint/2010/main" val="10286474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Grab the collection URL</a:t>
            </a:r>
          </a:p>
        </p:txBody>
      </p:sp>
      <p:sp>
        <p:nvSpPr>
          <p:cNvPr id="7" name="Right Arrow 6"/>
          <p:cNvSpPr/>
          <p:nvPr/>
        </p:nvSpPr>
        <p:spPr>
          <a:xfrm rot="19836420">
            <a:off x="1527635" y="1867789"/>
            <a:ext cx="1027082" cy="491199"/>
          </a:xfrm>
          <a:prstGeom prst="rightArrow">
            <a:avLst/>
          </a:prstGeom>
          <a:solidFill>
            <a:schemeClr val="accent2"/>
          </a:solidFill>
          <a:ln>
            <a:solidFill>
              <a:schemeClr val="accent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pic>
        <p:nvPicPr>
          <p:cNvPr id="9" name="Picture 8" descr="When you view a collection, you will be able to see the title and description of your collection, as well as all the items in it. Copy the URL of the page." title="Screenshot of the view of a collection">
            <a:extLst>
              <a:ext uri="{FF2B5EF4-FFF2-40B4-BE49-F238E27FC236}">
                <a16:creationId xmlns:a16="http://schemas.microsoft.com/office/drawing/2014/main" xmlns="" id="{38BC9B1D-A2DC-044C-9E03-4A22006F746C}"/>
              </a:ext>
            </a:extLst>
          </p:cNvPr>
          <p:cNvPicPr>
            <a:picLocks noChangeAspect="1"/>
          </p:cNvPicPr>
          <p:nvPr/>
        </p:nvPicPr>
        <p:blipFill>
          <a:blip r:embed="rId3"/>
          <a:stretch>
            <a:fillRect/>
          </a:stretch>
        </p:blipFill>
        <p:spPr>
          <a:xfrm>
            <a:off x="2609151" y="1647359"/>
            <a:ext cx="8104873" cy="4934059"/>
          </a:xfrm>
          <a:prstGeom prst="rect">
            <a:avLst/>
          </a:prstGeom>
          <a:ln>
            <a:solidFill>
              <a:schemeClr val="tx1"/>
            </a:solidFill>
          </a:ln>
        </p:spPr>
      </p:pic>
      <p:sp>
        <p:nvSpPr>
          <p:cNvPr id="6" name="Slide Number Placeholder 1"/>
          <p:cNvSpPr>
            <a:spLocks noGrp="1"/>
          </p:cNvSpPr>
          <p:nvPr>
            <p:ph type="sldNum" sz="quarter" idx="10"/>
          </p:nvPr>
        </p:nvSpPr>
        <p:spPr>
          <a:xfrm>
            <a:off x="806116" y="6378825"/>
            <a:ext cx="2743200" cy="365125"/>
          </a:xfrm>
        </p:spPr>
        <p:txBody>
          <a:bodyPr/>
          <a:lstStyle/>
          <a:p>
            <a:fld id="{5D4F6D8D-3DF0-1A42-839F-C9AAA7AC71D8}" type="slidenum">
              <a:rPr lang="en-US" smtClean="0"/>
              <a:pPr/>
              <a:t>28</a:t>
            </a:fld>
            <a:endParaRPr lang="en-US"/>
          </a:p>
        </p:txBody>
      </p:sp>
    </p:spTree>
    <p:extLst>
      <p:ext uri="{BB962C8B-B14F-4D97-AF65-F5344CB8AC3E}">
        <p14:creationId xmlns:p14="http://schemas.microsoft.com/office/powerpoint/2010/main" val="9296622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Go</a:t>
            </a:r>
            <a:r>
              <a:rPr lang="zh-CN" altLang="en-US" dirty="0"/>
              <a:t> </a:t>
            </a:r>
            <a:r>
              <a:rPr lang="en-US" altLang="zh-CN" dirty="0"/>
              <a:t>to</a:t>
            </a:r>
            <a:r>
              <a:rPr lang="zh-CN" altLang="en-US" dirty="0"/>
              <a:t> </a:t>
            </a:r>
            <a:r>
              <a:rPr lang="en-US" altLang="zh-CN" dirty="0"/>
              <a:t>HTRC</a:t>
            </a:r>
            <a:r>
              <a:rPr lang="zh-CN" altLang="en-US" dirty="0"/>
              <a:t> </a:t>
            </a:r>
            <a:r>
              <a:rPr lang="en-US" altLang="zh-CN" dirty="0"/>
              <a:t>Analytics</a:t>
            </a:r>
            <a:endParaRPr lang="en-US" dirty="0"/>
          </a:p>
        </p:txBody>
      </p:sp>
      <p:sp>
        <p:nvSpPr>
          <p:cNvPr id="3" name="Rectangle 2"/>
          <p:cNvSpPr/>
          <p:nvPr/>
        </p:nvSpPr>
        <p:spPr>
          <a:xfrm>
            <a:off x="3552617" y="6356350"/>
            <a:ext cx="4430223" cy="477054"/>
          </a:xfrm>
          <a:prstGeom prst="rect">
            <a:avLst/>
          </a:prstGeom>
        </p:spPr>
        <p:txBody>
          <a:bodyPr wrap="square">
            <a:spAutoFit/>
          </a:bodyPr>
          <a:lstStyle/>
          <a:p>
            <a:pPr algn="ctr"/>
            <a:r>
              <a:rPr lang="en-US" sz="2500" dirty="0">
                <a:solidFill>
                  <a:srgbClr val="000000"/>
                </a:solidFill>
                <a:hlinkClick r:id="rId3"/>
              </a:rPr>
              <a:t>https://analytics.hathitrust.org</a:t>
            </a:r>
            <a:endParaRPr lang="en-US" sz="2500" dirty="0">
              <a:solidFill>
                <a:srgbClr val="FF0000"/>
              </a:solidFill>
            </a:endParaRPr>
          </a:p>
        </p:txBody>
      </p:sp>
      <p:pic>
        <p:nvPicPr>
          <p:cNvPr id="8" name="Picture 7" descr="Go to the HTRC Analytics homepage to import the collection as a workset for analysis." title="Screenshot of HTRC Analytics interfac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47083" y="1637252"/>
            <a:ext cx="6841289" cy="4610776"/>
          </a:xfrm>
          <a:prstGeom prst="rect">
            <a:avLst/>
          </a:prstGeom>
          <a:ln>
            <a:solidFill>
              <a:schemeClr val="tx1"/>
            </a:solidFill>
          </a:ln>
        </p:spPr>
      </p:pic>
      <p:sp>
        <p:nvSpPr>
          <p:cNvPr id="7" name="Slide Number Placeholder 1"/>
          <p:cNvSpPr>
            <a:spLocks noGrp="1"/>
          </p:cNvSpPr>
          <p:nvPr>
            <p:ph type="sldNum" sz="quarter" idx="10"/>
          </p:nvPr>
        </p:nvSpPr>
        <p:spPr>
          <a:xfrm>
            <a:off x="806116" y="6378825"/>
            <a:ext cx="2743200" cy="365125"/>
          </a:xfrm>
        </p:spPr>
        <p:txBody>
          <a:bodyPr/>
          <a:lstStyle/>
          <a:p>
            <a:fld id="{5D4F6D8D-3DF0-1A42-839F-C9AAA7AC71D8}" type="slidenum">
              <a:rPr lang="en-US" smtClean="0"/>
              <a:pPr/>
              <a:t>29</a:t>
            </a:fld>
            <a:endParaRPr lang="en-US"/>
          </a:p>
        </p:txBody>
      </p:sp>
    </p:spTree>
    <p:extLst>
      <p:ext uri="{BB962C8B-B14F-4D97-AF65-F5344CB8AC3E}">
        <p14:creationId xmlns:p14="http://schemas.microsoft.com/office/powerpoint/2010/main" val="12807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we’ll end up</a:t>
            </a:r>
          </a:p>
        </p:txBody>
      </p:sp>
      <p:pic>
        <p:nvPicPr>
          <p:cNvPr id="6" name="Content Placeholder 5" descr="The interface that displays a created workset in HTRC Analytics shows some general information about the workset as well as basic metadata of each volume in the workset. " title="Screenshot of a created workset in HTRC Analytic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45665" y="1770187"/>
            <a:ext cx="6997232" cy="4351338"/>
          </a:xfrm>
          <a:ln>
            <a:solidFill>
              <a:schemeClr val="tx1"/>
            </a:solidFill>
          </a:ln>
        </p:spPr>
      </p:pic>
      <p:sp>
        <p:nvSpPr>
          <p:cNvPr id="7" name="Right Arrow 6"/>
          <p:cNvSpPr/>
          <p:nvPr/>
        </p:nvSpPr>
        <p:spPr>
          <a:xfrm rot="10800000">
            <a:off x="7002712" y="2220530"/>
            <a:ext cx="1623596" cy="520550"/>
          </a:xfrm>
          <a:prstGeom prst="rightArrow">
            <a:avLst>
              <a:gd name="adj1" fmla="val 42319"/>
              <a:gd name="adj2" fmla="val 54448"/>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solidFill>
                <a:srgbClr val="000000"/>
              </a:solidFill>
            </a:endParaRPr>
          </a:p>
        </p:txBody>
      </p:sp>
      <p:sp>
        <p:nvSpPr>
          <p:cNvPr id="8" name="Rectangle 7"/>
          <p:cNvSpPr/>
          <p:nvPr/>
        </p:nvSpPr>
        <p:spPr>
          <a:xfrm>
            <a:off x="8769684" y="1770187"/>
            <a:ext cx="2915318" cy="3970318"/>
          </a:xfrm>
          <a:prstGeom prst="rect">
            <a:avLst/>
          </a:prstGeom>
        </p:spPr>
        <p:txBody>
          <a:bodyPr wrap="square">
            <a:spAutoFit/>
          </a:bodyPr>
          <a:lstStyle/>
          <a:p>
            <a:r>
              <a:rPr lang="en-US" sz="2800" dirty="0"/>
              <a:t>Create a collection of volumes from the </a:t>
            </a:r>
            <a:r>
              <a:rPr lang="en-US" sz="2800" dirty="0" err="1"/>
              <a:t>HathiTrust</a:t>
            </a:r>
            <a:r>
              <a:rPr lang="en-US" sz="2800" dirty="0"/>
              <a:t> Digital Library and prepare it for analysis in HTRC Analytics as a </a:t>
            </a:r>
            <a:r>
              <a:rPr lang="en-US" sz="2800" dirty="0" err="1"/>
              <a:t>workset</a:t>
            </a:r>
            <a:endParaRPr lang="en-US" sz="2800" dirty="0"/>
          </a:p>
        </p:txBody>
      </p:sp>
      <p:sp>
        <p:nvSpPr>
          <p:cNvPr id="10" name="Slide Number Placeholder 1"/>
          <p:cNvSpPr>
            <a:spLocks noGrp="1"/>
          </p:cNvSpPr>
          <p:nvPr>
            <p:ph type="sldNum" sz="quarter" idx="10"/>
          </p:nvPr>
        </p:nvSpPr>
        <p:spPr>
          <a:xfrm>
            <a:off x="806116" y="6378825"/>
            <a:ext cx="2743200" cy="365125"/>
          </a:xfrm>
        </p:spPr>
        <p:txBody>
          <a:bodyPr/>
          <a:lstStyle/>
          <a:p>
            <a:fld id="{5D4F6D8D-3DF0-1A42-839F-C9AAA7AC71D8}" type="slidenum">
              <a:rPr lang="en-US" smtClean="0"/>
              <a:pPr/>
              <a:t>3</a:t>
            </a:fld>
            <a:endParaRPr lang="en-US"/>
          </a:p>
        </p:txBody>
      </p:sp>
    </p:spTree>
    <p:extLst>
      <p:ext uri="{BB962C8B-B14F-4D97-AF65-F5344CB8AC3E}">
        <p14:creationId xmlns:p14="http://schemas.microsoft.com/office/powerpoint/2010/main" val="16272093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In the HTRC Analytics interface, look for the sign in/ sign up section near the top right part of the page. Since we’ve already created an account, click on “sign in”. " title="Screenshot of HTRC Analytics interface"/>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965842" y="1675439"/>
            <a:ext cx="6260312" cy="4351338"/>
          </a:xfrm>
          <a:ln>
            <a:solidFill>
              <a:schemeClr val="tx1"/>
            </a:solidFill>
          </a:ln>
        </p:spPr>
      </p:pic>
      <p:sp>
        <p:nvSpPr>
          <p:cNvPr id="2" name="Title 1"/>
          <p:cNvSpPr>
            <a:spLocks noGrp="1"/>
          </p:cNvSpPr>
          <p:nvPr>
            <p:ph type="title"/>
          </p:nvPr>
        </p:nvSpPr>
        <p:spPr/>
        <p:txBody>
          <a:bodyPr/>
          <a:lstStyle/>
          <a:p>
            <a:r>
              <a:rPr lang="en-US"/>
              <a:t>Sign in / Sign up</a:t>
            </a:r>
            <a:endParaRPr lang="en-US" dirty="0"/>
          </a:p>
        </p:txBody>
      </p:sp>
      <p:sp>
        <p:nvSpPr>
          <p:cNvPr id="7" name="Right Arrow 6"/>
          <p:cNvSpPr/>
          <p:nvPr/>
        </p:nvSpPr>
        <p:spPr>
          <a:xfrm rot="18087326">
            <a:off x="6736080" y="2333369"/>
            <a:ext cx="1130047" cy="454963"/>
          </a:xfrm>
          <a:prstGeom prst="rightArrow">
            <a:avLst/>
          </a:prstGeom>
          <a:solidFill>
            <a:schemeClr val="tx1"/>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solidFill>
                <a:srgbClr val="000000"/>
              </a:solidFill>
            </a:endParaRPr>
          </a:p>
        </p:txBody>
      </p:sp>
      <p:sp>
        <p:nvSpPr>
          <p:cNvPr id="10" name="Rectangle 9"/>
          <p:cNvSpPr/>
          <p:nvPr/>
        </p:nvSpPr>
        <p:spPr>
          <a:xfrm>
            <a:off x="3552617" y="6356350"/>
            <a:ext cx="4430223" cy="477054"/>
          </a:xfrm>
          <a:prstGeom prst="rect">
            <a:avLst/>
          </a:prstGeom>
        </p:spPr>
        <p:txBody>
          <a:bodyPr wrap="square">
            <a:spAutoFit/>
          </a:bodyPr>
          <a:lstStyle/>
          <a:p>
            <a:pPr algn="ctr"/>
            <a:r>
              <a:rPr lang="en-US" sz="2500" dirty="0">
                <a:solidFill>
                  <a:srgbClr val="000000"/>
                </a:solidFill>
                <a:hlinkClick r:id="rId4"/>
              </a:rPr>
              <a:t>https://analytics.hathitrust.org</a:t>
            </a:r>
            <a:endParaRPr lang="en-US" sz="2500" dirty="0">
              <a:solidFill>
                <a:srgbClr val="FF0000"/>
              </a:solidFill>
            </a:endParaRPr>
          </a:p>
        </p:txBody>
      </p:sp>
      <p:sp>
        <p:nvSpPr>
          <p:cNvPr id="9" name="Slide Number Placeholder 1"/>
          <p:cNvSpPr>
            <a:spLocks noGrp="1"/>
          </p:cNvSpPr>
          <p:nvPr>
            <p:ph type="sldNum" sz="quarter" idx="10"/>
          </p:nvPr>
        </p:nvSpPr>
        <p:spPr>
          <a:xfrm>
            <a:off x="806116" y="6378825"/>
            <a:ext cx="2743200" cy="365125"/>
          </a:xfrm>
        </p:spPr>
        <p:txBody>
          <a:bodyPr/>
          <a:lstStyle/>
          <a:p>
            <a:fld id="{5D4F6D8D-3DF0-1A42-839F-C9AAA7AC71D8}" type="slidenum">
              <a:rPr lang="en-US" smtClean="0"/>
              <a:pPr/>
              <a:t>30</a:t>
            </a:fld>
            <a:endParaRPr lang="en-US"/>
          </a:p>
        </p:txBody>
      </p:sp>
    </p:spTree>
    <p:extLst>
      <p:ext uri="{BB962C8B-B14F-4D97-AF65-F5344CB8AC3E}">
        <p14:creationId xmlns:p14="http://schemas.microsoft.com/office/powerpoint/2010/main" val="17551418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Sign in</a:t>
            </a:r>
            <a:endParaRPr lang="en-US" dirty="0"/>
          </a:p>
        </p:txBody>
      </p:sp>
      <p:pic>
        <p:nvPicPr>
          <p:cNvPr id="8" name="Content Placeholder 7" descr="Enter your username and password to sign in to HTRC Analytics via the login page." title="Screenshot of log in page of HTRC Analytics"/>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047052" y="1729372"/>
            <a:ext cx="5856317" cy="4782923"/>
          </a:xfrm>
          <a:ln>
            <a:solidFill>
              <a:schemeClr val="tx1"/>
            </a:solidFill>
          </a:ln>
        </p:spPr>
      </p:pic>
      <p:sp>
        <p:nvSpPr>
          <p:cNvPr id="6" name="Slide Number Placeholder 1"/>
          <p:cNvSpPr>
            <a:spLocks noGrp="1"/>
          </p:cNvSpPr>
          <p:nvPr>
            <p:ph type="sldNum" sz="quarter" idx="10"/>
          </p:nvPr>
        </p:nvSpPr>
        <p:spPr>
          <a:xfrm>
            <a:off x="806116" y="6378825"/>
            <a:ext cx="2743200" cy="365125"/>
          </a:xfrm>
        </p:spPr>
        <p:txBody>
          <a:bodyPr/>
          <a:lstStyle/>
          <a:p>
            <a:fld id="{5D4F6D8D-3DF0-1A42-839F-C9AAA7AC71D8}" type="slidenum">
              <a:rPr lang="en-US" smtClean="0"/>
              <a:pPr/>
              <a:t>31</a:t>
            </a:fld>
            <a:endParaRPr lang="en-US"/>
          </a:p>
        </p:txBody>
      </p:sp>
    </p:spTree>
    <p:extLst>
      <p:ext uri="{BB962C8B-B14F-4D97-AF65-F5344CB8AC3E}">
        <p14:creationId xmlns:p14="http://schemas.microsoft.com/office/powerpoint/2010/main" val="7573230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fter you’ve logged in successfully, you will be directed to the homepage again and your username will appear at the top right.&#13;" title="Screenshot of HTRC Analytics interface after signing in"/>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496387" y="1651588"/>
            <a:ext cx="6952413" cy="4752888"/>
          </a:xfrm>
          <a:ln>
            <a:solidFill>
              <a:schemeClr val="tx1"/>
            </a:solidFill>
          </a:ln>
        </p:spPr>
      </p:pic>
      <p:sp>
        <p:nvSpPr>
          <p:cNvPr id="2" name="Title 1"/>
          <p:cNvSpPr>
            <a:spLocks noGrp="1"/>
          </p:cNvSpPr>
          <p:nvPr>
            <p:ph type="title"/>
          </p:nvPr>
        </p:nvSpPr>
        <p:spPr/>
        <p:txBody>
          <a:bodyPr/>
          <a:lstStyle/>
          <a:p>
            <a:r>
              <a:rPr lang="en-US"/>
              <a:t>Sign in</a:t>
            </a:r>
            <a:endParaRPr lang="en-US" dirty="0"/>
          </a:p>
        </p:txBody>
      </p:sp>
      <p:sp>
        <p:nvSpPr>
          <p:cNvPr id="5" name="Right Arrow 4"/>
          <p:cNvSpPr/>
          <p:nvPr/>
        </p:nvSpPr>
        <p:spPr>
          <a:xfrm rot="13484796">
            <a:off x="8162088" y="2156219"/>
            <a:ext cx="906466" cy="408190"/>
          </a:xfrm>
          <a:prstGeom prst="rightArrow">
            <a:avLst/>
          </a:prstGeom>
          <a:solidFill>
            <a:schemeClr val="tx1"/>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7" name="Slide Number Placeholder 1"/>
          <p:cNvSpPr>
            <a:spLocks noGrp="1"/>
          </p:cNvSpPr>
          <p:nvPr>
            <p:ph type="sldNum" sz="quarter" idx="10"/>
          </p:nvPr>
        </p:nvSpPr>
        <p:spPr>
          <a:xfrm>
            <a:off x="806116" y="6378825"/>
            <a:ext cx="2743200" cy="365125"/>
          </a:xfrm>
        </p:spPr>
        <p:txBody>
          <a:bodyPr/>
          <a:lstStyle/>
          <a:p>
            <a:fld id="{5D4F6D8D-3DF0-1A42-839F-C9AAA7AC71D8}" type="slidenum">
              <a:rPr lang="en-US" smtClean="0"/>
              <a:pPr/>
              <a:t>32</a:t>
            </a:fld>
            <a:endParaRPr lang="en-US"/>
          </a:p>
        </p:txBody>
      </p:sp>
    </p:spTree>
    <p:extLst>
      <p:ext uri="{BB962C8B-B14F-4D97-AF65-F5344CB8AC3E}">
        <p14:creationId xmlns:p14="http://schemas.microsoft.com/office/powerpoint/2010/main" val="18929367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Click on the “Worksets” option on the header menu of the interface. " title="Screenshot of HTRC Analytics interface header menu"/>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181017" y="1694441"/>
            <a:ext cx="7424705" cy="4709230"/>
          </a:xfrm>
          <a:ln>
            <a:solidFill>
              <a:schemeClr val="tx1"/>
            </a:solidFill>
          </a:ln>
        </p:spPr>
      </p:pic>
      <p:sp>
        <p:nvSpPr>
          <p:cNvPr id="2" name="Title 1"/>
          <p:cNvSpPr>
            <a:spLocks noGrp="1"/>
          </p:cNvSpPr>
          <p:nvPr>
            <p:ph type="title"/>
          </p:nvPr>
        </p:nvSpPr>
        <p:spPr/>
        <p:txBody>
          <a:bodyPr/>
          <a:lstStyle/>
          <a:p>
            <a:r>
              <a:rPr lang="en-US" dirty="0"/>
              <a:t>Go to </a:t>
            </a:r>
            <a:r>
              <a:rPr lang="en-US" dirty="0" err="1"/>
              <a:t>Worksets</a:t>
            </a:r>
            <a:r>
              <a:rPr lang="en-US" dirty="0"/>
              <a:t> page</a:t>
            </a:r>
          </a:p>
        </p:txBody>
      </p:sp>
      <p:sp>
        <p:nvSpPr>
          <p:cNvPr id="5" name="Right Arrow 4"/>
          <p:cNvSpPr/>
          <p:nvPr/>
        </p:nvSpPr>
        <p:spPr>
          <a:xfrm rot="16200000">
            <a:off x="5157709" y="2334545"/>
            <a:ext cx="996106" cy="454963"/>
          </a:xfrm>
          <a:prstGeom prst="rightArrow">
            <a:avLst/>
          </a:prstGeom>
          <a:solidFill>
            <a:schemeClr val="tx1"/>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7" name="Slide Number Placeholder 1"/>
          <p:cNvSpPr>
            <a:spLocks noGrp="1"/>
          </p:cNvSpPr>
          <p:nvPr>
            <p:ph type="sldNum" sz="quarter" idx="10"/>
          </p:nvPr>
        </p:nvSpPr>
        <p:spPr>
          <a:xfrm>
            <a:off x="806116" y="6378825"/>
            <a:ext cx="2743200" cy="365125"/>
          </a:xfrm>
        </p:spPr>
        <p:txBody>
          <a:bodyPr/>
          <a:lstStyle/>
          <a:p>
            <a:fld id="{5D4F6D8D-3DF0-1A42-839F-C9AAA7AC71D8}" type="slidenum">
              <a:rPr lang="en-US" smtClean="0"/>
              <a:pPr/>
              <a:t>33</a:t>
            </a:fld>
            <a:endParaRPr lang="en-US"/>
          </a:p>
        </p:txBody>
      </p:sp>
    </p:spTree>
    <p:extLst>
      <p:ext uri="{BB962C8B-B14F-4D97-AF65-F5344CB8AC3E}">
        <p14:creationId xmlns:p14="http://schemas.microsoft.com/office/powerpoint/2010/main" val="5201547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Choose to create </a:t>
            </a:r>
            <a:r>
              <a:rPr lang="en-US" altLang="zh-CN" dirty="0"/>
              <a:t>a</a:t>
            </a:r>
            <a:r>
              <a:rPr lang="zh-CN" altLang="en-US" dirty="0"/>
              <a:t> </a:t>
            </a:r>
            <a:r>
              <a:rPr lang="en-US" dirty="0" err="1"/>
              <a:t>workset</a:t>
            </a:r>
            <a:endParaRPr lang="en-US" dirty="0"/>
          </a:p>
        </p:txBody>
      </p:sp>
      <p:pic>
        <p:nvPicPr>
          <p:cNvPr id="4" name="Picture 3" descr="On the worksets page, you can see your own worksets as well as public worksets. To import your HT collection, click on “Create a workset” near the top right. &#13;" title="Screenshot of worksets page"/>
          <p:cNvPicPr>
            <a:picLocks noChangeAspect="1"/>
          </p:cNvPicPr>
          <p:nvPr/>
        </p:nvPicPr>
        <p:blipFill rotWithShape="1">
          <a:blip r:embed="rId3">
            <a:extLst>
              <a:ext uri="{28A0092B-C50C-407E-A947-70E740481C1C}">
                <a14:useLocalDpi xmlns:a14="http://schemas.microsoft.com/office/drawing/2010/main" val="0"/>
              </a:ext>
            </a:extLst>
          </a:blip>
          <a:srcRect b="27770"/>
          <a:stretch/>
        </p:blipFill>
        <p:spPr>
          <a:xfrm>
            <a:off x="1725860" y="1930405"/>
            <a:ext cx="8187443" cy="3716416"/>
          </a:xfrm>
          <a:prstGeom prst="rect">
            <a:avLst/>
          </a:prstGeom>
          <a:ln>
            <a:solidFill>
              <a:schemeClr val="tx1"/>
            </a:solidFill>
          </a:ln>
        </p:spPr>
      </p:pic>
      <p:sp>
        <p:nvSpPr>
          <p:cNvPr id="7" name="Right Arrow 6"/>
          <p:cNvSpPr/>
          <p:nvPr/>
        </p:nvSpPr>
        <p:spPr>
          <a:xfrm rot="1290404" flipH="1">
            <a:off x="9377428" y="2595330"/>
            <a:ext cx="1655057" cy="517731"/>
          </a:xfrm>
          <a:prstGeom prst="rightArrow">
            <a:avLst/>
          </a:prstGeom>
          <a:solidFill>
            <a:schemeClr val="accent2"/>
          </a:solidFill>
          <a:ln>
            <a:solidFill>
              <a:schemeClr val="accent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8" name="Slide Number Placeholder 1"/>
          <p:cNvSpPr>
            <a:spLocks noGrp="1"/>
          </p:cNvSpPr>
          <p:nvPr>
            <p:ph type="sldNum" sz="quarter" idx="10"/>
          </p:nvPr>
        </p:nvSpPr>
        <p:spPr>
          <a:xfrm>
            <a:off x="806116" y="6378825"/>
            <a:ext cx="2743200" cy="365125"/>
          </a:xfrm>
        </p:spPr>
        <p:txBody>
          <a:bodyPr/>
          <a:lstStyle/>
          <a:p>
            <a:fld id="{5D4F6D8D-3DF0-1A42-839F-C9AAA7AC71D8}" type="slidenum">
              <a:rPr lang="en-US" smtClean="0"/>
              <a:pPr/>
              <a:t>34</a:t>
            </a:fld>
            <a:endParaRPr lang="en-US"/>
          </a:p>
        </p:txBody>
      </p:sp>
    </p:spTree>
    <p:extLst>
      <p:ext uri="{BB962C8B-B14F-4D97-AF65-F5344CB8AC3E}">
        <p14:creationId xmlns:p14="http://schemas.microsoft.com/office/powerpoint/2010/main" val="16738483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Choose creation method</a:t>
            </a:r>
          </a:p>
        </p:txBody>
      </p:sp>
      <p:pic>
        <p:nvPicPr>
          <p:cNvPr id="4" name="Picture 3" descr="Choose from two options to create your HTRC worksets. You can either upload a file containing a list of HathiTrust volume IDs if curated outside of the HTDL interface, or import from the HTDL using the collection URL. Click on the “import from HT” button for this activity. &#13;" title="Screenshot of workset creation page">
            <a:extLst>
              <a:ext uri="{FF2B5EF4-FFF2-40B4-BE49-F238E27FC236}">
                <a16:creationId xmlns:a16="http://schemas.microsoft.com/office/drawing/2014/main" xmlns="" id="{A1A1B47F-910B-C34F-974A-AD2E47AE73AF}"/>
              </a:ext>
            </a:extLst>
          </p:cNvPr>
          <p:cNvPicPr>
            <a:picLocks noChangeAspect="1"/>
          </p:cNvPicPr>
          <p:nvPr/>
        </p:nvPicPr>
        <p:blipFill>
          <a:blip r:embed="rId3"/>
          <a:stretch>
            <a:fillRect/>
          </a:stretch>
        </p:blipFill>
        <p:spPr>
          <a:xfrm>
            <a:off x="701566" y="2039230"/>
            <a:ext cx="10075333" cy="3440358"/>
          </a:xfrm>
          <a:prstGeom prst="rect">
            <a:avLst/>
          </a:prstGeom>
          <a:ln>
            <a:solidFill>
              <a:schemeClr val="tx1"/>
            </a:solidFill>
          </a:ln>
        </p:spPr>
      </p:pic>
      <p:sp>
        <p:nvSpPr>
          <p:cNvPr id="8" name="Right Arrow 7"/>
          <p:cNvSpPr/>
          <p:nvPr/>
        </p:nvSpPr>
        <p:spPr>
          <a:xfrm rot="6051080" flipH="1">
            <a:off x="6505187" y="5534018"/>
            <a:ext cx="1286564" cy="426870"/>
          </a:xfrm>
          <a:prstGeom prst="rightArrow">
            <a:avLst/>
          </a:prstGeom>
          <a:solidFill>
            <a:schemeClr val="accent2"/>
          </a:solidFill>
          <a:ln>
            <a:solidFill>
              <a:schemeClr val="accent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6" name="Slide Number Placeholder 1"/>
          <p:cNvSpPr>
            <a:spLocks noGrp="1"/>
          </p:cNvSpPr>
          <p:nvPr>
            <p:ph type="sldNum" sz="quarter" idx="10"/>
          </p:nvPr>
        </p:nvSpPr>
        <p:spPr>
          <a:xfrm>
            <a:off x="806116" y="6378825"/>
            <a:ext cx="2743200" cy="365125"/>
          </a:xfrm>
        </p:spPr>
        <p:txBody>
          <a:bodyPr/>
          <a:lstStyle/>
          <a:p>
            <a:fld id="{5D4F6D8D-3DF0-1A42-839F-C9AAA7AC71D8}" type="slidenum">
              <a:rPr lang="en-US" smtClean="0"/>
              <a:pPr/>
              <a:t>35</a:t>
            </a:fld>
            <a:endParaRPr lang="en-US"/>
          </a:p>
        </p:txBody>
      </p:sp>
    </p:spTree>
    <p:extLst>
      <p:ext uri="{BB962C8B-B14F-4D97-AF65-F5344CB8AC3E}">
        <p14:creationId xmlns:p14="http://schemas.microsoft.com/office/powerpoint/2010/main" val="6489980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9FFFF3-D290-A644-99C5-8375479F8A31}"/>
              </a:ext>
            </a:extLst>
          </p:cNvPr>
          <p:cNvSpPr>
            <a:spLocks noGrp="1"/>
          </p:cNvSpPr>
          <p:nvPr>
            <p:ph type="title"/>
          </p:nvPr>
        </p:nvSpPr>
        <p:spPr/>
        <p:txBody>
          <a:bodyPr/>
          <a:lstStyle/>
          <a:p>
            <a:r>
              <a:rPr lang="en-US" dirty="0"/>
              <a:t>Input </a:t>
            </a:r>
            <a:r>
              <a:rPr lang="en-US" dirty="0" err="1"/>
              <a:t>workset</a:t>
            </a:r>
            <a:r>
              <a:rPr lang="en-US" dirty="0"/>
              <a:t> information</a:t>
            </a:r>
          </a:p>
        </p:txBody>
      </p:sp>
      <p:pic>
        <p:nvPicPr>
          <p:cNvPr id="11" name="Content Placeholder 10" descr="On the create a workset page, paste your HT collection URL in the Collection URL field and click to retrieve the information for the collection. Name your workset and write a description. Check the “Make private workset” box if you want to create a private workset. Finally, hit the “Create Workset” button. &#13;" title="Screenshot of create a workset page">
            <a:extLst>
              <a:ext uri="{FF2B5EF4-FFF2-40B4-BE49-F238E27FC236}">
                <a16:creationId xmlns:a16="http://schemas.microsoft.com/office/drawing/2014/main" xmlns="" id="{2703C2EF-13B6-7047-AAA3-FB9491F3C5B4}"/>
              </a:ext>
            </a:extLst>
          </p:cNvPr>
          <p:cNvPicPr>
            <a:picLocks noGrp="1" noChangeAspect="1"/>
          </p:cNvPicPr>
          <p:nvPr>
            <p:ph sz="half" idx="1"/>
          </p:nvPr>
        </p:nvPicPr>
        <p:blipFill>
          <a:blip r:embed="rId3"/>
          <a:stretch>
            <a:fillRect/>
          </a:stretch>
        </p:blipFill>
        <p:spPr>
          <a:xfrm>
            <a:off x="2053810" y="1825625"/>
            <a:ext cx="7377758" cy="4812242"/>
          </a:xfrm>
          <a:ln>
            <a:solidFill>
              <a:schemeClr val="tx1"/>
            </a:solidFill>
          </a:ln>
        </p:spPr>
      </p:pic>
      <p:sp>
        <p:nvSpPr>
          <p:cNvPr id="6" name="Rectangular Callout 5">
            <a:extLst>
              <a:ext uri="{FF2B5EF4-FFF2-40B4-BE49-F238E27FC236}">
                <a16:creationId xmlns:a16="http://schemas.microsoft.com/office/drawing/2014/main" xmlns="" id="{F2E67D2A-049C-4249-BF5F-991BC528D69A}"/>
              </a:ext>
            </a:extLst>
          </p:cNvPr>
          <p:cNvSpPr/>
          <p:nvPr/>
        </p:nvSpPr>
        <p:spPr>
          <a:xfrm>
            <a:off x="9124395" y="2849091"/>
            <a:ext cx="2229405" cy="899595"/>
          </a:xfrm>
          <a:prstGeom prst="wedgeRectCallout">
            <a:avLst>
              <a:gd name="adj1" fmla="val -68647"/>
              <a:gd name="adj2" fmla="val 101097"/>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2000" dirty="0">
                <a:solidFill>
                  <a:srgbClr val="000000"/>
                </a:solidFill>
              </a:rPr>
              <a:t>Add collection URL here</a:t>
            </a:r>
          </a:p>
        </p:txBody>
      </p:sp>
      <p:sp>
        <p:nvSpPr>
          <p:cNvPr id="8" name="Slide Number Placeholder 1"/>
          <p:cNvSpPr>
            <a:spLocks noGrp="1"/>
          </p:cNvSpPr>
          <p:nvPr>
            <p:ph type="sldNum" sz="quarter" idx="10"/>
          </p:nvPr>
        </p:nvSpPr>
        <p:spPr>
          <a:xfrm>
            <a:off x="806116" y="6378825"/>
            <a:ext cx="2743200" cy="365125"/>
          </a:xfrm>
        </p:spPr>
        <p:txBody>
          <a:bodyPr/>
          <a:lstStyle/>
          <a:p>
            <a:fld id="{5D4F6D8D-3DF0-1A42-839F-C9AAA7AC71D8}" type="slidenum">
              <a:rPr lang="en-US" smtClean="0"/>
              <a:pPr/>
              <a:t>36</a:t>
            </a:fld>
            <a:endParaRPr lang="en-US"/>
          </a:p>
        </p:txBody>
      </p:sp>
    </p:spTree>
    <p:extLst>
      <p:ext uri="{BB962C8B-B14F-4D97-AF65-F5344CB8AC3E}">
        <p14:creationId xmlns:p14="http://schemas.microsoft.com/office/powerpoint/2010/main" val="5783250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View created </a:t>
            </a:r>
            <a:r>
              <a:rPr lang="en-US" dirty="0" err="1"/>
              <a:t>workset</a:t>
            </a:r>
            <a:endParaRPr lang="en-US" dirty="0"/>
          </a:p>
        </p:txBody>
      </p:sp>
      <p:pic>
        <p:nvPicPr>
          <p:cNvPr id="4" name="Picture 3" descr="You should be brought back to your worksets page, and the new workset that you just created should be listed. Click on the name of the workset to view it. &#13;" title="Screenshot of workset p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0884" y="1736772"/>
            <a:ext cx="8470232" cy="4635620"/>
          </a:xfrm>
          <a:prstGeom prst="rect">
            <a:avLst/>
          </a:prstGeom>
        </p:spPr>
      </p:pic>
      <p:sp>
        <p:nvSpPr>
          <p:cNvPr id="7" name="Right Arrow 6"/>
          <p:cNvSpPr/>
          <p:nvPr/>
        </p:nvSpPr>
        <p:spPr>
          <a:xfrm rot="1290404" flipH="1">
            <a:off x="3313510" y="4913141"/>
            <a:ext cx="1655057" cy="517731"/>
          </a:xfrm>
          <a:prstGeom prst="rightArrow">
            <a:avLst/>
          </a:prstGeom>
          <a:solidFill>
            <a:schemeClr val="accent2"/>
          </a:solidFill>
          <a:ln>
            <a:solidFill>
              <a:schemeClr val="accent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8" name="Slide Number Placeholder 1"/>
          <p:cNvSpPr>
            <a:spLocks noGrp="1"/>
          </p:cNvSpPr>
          <p:nvPr>
            <p:ph type="sldNum" sz="quarter" idx="10"/>
          </p:nvPr>
        </p:nvSpPr>
        <p:spPr>
          <a:xfrm>
            <a:off x="806116" y="6378825"/>
            <a:ext cx="2743200" cy="365125"/>
          </a:xfrm>
        </p:spPr>
        <p:txBody>
          <a:bodyPr/>
          <a:lstStyle/>
          <a:p>
            <a:fld id="{5D4F6D8D-3DF0-1A42-839F-C9AAA7AC71D8}" type="slidenum">
              <a:rPr lang="en-US" smtClean="0"/>
              <a:pPr/>
              <a:t>37</a:t>
            </a:fld>
            <a:endParaRPr lang="en-US"/>
          </a:p>
        </p:txBody>
      </p:sp>
    </p:spTree>
    <p:extLst>
      <p:ext uri="{BB962C8B-B14F-4D97-AF65-F5344CB8AC3E}">
        <p14:creationId xmlns:p14="http://schemas.microsoft.com/office/powerpoint/2010/main" val="3604800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Workset review</a:t>
            </a:r>
          </a:p>
        </p:txBody>
      </p:sp>
      <p:sp>
        <p:nvSpPr>
          <p:cNvPr id="3" name="Content Placeholder 2"/>
          <p:cNvSpPr>
            <a:spLocks noGrp="1"/>
          </p:cNvSpPr>
          <p:nvPr>
            <p:ph sz="half" idx="1"/>
          </p:nvPr>
        </p:nvSpPr>
        <p:spPr/>
        <p:txBody>
          <a:bodyPr>
            <a:normAutofit/>
          </a:bodyPr>
          <a:lstStyle/>
          <a:p>
            <a:pPr>
              <a:lnSpc>
                <a:spcPct val="200000"/>
              </a:lnSpc>
            </a:pPr>
            <a:r>
              <a:rPr lang="en-US" sz="3200" i="1" dirty="0"/>
              <a:t>How did it go?</a:t>
            </a:r>
          </a:p>
          <a:p>
            <a:pPr>
              <a:lnSpc>
                <a:spcPct val="200000"/>
              </a:lnSpc>
            </a:pPr>
            <a:r>
              <a:rPr lang="en-US" sz="3200" i="1" dirty="0"/>
              <a:t>What kind of search criteria did you use?</a:t>
            </a:r>
          </a:p>
          <a:p>
            <a:pPr>
              <a:lnSpc>
                <a:spcPct val="200000"/>
              </a:lnSpc>
            </a:pPr>
            <a:r>
              <a:rPr lang="en-US" sz="3200" i="1" dirty="0"/>
              <a:t>Did you find any challenges?</a:t>
            </a:r>
          </a:p>
        </p:txBody>
      </p:sp>
      <p:sp>
        <p:nvSpPr>
          <p:cNvPr id="6" name="Slide Number Placeholder 1"/>
          <p:cNvSpPr>
            <a:spLocks noGrp="1"/>
          </p:cNvSpPr>
          <p:nvPr>
            <p:ph type="sldNum" sz="quarter" idx="10"/>
          </p:nvPr>
        </p:nvSpPr>
        <p:spPr>
          <a:xfrm>
            <a:off x="806116" y="6378825"/>
            <a:ext cx="2743200" cy="365125"/>
          </a:xfrm>
        </p:spPr>
        <p:txBody>
          <a:bodyPr/>
          <a:lstStyle/>
          <a:p>
            <a:fld id="{5D4F6D8D-3DF0-1A42-839F-C9AAA7AC71D8}" type="slidenum">
              <a:rPr lang="en-US" smtClean="0"/>
              <a:pPr/>
              <a:t>38</a:t>
            </a:fld>
            <a:endParaRPr lang="en-US"/>
          </a:p>
        </p:txBody>
      </p:sp>
    </p:spTree>
    <p:extLst>
      <p:ext uri="{BB962C8B-B14F-4D97-AF65-F5344CB8AC3E}">
        <p14:creationId xmlns:p14="http://schemas.microsoft.com/office/powerpoint/2010/main" val="8470441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a:t>
            </a:r>
            <a:r>
              <a:rPr lang="en-US" i="1" dirty="0"/>
              <a:t>Inside the Creativity Boom</a:t>
            </a:r>
          </a:p>
        </p:txBody>
      </p:sp>
      <p:sp>
        <p:nvSpPr>
          <p:cNvPr id="3" name="Content Placeholder 2"/>
          <p:cNvSpPr>
            <a:spLocks noGrp="1"/>
          </p:cNvSpPr>
          <p:nvPr>
            <p:ph sz="half" idx="1"/>
          </p:nvPr>
        </p:nvSpPr>
        <p:spPr>
          <a:xfrm>
            <a:off x="838200" y="1682190"/>
            <a:ext cx="10815918" cy="5039285"/>
          </a:xfrm>
        </p:spPr>
        <p:txBody>
          <a:bodyPr/>
          <a:lstStyle/>
          <a:p>
            <a:pPr marL="0" indent="0">
              <a:lnSpc>
                <a:spcPct val="120000"/>
              </a:lnSpc>
              <a:buNone/>
            </a:pPr>
            <a:r>
              <a:rPr lang="en-US" sz="3200" b="1" dirty="0"/>
              <a:t>Building a creativity corpus</a:t>
            </a:r>
            <a:endParaRPr lang="en-US" sz="3200" dirty="0"/>
          </a:p>
          <a:p>
            <a:pPr>
              <a:lnSpc>
                <a:spcPct val="120000"/>
              </a:lnSpc>
            </a:pPr>
            <a:r>
              <a:rPr lang="en-US" sz="3200" dirty="0"/>
              <a:t>Searched across full text of HTDL for </a:t>
            </a:r>
            <a:r>
              <a:rPr lang="en-US" sz="3200" dirty="0" err="1"/>
              <a:t>creativ</a:t>
            </a:r>
            <a:r>
              <a:rPr lang="en-US" sz="3200" dirty="0"/>
              <a:t>*</a:t>
            </a:r>
          </a:p>
          <a:p>
            <a:pPr>
              <a:lnSpc>
                <a:spcPct val="120000"/>
              </a:lnSpc>
            </a:pPr>
            <a:r>
              <a:rPr lang="en-US" sz="3200" dirty="0"/>
              <a:t>Made initial list of over million volumes</a:t>
            </a:r>
          </a:p>
          <a:p>
            <a:pPr>
              <a:lnSpc>
                <a:spcPct val="120000"/>
              </a:lnSpc>
            </a:pPr>
            <a:r>
              <a:rPr lang="en-US" sz="3200" dirty="0" err="1"/>
              <a:t>Deduplicated</a:t>
            </a:r>
            <a:endParaRPr lang="en-US" sz="3200" dirty="0"/>
          </a:p>
          <a:p>
            <a:pPr lvl="1">
              <a:lnSpc>
                <a:spcPct val="120000"/>
              </a:lnSpc>
            </a:pPr>
            <a:r>
              <a:rPr lang="en-US" sz="2800" dirty="0"/>
              <a:t>Kept different editions of same work; discard multiple copies of same edition </a:t>
            </a:r>
          </a:p>
          <a:p>
            <a:pPr>
              <a:lnSpc>
                <a:spcPct val="120000"/>
              </a:lnSpc>
            </a:pPr>
            <a:r>
              <a:rPr lang="en-US" sz="3200" dirty="0"/>
              <a:t>Ended up with refined list (</a:t>
            </a:r>
            <a:r>
              <a:rPr lang="en-US" sz="3200" dirty="0" err="1"/>
              <a:t>workset</a:t>
            </a:r>
            <a:r>
              <a:rPr lang="en-US" sz="3200" dirty="0"/>
              <a:t>) of volumes</a:t>
            </a:r>
          </a:p>
        </p:txBody>
      </p:sp>
      <p:sp>
        <p:nvSpPr>
          <p:cNvPr id="6" name="Slide Number Placeholder 1"/>
          <p:cNvSpPr>
            <a:spLocks noGrp="1"/>
          </p:cNvSpPr>
          <p:nvPr>
            <p:ph type="sldNum" sz="quarter" idx="10"/>
          </p:nvPr>
        </p:nvSpPr>
        <p:spPr>
          <a:xfrm>
            <a:off x="806116" y="6378825"/>
            <a:ext cx="2743200" cy="365125"/>
          </a:xfrm>
        </p:spPr>
        <p:txBody>
          <a:bodyPr/>
          <a:lstStyle/>
          <a:p>
            <a:fld id="{5D4F6D8D-3DF0-1A42-839F-C9AAA7AC71D8}" type="slidenum">
              <a:rPr lang="en-US" smtClean="0"/>
              <a:pPr/>
              <a:t>39</a:t>
            </a:fld>
            <a:endParaRPr lang="en-US"/>
          </a:p>
        </p:txBody>
      </p:sp>
    </p:spTree>
    <p:extLst>
      <p:ext uri="{BB962C8B-B14F-4D97-AF65-F5344CB8AC3E}">
        <p14:creationId xmlns:p14="http://schemas.microsoft.com/office/powerpoint/2010/main" val="1758940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Kludging access</a:t>
            </a:r>
          </a:p>
        </p:txBody>
      </p:sp>
      <p:sp>
        <p:nvSpPr>
          <p:cNvPr id="3" name="Content Placeholder 2"/>
          <p:cNvSpPr>
            <a:spLocks noGrp="1"/>
          </p:cNvSpPr>
          <p:nvPr>
            <p:ph idx="1"/>
          </p:nvPr>
        </p:nvSpPr>
        <p:spPr/>
        <p:txBody>
          <a:bodyPr>
            <a:normAutofit/>
          </a:bodyPr>
          <a:lstStyle/>
          <a:p>
            <a:pPr marL="0" indent="0">
              <a:lnSpc>
                <a:spcPct val="120000"/>
              </a:lnSpc>
              <a:spcBef>
                <a:spcPts val="0"/>
              </a:spcBef>
              <a:buNone/>
            </a:pPr>
            <a:r>
              <a:rPr lang="en-US" dirty="0"/>
              <a:t>“Text analysis projects share in common 3 challenges. </a:t>
            </a:r>
            <a:r>
              <a:rPr lang="en-US" b="1" dirty="0"/>
              <a:t>First</a:t>
            </a:r>
            <a:r>
              <a:rPr lang="en-US" dirty="0"/>
              <a:t>, data of interest must be found. </a:t>
            </a:r>
            <a:r>
              <a:rPr lang="en-US" b="1" dirty="0"/>
              <a:t>Second</a:t>
            </a:r>
            <a:r>
              <a:rPr lang="en-US" dirty="0"/>
              <a:t>, data must be gettable. </a:t>
            </a:r>
            <a:r>
              <a:rPr lang="en-US" b="1" dirty="0"/>
              <a:t>Third</a:t>
            </a:r>
            <a:r>
              <a:rPr lang="en-US" dirty="0"/>
              <a:t>, if it’s not already formed according to wildest dreams, ways must be known of getting data into a state that they are readily usable with desired methods and tools.”</a:t>
            </a:r>
          </a:p>
          <a:p>
            <a:pPr marL="0" indent="0" algn="r">
              <a:buNone/>
            </a:pPr>
            <a:endParaRPr lang="en-US" dirty="0"/>
          </a:p>
          <a:p>
            <a:pPr marL="0" indent="0" algn="r">
              <a:buNone/>
            </a:pPr>
            <a:r>
              <a:rPr lang="en-US" dirty="0"/>
              <a:t>Kludging: Web to TXT (Padilla, 2015)</a:t>
            </a:r>
          </a:p>
          <a:p>
            <a:pPr marL="0" indent="0" algn="r">
              <a:buNone/>
            </a:pPr>
            <a:r>
              <a:rPr lang="en-US" sz="2000" dirty="0">
                <a:hlinkClick r:id="rId3"/>
              </a:rPr>
              <a:t>http://www.thomaspadilla.org/2015/08/03/kludge/</a:t>
            </a:r>
            <a:r>
              <a:rPr lang="en-US" sz="2000" dirty="0"/>
              <a:t> </a:t>
            </a:r>
          </a:p>
        </p:txBody>
      </p:sp>
      <p:sp>
        <p:nvSpPr>
          <p:cNvPr id="6" name="Slide Number Placeholder 1"/>
          <p:cNvSpPr>
            <a:spLocks noGrp="1"/>
          </p:cNvSpPr>
          <p:nvPr>
            <p:ph type="sldNum" sz="quarter" idx="10"/>
          </p:nvPr>
        </p:nvSpPr>
        <p:spPr>
          <a:xfrm>
            <a:off x="806116" y="6378825"/>
            <a:ext cx="2743200" cy="365125"/>
          </a:xfrm>
        </p:spPr>
        <p:txBody>
          <a:bodyPr/>
          <a:lstStyle/>
          <a:p>
            <a:fld id="{5D4F6D8D-3DF0-1A42-839F-C9AAA7AC71D8}" type="slidenum">
              <a:rPr lang="en-US" smtClean="0"/>
              <a:pPr/>
              <a:t>4</a:t>
            </a:fld>
            <a:endParaRPr lang="en-US"/>
          </a:p>
        </p:txBody>
      </p:sp>
    </p:spTree>
    <p:extLst>
      <p:ext uri="{BB962C8B-B14F-4D97-AF65-F5344CB8AC3E}">
        <p14:creationId xmlns:p14="http://schemas.microsoft.com/office/powerpoint/2010/main" val="10313067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Discussion</a:t>
            </a:r>
            <a:endParaRPr lang="en-US" dirty="0"/>
          </a:p>
        </p:txBody>
      </p:sp>
      <p:sp>
        <p:nvSpPr>
          <p:cNvPr id="3" name="Content Placeholder 2"/>
          <p:cNvSpPr>
            <a:spLocks noGrp="1"/>
          </p:cNvSpPr>
          <p:nvPr>
            <p:ph sz="half" idx="1"/>
          </p:nvPr>
        </p:nvSpPr>
        <p:spPr>
          <a:xfrm>
            <a:off x="838200" y="1512888"/>
            <a:ext cx="10515600" cy="3705020"/>
          </a:xfrm>
        </p:spPr>
        <p:txBody>
          <a:bodyPr anchor="ctr">
            <a:normAutofit/>
          </a:bodyPr>
          <a:lstStyle/>
          <a:p>
            <a:pPr>
              <a:lnSpc>
                <a:spcPct val="150000"/>
              </a:lnSpc>
            </a:pPr>
            <a:r>
              <a:rPr lang="is-IS" sz="3200" i="1" dirty="0"/>
              <a:t>What expertise do librarians already have to help with building a corpus for textual analysis?</a:t>
            </a:r>
            <a:endParaRPr lang="en-US" sz="3200" i="1" dirty="0"/>
          </a:p>
        </p:txBody>
      </p:sp>
      <p:sp>
        <p:nvSpPr>
          <p:cNvPr id="6" name="Slide Number Placeholder 1"/>
          <p:cNvSpPr>
            <a:spLocks noGrp="1"/>
          </p:cNvSpPr>
          <p:nvPr>
            <p:ph type="sldNum" sz="quarter" idx="10"/>
          </p:nvPr>
        </p:nvSpPr>
        <p:spPr>
          <a:xfrm>
            <a:off x="806116" y="6378825"/>
            <a:ext cx="2743200" cy="365125"/>
          </a:xfrm>
        </p:spPr>
        <p:txBody>
          <a:bodyPr/>
          <a:lstStyle/>
          <a:p>
            <a:fld id="{5D4F6D8D-3DF0-1A42-839F-C9AAA7AC71D8}" type="slidenum">
              <a:rPr lang="en-US" smtClean="0"/>
              <a:pPr/>
              <a:t>40</a:t>
            </a:fld>
            <a:endParaRPr lang="en-US"/>
          </a:p>
        </p:txBody>
      </p:sp>
    </p:spTree>
    <p:extLst>
      <p:ext uri="{BB962C8B-B14F-4D97-AF65-F5344CB8AC3E}">
        <p14:creationId xmlns:p14="http://schemas.microsoft.com/office/powerpoint/2010/main" val="14685262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1352" y="2619629"/>
            <a:ext cx="10515600" cy="1325563"/>
          </a:xfrm>
        </p:spPr>
        <p:txBody>
          <a:bodyPr/>
          <a:lstStyle/>
          <a:p>
            <a:r>
              <a:rPr lang="en-US" dirty="0"/>
              <a:t>Questions?</a:t>
            </a:r>
          </a:p>
        </p:txBody>
      </p:sp>
      <p:sp>
        <p:nvSpPr>
          <p:cNvPr id="6" name="Slide Number Placeholder 1"/>
          <p:cNvSpPr>
            <a:spLocks noGrp="1"/>
          </p:cNvSpPr>
          <p:nvPr>
            <p:ph type="sldNum" sz="quarter" idx="10"/>
          </p:nvPr>
        </p:nvSpPr>
        <p:spPr>
          <a:xfrm>
            <a:off x="806116" y="6378825"/>
            <a:ext cx="2743200" cy="365125"/>
          </a:xfrm>
        </p:spPr>
        <p:txBody>
          <a:bodyPr/>
          <a:lstStyle/>
          <a:p>
            <a:fld id="{5D4F6D8D-3DF0-1A42-839F-C9AAA7AC71D8}" type="slidenum">
              <a:rPr lang="en-US" smtClean="0"/>
              <a:pPr/>
              <a:t>41</a:t>
            </a:fld>
            <a:endParaRPr lang="en-US"/>
          </a:p>
        </p:txBody>
      </p:sp>
    </p:spTree>
    <p:extLst>
      <p:ext uri="{BB962C8B-B14F-4D97-AF65-F5344CB8AC3E}">
        <p14:creationId xmlns:p14="http://schemas.microsoft.com/office/powerpoint/2010/main" val="13937377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References</a:t>
            </a:r>
            <a:endParaRPr lang="en-US" dirty="0"/>
          </a:p>
        </p:txBody>
      </p:sp>
      <p:sp>
        <p:nvSpPr>
          <p:cNvPr id="3" name="Content Placeholder 2"/>
          <p:cNvSpPr>
            <a:spLocks noGrp="1"/>
          </p:cNvSpPr>
          <p:nvPr>
            <p:ph sz="half" idx="1"/>
          </p:nvPr>
        </p:nvSpPr>
        <p:spPr>
          <a:xfrm>
            <a:off x="838200" y="850106"/>
            <a:ext cx="10515600" cy="3705020"/>
          </a:xfrm>
        </p:spPr>
        <p:txBody>
          <a:bodyPr anchor="ctr">
            <a:normAutofit/>
          </a:bodyPr>
          <a:lstStyle/>
          <a:p>
            <a:pPr>
              <a:lnSpc>
                <a:spcPct val="150000"/>
              </a:lnSpc>
            </a:pPr>
            <a:r>
              <a:rPr lang="en-US" sz="2400" dirty="0"/>
              <a:t>Padilla, T. (2015). Kludging: Web to TXT. Retrieved August 16, 2017, from </a:t>
            </a:r>
            <a:r>
              <a:rPr lang="en-US" sz="2400" dirty="0">
                <a:hlinkClick r:id="rId3"/>
              </a:rPr>
              <a:t>http://www.thomaspadilla.org/2015/08/03/kludge/</a:t>
            </a:r>
            <a:r>
              <a:rPr lang="en-US" sz="2400" dirty="0"/>
              <a:t> .</a:t>
            </a:r>
          </a:p>
          <a:p>
            <a:pPr>
              <a:lnSpc>
                <a:spcPct val="150000"/>
              </a:lnSpc>
            </a:pPr>
            <a:endParaRPr lang="en-US" sz="3200" i="1" dirty="0"/>
          </a:p>
        </p:txBody>
      </p:sp>
      <p:sp>
        <p:nvSpPr>
          <p:cNvPr id="6" name="Slide Number Placeholder 1"/>
          <p:cNvSpPr>
            <a:spLocks noGrp="1"/>
          </p:cNvSpPr>
          <p:nvPr>
            <p:ph type="sldNum" sz="quarter" idx="10"/>
          </p:nvPr>
        </p:nvSpPr>
        <p:spPr>
          <a:xfrm>
            <a:off x="806116" y="6378825"/>
            <a:ext cx="2743200" cy="365125"/>
          </a:xfrm>
        </p:spPr>
        <p:txBody>
          <a:bodyPr/>
          <a:lstStyle/>
          <a:p>
            <a:fld id="{5D4F6D8D-3DF0-1A42-839F-C9AAA7AC71D8}" type="slidenum">
              <a:rPr lang="en-US" smtClean="0"/>
              <a:pPr/>
              <a:t>42</a:t>
            </a:fld>
            <a:endParaRPr lang="en-US"/>
          </a:p>
        </p:txBody>
      </p:sp>
    </p:spTree>
    <p:extLst>
      <p:ext uri="{BB962C8B-B14F-4D97-AF65-F5344CB8AC3E}">
        <p14:creationId xmlns:p14="http://schemas.microsoft.com/office/powerpoint/2010/main" val="8286090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50" name="Shape 150"/>
          <p:cNvSpPr txBox="1">
            <a:spLocks noGrp="1"/>
          </p:cNvSpPr>
          <p:nvPr>
            <p:ph idx="1"/>
          </p:nvPr>
        </p:nvSpPr>
        <p:spPr>
          <a:xfrm>
            <a:off x="838200" y="1758949"/>
            <a:ext cx="10515600" cy="4962525"/>
          </a:xfrm>
        </p:spPr>
        <p:txBody>
          <a:bodyPr>
            <a:normAutofit/>
          </a:bodyPr>
          <a:lstStyle/>
          <a:p>
            <a:r>
              <a:rPr lang="en" sz="3200" dirty="0"/>
              <a:t>Not always easy</a:t>
            </a:r>
            <a:endParaRPr lang="en-US" sz="3200" dirty="0"/>
          </a:p>
          <a:p>
            <a:pPr lvl="1">
              <a:lnSpc>
                <a:spcPct val="150000"/>
              </a:lnSpc>
            </a:pPr>
            <a:r>
              <a:rPr lang="en" sz="2800" dirty="0"/>
              <a:t>copyright restrictions</a:t>
            </a:r>
            <a:endParaRPr lang="en-US" sz="2800" dirty="0"/>
          </a:p>
          <a:p>
            <a:pPr lvl="1">
              <a:lnSpc>
                <a:spcPct val="150000"/>
              </a:lnSpc>
            </a:pPr>
            <a:r>
              <a:rPr lang="en" sz="2800" dirty="0"/>
              <a:t>licensing restrictions</a:t>
            </a:r>
            <a:endParaRPr lang="en-US" sz="2800" dirty="0"/>
          </a:p>
          <a:p>
            <a:pPr lvl="1">
              <a:lnSpc>
                <a:spcPct val="150000"/>
              </a:lnSpc>
            </a:pPr>
            <a:r>
              <a:rPr lang="en" sz="2800" dirty="0"/>
              <a:t>format limitations</a:t>
            </a:r>
            <a:r>
              <a:rPr lang="en-US" sz="2800" dirty="0"/>
              <a:t> </a:t>
            </a:r>
          </a:p>
          <a:p>
            <a:pPr lvl="1">
              <a:lnSpc>
                <a:spcPct val="150000"/>
              </a:lnSpc>
            </a:pPr>
            <a:r>
              <a:rPr lang="en" sz="2800" dirty="0"/>
              <a:t>hard-to-navigate systems</a:t>
            </a:r>
            <a:endParaRPr lang="en-US" sz="2800" dirty="0"/>
          </a:p>
          <a:p>
            <a:pPr lvl="1"/>
            <a:endParaRPr lang="en-US" sz="2800" dirty="0"/>
          </a:p>
          <a:p>
            <a:pPr marL="0" indent="0">
              <a:buNone/>
            </a:pPr>
            <a:r>
              <a:rPr lang="en" sz="3200" dirty="0"/>
              <a:t>** </a:t>
            </a:r>
            <a:r>
              <a:rPr lang="en-US" sz="3200" dirty="0"/>
              <a:t>issues </a:t>
            </a:r>
            <a:r>
              <a:rPr lang="en" sz="3200" dirty="0"/>
              <a:t>more pronounced at scale</a:t>
            </a:r>
            <a:r>
              <a:rPr lang="en-US" sz="3200" dirty="0"/>
              <a:t>**</a:t>
            </a:r>
          </a:p>
        </p:txBody>
      </p:sp>
      <p:sp>
        <p:nvSpPr>
          <p:cNvPr id="149" name="Shape 149"/>
          <p:cNvSpPr txBox="1">
            <a:spLocks noGrp="1"/>
          </p:cNvSpPr>
          <p:nvPr>
            <p:ph type="title"/>
          </p:nvPr>
        </p:nvSpPr>
        <p:spPr/>
        <p:txBody>
          <a:bodyPr/>
          <a:lstStyle/>
          <a:p>
            <a:pPr lvl="0"/>
            <a:r>
              <a:rPr lang="en"/>
              <a:t>Finding text</a:t>
            </a:r>
            <a:endParaRPr lang="en" dirty="0"/>
          </a:p>
        </p:txBody>
      </p:sp>
      <p:sp>
        <p:nvSpPr>
          <p:cNvPr id="6" name="Slide Number Placeholder 1"/>
          <p:cNvSpPr>
            <a:spLocks noGrp="1"/>
          </p:cNvSpPr>
          <p:nvPr>
            <p:ph type="sldNum" sz="quarter" idx="10"/>
          </p:nvPr>
        </p:nvSpPr>
        <p:spPr>
          <a:xfrm>
            <a:off x="806116" y="6378825"/>
            <a:ext cx="2743200" cy="365125"/>
          </a:xfrm>
        </p:spPr>
        <p:txBody>
          <a:bodyPr/>
          <a:lstStyle/>
          <a:p>
            <a:fld id="{5D4F6D8D-3DF0-1A42-839F-C9AAA7AC71D8}" type="slidenum">
              <a:rPr lang="en-US" smtClean="0"/>
              <a:pPr/>
              <a:t>5</a:t>
            </a:fld>
            <a:endParaRPr lang="en-US"/>
          </a:p>
        </p:txBody>
      </p:sp>
    </p:spTree>
    <p:extLst>
      <p:ext uri="{BB962C8B-B14F-4D97-AF65-F5344CB8AC3E}">
        <p14:creationId xmlns:p14="http://schemas.microsoft.com/office/powerpoint/2010/main" val="1193947035"/>
      </p:ext>
    </p:extLst>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70" name="Shape 170"/>
          <p:cNvSpPr txBox="1">
            <a:spLocks noGrp="1"/>
          </p:cNvSpPr>
          <p:nvPr>
            <p:ph idx="1"/>
          </p:nvPr>
        </p:nvSpPr>
        <p:spPr>
          <a:xfrm>
            <a:off x="838200" y="1576387"/>
            <a:ext cx="10515600" cy="4962525"/>
          </a:xfrm>
        </p:spPr>
        <p:txBody>
          <a:bodyPr/>
          <a:lstStyle/>
          <a:p>
            <a:pPr>
              <a:lnSpc>
                <a:spcPct val="150000"/>
              </a:lnSpc>
            </a:pPr>
            <a:r>
              <a:rPr lang="en-US" sz="3200" dirty="0"/>
              <a:t>Be aware of licensing restrictions</a:t>
            </a:r>
          </a:p>
          <a:p>
            <a:pPr>
              <a:lnSpc>
                <a:spcPct val="150000"/>
              </a:lnSpc>
            </a:pPr>
            <a:r>
              <a:rPr lang="en-US" sz="3200" dirty="0"/>
              <a:t>Strategies</a:t>
            </a:r>
          </a:p>
          <a:p>
            <a:pPr lvl="1">
              <a:lnSpc>
                <a:spcPct val="150000"/>
              </a:lnSpc>
            </a:pPr>
            <a:r>
              <a:rPr lang="en-US" sz="2800" dirty="0"/>
              <a:t>Addendums to libraries’ contracts </a:t>
            </a:r>
          </a:p>
          <a:p>
            <a:pPr lvl="1">
              <a:lnSpc>
                <a:spcPct val="150000"/>
              </a:lnSpc>
            </a:pPr>
            <a:r>
              <a:rPr lang="en-US" sz="2800" dirty="0"/>
              <a:t>Vendor-provided services</a:t>
            </a:r>
          </a:p>
          <a:p>
            <a:pPr lvl="1">
              <a:lnSpc>
                <a:spcPct val="150000"/>
              </a:lnSpc>
            </a:pPr>
            <a:r>
              <a:rPr lang="en-US" sz="2800" dirty="0"/>
              <a:t>Asking for special permission case-by-case</a:t>
            </a:r>
          </a:p>
          <a:p>
            <a:pPr>
              <a:lnSpc>
                <a:spcPct val="150000"/>
              </a:lnSpc>
            </a:pPr>
            <a:r>
              <a:rPr lang="en-US" sz="3200" dirty="0"/>
              <a:t>Example: JSTOR Data for Research</a:t>
            </a:r>
          </a:p>
          <a:p>
            <a:pPr lvl="1">
              <a:lnSpc>
                <a:spcPct val="150000"/>
              </a:lnSpc>
            </a:pPr>
            <a:endParaRPr lang="en-US" dirty="0"/>
          </a:p>
          <a:p>
            <a:pPr>
              <a:lnSpc>
                <a:spcPct val="150000"/>
              </a:lnSpc>
            </a:pPr>
            <a:endParaRPr lang="en-US" dirty="0"/>
          </a:p>
        </p:txBody>
      </p:sp>
      <p:sp>
        <p:nvSpPr>
          <p:cNvPr id="169" name="Shape 169"/>
          <p:cNvSpPr txBox="1">
            <a:spLocks noGrp="1"/>
          </p:cNvSpPr>
          <p:nvPr>
            <p:ph type="title"/>
          </p:nvPr>
        </p:nvSpPr>
        <p:spPr/>
        <p:txBody>
          <a:bodyPr/>
          <a:lstStyle/>
          <a:p>
            <a:pPr lvl="0"/>
            <a:r>
              <a:rPr lang="en-US" dirty="0"/>
              <a:t>Vendor</a:t>
            </a:r>
            <a:r>
              <a:rPr lang="en" dirty="0"/>
              <a:t> databases</a:t>
            </a:r>
          </a:p>
        </p:txBody>
      </p:sp>
      <p:sp>
        <p:nvSpPr>
          <p:cNvPr id="6" name="Slide Number Placeholder 1"/>
          <p:cNvSpPr>
            <a:spLocks noGrp="1"/>
          </p:cNvSpPr>
          <p:nvPr>
            <p:ph type="sldNum" sz="quarter" idx="10"/>
          </p:nvPr>
        </p:nvSpPr>
        <p:spPr>
          <a:xfrm>
            <a:off x="806116" y="6378825"/>
            <a:ext cx="2743200" cy="365125"/>
          </a:xfrm>
        </p:spPr>
        <p:txBody>
          <a:bodyPr/>
          <a:lstStyle/>
          <a:p>
            <a:fld id="{5D4F6D8D-3DF0-1A42-839F-C9AAA7AC71D8}" type="slidenum">
              <a:rPr lang="en-US" smtClean="0"/>
              <a:pPr/>
              <a:t>6</a:t>
            </a:fld>
            <a:endParaRPr lang="en-US"/>
          </a:p>
        </p:txBody>
      </p:sp>
    </p:spTree>
    <p:extLst>
      <p:ext uri="{BB962C8B-B14F-4D97-AF65-F5344CB8AC3E}">
        <p14:creationId xmlns:p14="http://schemas.microsoft.com/office/powerpoint/2010/main" val="309219371"/>
      </p:ext>
    </p:extLst>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4" name="Shape 164"/>
          <p:cNvSpPr txBox="1">
            <a:spLocks noGrp="1"/>
          </p:cNvSpPr>
          <p:nvPr>
            <p:ph idx="1"/>
          </p:nvPr>
        </p:nvSpPr>
        <p:spPr>
          <a:xfrm>
            <a:off x="1175084" y="1469692"/>
            <a:ext cx="10515600" cy="5251450"/>
          </a:xfrm>
        </p:spPr>
        <p:txBody>
          <a:bodyPr>
            <a:normAutofit lnSpcReduction="10000"/>
          </a:bodyPr>
          <a:lstStyle/>
          <a:p>
            <a:pPr>
              <a:lnSpc>
                <a:spcPct val="150000"/>
              </a:lnSpc>
            </a:pPr>
            <a:r>
              <a:rPr lang="en-US" sz="3200" dirty="0"/>
              <a:t>Wealth of material, but: </a:t>
            </a:r>
          </a:p>
          <a:p>
            <a:pPr lvl="1">
              <a:lnSpc>
                <a:spcPct val="150000"/>
              </a:lnSpc>
            </a:pPr>
            <a:r>
              <a:rPr lang="en-US" sz="2800" dirty="0"/>
              <a:t>Often </a:t>
            </a:r>
            <a:r>
              <a:rPr lang="en-US" sz="2800" dirty="0" err="1"/>
              <a:t>siloed</a:t>
            </a:r>
            <a:r>
              <a:rPr lang="en-US" sz="2800" dirty="0"/>
              <a:t> </a:t>
            </a:r>
          </a:p>
          <a:p>
            <a:pPr lvl="1">
              <a:lnSpc>
                <a:spcPct val="150000"/>
              </a:lnSpc>
            </a:pPr>
            <a:r>
              <a:rPr lang="en-US" sz="2800" dirty="0"/>
              <a:t>Access not formulated for research at scale</a:t>
            </a:r>
          </a:p>
          <a:p>
            <a:pPr>
              <a:lnSpc>
                <a:spcPct val="150000"/>
              </a:lnSpc>
            </a:pPr>
            <a:r>
              <a:rPr lang="en-US" sz="3200" dirty="0"/>
              <a:t>Things to look for: </a:t>
            </a:r>
          </a:p>
          <a:p>
            <a:pPr lvl="1">
              <a:lnSpc>
                <a:spcPct val="150000"/>
              </a:lnSpc>
            </a:pPr>
            <a:r>
              <a:rPr lang="en-US" sz="2800" dirty="0"/>
              <a:t>Plain text</a:t>
            </a:r>
          </a:p>
          <a:p>
            <a:pPr lvl="1">
              <a:lnSpc>
                <a:spcPct val="150000"/>
              </a:lnSpc>
            </a:pPr>
            <a:r>
              <a:rPr lang="en-US" sz="2800" dirty="0"/>
              <a:t>Bulk download </a:t>
            </a:r>
          </a:p>
          <a:p>
            <a:pPr>
              <a:lnSpc>
                <a:spcPct val="150000"/>
              </a:lnSpc>
            </a:pPr>
            <a:r>
              <a:rPr lang="en-US" sz="3200" dirty="0"/>
              <a:t>Example: UNC’s </a:t>
            </a:r>
            <a:r>
              <a:rPr lang="en-US" sz="3200" dirty="0" err="1"/>
              <a:t>DocSouth</a:t>
            </a:r>
            <a:r>
              <a:rPr lang="en-US" sz="3200" dirty="0"/>
              <a:t> Data</a:t>
            </a:r>
          </a:p>
          <a:p>
            <a:pPr lvl="1">
              <a:lnSpc>
                <a:spcPct val="150000"/>
              </a:lnSpc>
            </a:pPr>
            <a:endParaRPr lang="en" dirty="0"/>
          </a:p>
        </p:txBody>
      </p:sp>
      <p:sp>
        <p:nvSpPr>
          <p:cNvPr id="163" name="Shape 163"/>
          <p:cNvSpPr txBox="1">
            <a:spLocks noGrp="1"/>
          </p:cNvSpPr>
          <p:nvPr>
            <p:ph type="title"/>
          </p:nvPr>
        </p:nvSpPr>
        <p:spPr/>
        <p:txBody>
          <a:bodyPr/>
          <a:lstStyle/>
          <a:p>
            <a:pPr lvl="0"/>
            <a:r>
              <a:rPr lang="en-US" dirty="0"/>
              <a:t>Library/archives digital</a:t>
            </a:r>
            <a:r>
              <a:rPr lang="en" dirty="0"/>
              <a:t> collections</a:t>
            </a:r>
          </a:p>
        </p:txBody>
      </p:sp>
      <p:sp>
        <p:nvSpPr>
          <p:cNvPr id="6" name="Slide Number Placeholder 1"/>
          <p:cNvSpPr>
            <a:spLocks noGrp="1"/>
          </p:cNvSpPr>
          <p:nvPr>
            <p:ph type="sldNum" sz="quarter" idx="10"/>
          </p:nvPr>
        </p:nvSpPr>
        <p:spPr>
          <a:xfrm>
            <a:off x="806116" y="6378825"/>
            <a:ext cx="2743200" cy="365125"/>
          </a:xfrm>
        </p:spPr>
        <p:txBody>
          <a:bodyPr/>
          <a:lstStyle/>
          <a:p>
            <a:fld id="{5D4F6D8D-3DF0-1A42-839F-C9AAA7AC71D8}" type="slidenum">
              <a:rPr lang="en-US" smtClean="0"/>
              <a:pPr/>
              <a:t>7</a:t>
            </a:fld>
            <a:endParaRPr lang="en-US"/>
          </a:p>
        </p:txBody>
      </p:sp>
    </p:spTree>
    <p:extLst>
      <p:ext uri="{BB962C8B-B14F-4D97-AF65-F5344CB8AC3E}">
        <p14:creationId xmlns:p14="http://schemas.microsoft.com/office/powerpoint/2010/main" val="241293675"/>
      </p:ext>
    </p:extLst>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media </a:t>
            </a:r>
          </a:p>
        </p:txBody>
      </p:sp>
      <p:sp>
        <p:nvSpPr>
          <p:cNvPr id="3" name="Content Placeholder 2"/>
          <p:cNvSpPr>
            <a:spLocks noGrp="1"/>
          </p:cNvSpPr>
          <p:nvPr>
            <p:ph idx="1"/>
          </p:nvPr>
        </p:nvSpPr>
        <p:spPr>
          <a:xfrm>
            <a:off x="838200" y="1758950"/>
            <a:ext cx="10515600" cy="4597400"/>
          </a:xfrm>
        </p:spPr>
        <p:txBody>
          <a:bodyPr>
            <a:normAutofit lnSpcReduction="10000"/>
          </a:bodyPr>
          <a:lstStyle/>
          <a:p>
            <a:pPr>
              <a:lnSpc>
                <a:spcPct val="150000"/>
              </a:lnSpc>
            </a:pPr>
            <a:r>
              <a:rPr lang="en-US" sz="3200" dirty="0"/>
              <a:t>Popular with social science researchers</a:t>
            </a:r>
          </a:p>
          <a:p>
            <a:pPr>
              <a:lnSpc>
                <a:spcPct val="150000"/>
              </a:lnSpc>
            </a:pPr>
            <a:r>
              <a:rPr lang="en-US" sz="3200" dirty="0"/>
              <a:t>To access:</a:t>
            </a:r>
          </a:p>
          <a:p>
            <a:pPr lvl="1">
              <a:lnSpc>
                <a:spcPct val="150000"/>
              </a:lnSpc>
            </a:pPr>
            <a:r>
              <a:rPr lang="en-US" sz="2800" dirty="0"/>
              <a:t>Some provide systems to access text</a:t>
            </a:r>
          </a:p>
          <a:p>
            <a:pPr lvl="1">
              <a:lnSpc>
                <a:spcPct val="150000"/>
              </a:lnSpc>
            </a:pPr>
            <a:r>
              <a:rPr lang="en-US" sz="2800" dirty="0"/>
              <a:t>Or there are 3rd-party tools on the market</a:t>
            </a:r>
          </a:p>
          <a:p>
            <a:pPr>
              <a:lnSpc>
                <a:spcPct val="150000"/>
              </a:lnSpc>
            </a:pPr>
            <a:r>
              <a:rPr lang="en-US" sz="3200" dirty="0"/>
              <a:t>Example: Twitter API (Application Programming Interface)</a:t>
            </a:r>
          </a:p>
        </p:txBody>
      </p:sp>
      <p:sp>
        <p:nvSpPr>
          <p:cNvPr id="6" name="Slide Number Placeholder 1"/>
          <p:cNvSpPr>
            <a:spLocks noGrp="1"/>
          </p:cNvSpPr>
          <p:nvPr>
            <p:ph type="sldNum" sz="quarter" idx="10"/>
          </p:nvPr>
        </p:nvSpPr>
        <p:spPr>
          <a:xfrm>
            <a:off x="806116" y="6378825"/>
            <a:ext cx="2743200" cy="365125"/>
          </a:xfrm>
        </p:spPr>
        <p:txBody>
          <a:bodyPr/>
          <a:lstStyle/>
          <a:p>
            <a:fld id="{5D4F6D8D-3DF0-1A42-839F-C9AAA7AC71D8}" type="slidenum">
              <a:rPr lang="en-US" smtClean="0"/>
              <a:pPr/>
              <a:t>8</a:t>
            </a:fld>
            <a:endParaRPr lang="en-US"/>
          </a:p>
        </p:txBody>
      </p:sp>
    </p:spTree>
    <p:extLst>
      <p:ext uri="{BB962C8B-B14F-4D97-AF65-F5344CB8AC3E}">
        <p14:creationId xmlns:p14="http://schemas.microsoft.com/office/powerpoint/2010/main" val="649476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ltLang="zh-CN" dirty="0"/>
              <a:t>Hands-on</a:t>
            </a:r>
            <a:r>
              <a:rPr lang="zh-CN" altLang="en-US" dirty="0"/>
              <a:t> </a:t>
            </a:r>
            <a:r>
              <a:rPr lang="en-US" altLang="zh-CN" dirty="0"/>
              <a:t>activity</a:t>
            </a:r>
            <a:endParaRPr lang="en-US" dirty="0"/>
          </a:p>
        </p:txBody>
      </p:sp>
      <p:graphicFrame>
        <p:nvGraphicFramePr>
          <p:cNvPr id="4" name="Content Placeholder 3" descr="Chart for filling in the strengths and weaknessess of vendor databases, library/archives digital collections, and social media as sources for textual data to build a corpus for political history." title="Chart for strengths and weaknesses of different sources of textual data"/>
          <p:cNvGraphicFramePr>
            <a:graphicFrameLocks noGrp="1"/>
          </p:cNvGraphicFramePr>
          <p:nvPr>
            <p:ph sz="half" idx="1"/>
            <p:extLst/>
          </p:nvPr>
        </p:nvGraphicFramePr>
        <p:xfrm>
          <a:off x="838200" y="2466993"/>
          <a:ext cx="10515600" cy="3866763"/>
        </p:xfrm>
        <a:graphic>
          <a:graphicData uri="http://schemas.openxmlformats.org/drawingml/2006/table">
            <a:tbl>
              <a:tblPr firstRow="1" bandRow="1">
                <a:tableStyleId>{F5AB1C69-6EDB-4FF4-983F-18BD219EF322}</a:tableStyleId>
              </a:tblPr>
              <a:tblGrid>
                <a:gridCol w="3505200">
                  <a:extLst>
                    <a:ext uri="{9D8B030D-6E8A-4147-A177-3AD203B41FA5}">
                      <a16:colId xmlns:a16="http://schemas.microsoft.com/office/drawing/2014/main" xmlns="" val="20000"/>
                    </a:ext>
                  </a:extLst>
                </a:gridCol>
                <a:gridCol w="3505200">
                  <a:extLst>
                    <a:ext uri="{9D8B030D-6E8A-4147-A177-3AD203B41FA5}">
                      <a16:colId xmlns:a16="http://schemas.microsoft.com/office/drawing/2014/main" xmlns="" val="20001"/>
                    </a:ext>
                  </a:extLst>
                </a:gridCol>
                <a:gridCol w="3505200">
                  <a:extLst>
                    <a:ext uri="{9D8B030D-6E8A-4147-A177-3AD203B41FA5}">
                      <a16:colId xmlns:a16="http://schemas.microsoft.com/office/drawing/2014/main" xmlns="" val="20002"/>
                    </a:ext>
                  </a:extLst>
                </a:gridCol>
              </a:tblGrid>
              <a:tr h="608657">
                <a:tc>
                  <a:txBody>
                    <a:bodyPr/>
                    <a:lstStyle/>
                    <a:p>
                      <a:endParaRPr lang="en-US" sz="2800" dirty="0"/>
                    </a:p>
                  </a:txBody>
                  <a:tcPr marL="121920" marR="121920"/>
                </a:tc>
                <a:tc>
                  <a:txBody>
                    <a:bodyPr/>
                    <a:lstStyle/>
                    <a:p>
                      <a:r>
                        <a:rPr lang="en-US" sz="2400" dirty="0"/>
                        <a:t>Strengths</a:t>
                      </a:r>
                    </a:p>
                  </a:txBody>
                  <a:tcPr marL="121920" marR="121920"/>
                </a:tc>
                <a:tc>
                  <a:txBody>
                    <a:bodyPr/>
                    <a:lstStyle/>
                    <a:p>
                      <a:r>
                        <a:rPr lang="en-US" sz="2400" dirty="0"/>
                        <a:t>Weaknesses</a:t>
                      </a:r>
                    </a:p>
                  </a:txBody>
                  <a:tcPr marL="121920" marR="121920"/>
                </a:tc>
                <a:extLst>
                  <a:ext uri="{0D108BD9-81ED-4DB2-BD59-A6C34878D82A}">
                    <a16:rowId xmlns:a16="http://schemas.microsoft.com/office/drawing/2014/main" xmlns="" val="10000"/>
                  </a:ext>
                </a:extLst>
              </a:tr>
              <a:tr h="1074101">
                <a:tc>
                  <a:txBody>
                    <a:bodyPr/>
                    <a:lstStyle/>
                    <a:p>
                      <a:r>
                        <a:rPr lang="en-US" sz="2800" dirty="0"/>
                        <a:t>Vendor database</a:t>
                      </a:r>
                    </a:p>
                  </a:txBody>
                  <a:tcPr marL="121920" marR="121920" anchor="ctr"/>
                </a:tc>
                <a:tc>
                  <a:txBody>
                    <a:bodyPr/>
                    <a:lstStyle/>
                    <a:p>
                      <a:endParaRPr lang="en-US" dirty="0"/>
                    </a:p>
                    <a:p>
                      <a:endParaRPr lang="en-US" dirty="0"/>
                    </a:p>
                    <a:p>
                      <a:endParaRPr lang="en-US" dirty="0"/>
                    </a:p>
                  </a:txBody>
                  <a:tcPr marL="121920" marR="121920"/>
                </a:tc>
                <a:tc>
                  <a:txBody>
                    <a:bodyPr/>
                    <a:lstStyle/>
                    <a:p>
                      <a:endParaRPr lang="en-US" dirty="0"/>
                    </a:p>
                    <a:p>
                      <a:endParaRPr lang="en-US" dirty="0"/>
                    </a:p>
                  </a:txBody>
                  <a:tcPr marL="121920" marR="121920"/>
                </a:tc>
                <a:extLst>
                  <a:ext uri="{0D108BD9-81ED-4DB2-BD59-A6C34878D82A}">
                    <a16:rowId xmlns:a16="http://schemas.microsoft.com/office/drawing/2014/main" xmlns="" val="10001"/>
                  </a:ext>
                </a:extLst>
              </a:tr>
              <a:tr h="1109904">
                <a:tc>
                  <a:txBody>
                    <a:bodyPr/>
                    <a:lstStyle/>
                    <a:p>
                      <a:r>
                        <a:rPr lang="en-US" sz="2800" dirty="0"/>
                        <a:t>Library/archives</a:t>
                      </a:r>
                      <a:r>
                        <a:rPr lang="en-US" sz="2800" baseline="0" dirty="0"/>
                        <a:t> d</a:t>
                      </a:r>
                      <a:r>
                        <a:rPr lang="en-US" sz="2800" dirty="0"/>
                        <a:t>igital collections</a:t>
                      </a:r>
                    </a:p>
                  </a:txBody>
                  <a:tcPr marL="121920" marR="121920" anchor="ctr"/>
                </a:tc>
                <a:tc>
                  <a:txBody>
                    <a:bodyPr/>
                    <a:lstStyle/>
                    <a:p>
                      <a:endParaRPr lang="en-US" dirty="0"/>
                    </a:p>
                    <a:p>
                      <a:endParaRPr lang="en-US" dirty="0"/>
                    </a:p>
                    <a:p>
                      <a:endParaRPr lang="en-US" dirty="0"/>
                    </a:p>
                  </a:txBody>
                  <a:tcPr marL="121920" marR="121920"/>
                </a:tc>
                <a:tc>
                  <a:txBody>
                    <a:bodyPr/>
                    <a:lstStyle/>
                    <a:p>
                      <a:endParaRPr lang="en-US"/>
                    </a:p>
                  </a:txBody>
                  <a:tcPr marL="121920" marR="121920"/>
                </a:tc>
                <a:extLst>
                  <a:ext uri="{0D108BD9-81ED-4DB2-BD59-A6C34878D82A}">
                    <a16:rowId xmlns:a16="http://schemas.microsoft.com/office/drawing/2014/main" xmlns="" val="10002"/>
                  </a:ext>
                </a:extLst>
              </a:tr>
              <a:tr h="1074101">
                <a:tc>
                  <a:txBody>
                    <a:bodyPr/>
                    <a:lstStyle/>
                    <a:p>
                      <a:r>
                        <a:rPr lang="en-US" sz="2800" dirty="0"/>
                        <a:t>Social media</a:t>
                      </a:r>
                    </a:p>
                  </a:txBody>
                  <a:tcPr marL="121920" marR="121920" anchor="ctr"/>
                </a:tc>
                <a:tc>
                  <a:txBody>
                    <a:bodyPr/>
                    <a:lstStyle/>
                    <a:p>
                      <a:endParaRPr lang="en-US" dirty="0"/>
                    </a:p>
                    <a:p>
                      <a:endParaRPr lang="en-US" dirty="0"/>
                    </a:p>
                    <a:p>
                      <a:endParaRPr lang="en-US" dirty="0"/>
                    </a:p>
                  </a:txBody>
                  <a:tcPr marL="121920" marR="121920"/>
                </a:tc>
                <a:tc>
                  <a:txBody>
                    <a:bodyPr/>
                    <a:lstStyle/>
                    <a:p>
                      <a:endParaRPr lang="en-US" dirty="0"/>
                    </a:p>
                  </a:txBody>
                  <a:tcPr marL="121920" marR="121920"/>
                </a:tc>
                <a:extLst>
                  <a:ext uri="{0D108BD9-81ED-4DB2-BD59-A6C34878D82A}">
                    <a16:rowId xmlns:a16="http://schemas.microsoft.com/office/drawing/2014/main" xmlns="" val="10003"/>
                  </a:ext>
                </a:extLst>
              </a:tr>
            </a:tbl>
          </a:graphicData>
        </a:graphic>
      </p:graphicFrame>
      <p:sp>
        <p:nvSpPr>
          <p:cNvPr id="6" name="TextBox 5"/>
          <p:cNvSpPr txBox="1"/>
          <p:nvPr/>
        </p:nvSpPr>
        <p:spPr>
          <a:xfrm>
            <a:off x="925551" y="1512886"/>
            <a:ext cx="10428249" cy="954107"/>
          </a:xfrm>
          <a:prstGeom prst="rect">
            <a:avLst/>
          </a:prstGeom>
          <a:noFill/>
        </p:spPr>
        <p:txBody>
          <a:bodyPr wrap="square" rtlCol="0">
            <a:spAutoFit/>
          </a:bodyPr>
          <a:lstStyle/>
          <a:p>
            <a:r>
              <a:rPr lang="en-US" sz="2800" dirty="0"/>
              <a:t>Building a corpus for political history, what are the strengths and weaknesses of each of these broad sources for textual data?</a:t>
            </a:r>
          </a:p>
        </p:txBody>
      </p:sp>
      <p:sp>
        <p:nvSpPr>
          <p:cNvPr id="2" name="Rectangle 1"/>
          <p:cNvSpPr/>
          <p:nvPr/>
        </p:nvSpPr>
        <p:spPr>
          <a:xfrm>
            <a:off x="8598690" y="526940"/>
            <a:ext cx="3531736" cy="646331"/>
          </a:xfrm>
          <a:prstGeom prst="rect">
            <a:avLst/>
          </a:prstGeom>
        </p:spPr>
        <p:txBody>
          <a:bodyPr wrap="none">
            <a:spAutoFit/>
          </a:bodyPr>
          <a:lstStyle/>
          <a:p>
            <a:r>
              <a:rPr lang="en-US" sz="3600" dirty="0">
                <a:solidFill>
                  <a:srgbClr val="000000"/>
                </a:solidFill>
                <a:latin typeface="+mj-lt"/>
                <a:ea typeface="ＭＳ 明朝" charset="-128"/>
                <a:cs typeface="Arial" charset="0"/>
                <a:sym typeface="Wingdings" charset="2"/>
              </a:rPr>
              <a:t></a:t>
            </a:r>
            <a:r>
              <a:rPr lang="en-US" sz="3200" dirty="0">
                <a:solidFill>
                  <a:srgbClr val="000000"/>
                </a:solidFill>
                <a:latin typeface="+mj-lt"/>
                <a:ea typeface="ＭＳ 明朝" charset="-128"/>
              </a:rPr>
              <a:t> </a:t>
            </a:r>
            <a:r>
              <a:rPr lang="en-US" altLang="zh-CN" sz="2800" i="1" dirty="0">
                <a:solidFill>
                  <a:srgbClr val="000000"/>
                </a:solidFill>
                <a:latin typeface="+mj-lt"/>
                <a:ea typeface="ＭＳ 明朝" charset="-128"/>
              </a:rPr>
              <a:t>See</a:t>
            </a:r>
            <a:r>
              <a:rPr lang="zh-CN" altLang="en-US" sz="2800" i="1" dirty="0">
                <a:solidFill>
                  <a:srgbClr val="000000"/>
                </a:solidFill>
                <a:latin typeface="+mj-lt"/>
                <a:ea typeface="ＭＳ 明朝" charset="-128"/>
              </a:rPr>
              <a:t> </a:t>
            </a:r>
            <a:r>
              <a:rPr lang="en-US" altLang="zh-CN" sz="2800" i="1" dirty="0">
                <a:solidFill>
                  <a:srgbClr val="000000"/>
                </a:solidFill>
                <a:latin typeface="+mj-lt"/>
                <a:ea typeface="ＭＳ 明朝" charset="-128"/>
              </a:rPr>
              <a:t>Handout</a:t>
            </a:r>
            <a:r>
              <a:rPr lang="zh-CN" altLang="en-US" sz="2800" i="1" dirty="0">
                <a:solidFill>
                  <a:srgbClr val="000000"/>
                </a:solidFill>
                <a:latin typeface="+mj-lt"/>
                <a:ea typeface="ＭＳ 明朝" charset="-128"/>
              </a:rPr>
              <a:t> </a:t>
            </a:r>
            <a:r>
              <a:rPr lang="en-US" altLang="zh-CN" sz="2800" i="1" dirty="0" smtClean="0">
                <a:solidFill>
                  <a:srgbClr val="000000"/>
                </a:solidFill>
                <a:latin typeface="+mj-lt"/>
                <a:ea typeface="ＭＳ 明朝" charset="-128"/>
              </a:rPr>
              <a:t>p. </a:t>
            </a:r>
            <a:r>
              <a:rPr lang="en-US" altLang="zh-CN" sz="2800" i="1" dirty="0">
                <a:solidFill>
                  <a:srgbClr val="000000"/>
                </a:solidFill>
                <a:latin typeface="+mj-lt"/>
                <a:ea typeface="ＭＳ 明朝" charset="-128"/>
              </a:rPr>
              <a:t>1</a:t>
            </a:r>
            <a:endParaRPr lang="en-US" sz="2800" dirty="0">
              <a:latin typeface="+mj-lt"/>
            </a:endParaRPr>
          </a:p>
        </p:txBody>
      </p:sp>
      <p:sp>
        <p:nvSpPr>
          <p:cNvPr id="8" name="Slide Number Placeholder 1"/>
          <p:cNvSpPr>
            <a:spLocks noGrp="1"/>
          </p:cNvSpPr>
          <p:nvPr>
            <p:ph type="sldNum" sz="quarter" idx="10"/>
          </p:nvPr>
        </p:nvSpPr>
        <p:spPr>
          <a:xfrm>
            <a:off x="806116" y="6378825"/>
            <a:ext cx="2743200" cy="365125"/>
          </a:xfrm>
        </p:spPr>
        <p:txBody>
          <a:bodyPr/>
          <a:lstStyle/>
          <a:p>
            <a:fld id="{5D4F6D8D-3DF0-1A42-839F-C9AAA7AC71D8}" type="slidenum">
              <a:rPr lang="en-US" smtClean="0"/>
              <a:pPr/>
              <a:t>9</a:t>
            </a:fld>
            <a:endParaRPr lang="en-US"/>
          </a:p>
        </p:txBody>
      </p:sp>
    </p:spTree>
    <p:extLst>
      <p:ext uri="{BB962C8B-B14F-4D97-AF65-F5344CB8AC3E}">
        <p14:creationId xmlns:p14="http://schemas.microsoft.com/office/powerpoint/2010/main" val="18705525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drf_new" id="{277A12E7-0EBB-E242-B611-5D4AFC495F46}" vid="{648B51B1-504A-2141-BA93-16564EC0D28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ddrf_new</Template>
  <TotalTime>34156</TotalTime>
  <Words>4889</Words>
  <Application>Microsoft Macintosh PowerPoint</Application>
  <PresentationFormat>Widescreen</PresentationFormat>
  <Paragraphs>468</Paragraphs>
  <Slides>42</Slides>
  <Notes>42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42</vt:i4>
      </vt:variant>
    </vt:vector>
  </HeadingPairs>
  <TitlesOfParts>
    <vt:vector size="51" baseType="lpstr">
      <vt:lpstr>Calibri</vt:lpstr>
      <vt:lpstr>Courier New</vt:lpstr>
      <vt:lpstr>DengXian</vt:lpstr>
      <vt:lpstr>MS PGothic</vt:lpstr>
      <vt:lpstr>ＭＳ 明朝</vt:lpstr>
      <vt:lpstr>Wingdings</vt:lpstr>
      <vt:lpstr>黑体</vt:lpstr>
      <vt:lpstr>Arial</vt:lpstr>
      <vt:lpstr>Office Theme</vt:lpstr>
      <vt:lpstr>Module 2.1: Gathering Textual Data Finding and Curating Text Data</vt:lpstr>
      <vt:lpstr>In this module we’ll…</vt:lpstr>
      <vt:lpstr>Where we’ll end up</vt:lpstr>
      <vt:lpstr>Kludging access</vt:lpstr>
      <vt:lpstr>Finding text</vt:lpstr>
      <vt:lpstr>Vendor databases</vt:lpstr>
      <vt:lpstr>Library/archives digital collections</vt:lpstr>
      <vt:lpstr>Social media </vt:lpstr>
      <vt:lpstr>Hands-on activity</vt:lpstr>
      <vt:lpstr>Evaluating sources of text data</vt:lpstr>
      <vt:lpstr>Building corpora</vt:lpstr>
      <vt:lpstr>Building corpora</vt:lpstr>
      <vt:lpstr>HTRC Worksets</vt:lpstr>
      <vt:lpstr>HTRC Worksets</vt:lpstr>
      <vt:lpstr>Building worksets</vt:lpstr>
      <vt:lpstr>Sample Reference Question</vt:lpstr>
      <vt:lpstr>Hands-on activity</vt:lpstr>
      <vt:lpstr>Go to HTDL interface</vt:lpstr>
      <vt:lpstr>Log in</vt:lpstr>
      <vt:lpstr>Log in</vt:lpstr>
      <vt:lpstr>Search for volumes</vt:lpstr>
      <vt:lpstr>Search for volumes</vt:lpstr>
      <vt:lpstr>Filter results and select volumes</vt:lpstr>
      <vt:lpstr>Add volumes to collection</vt:lpstr>
      <vt:lpstr>Add collection metadata</vt:lpstr>
      <vt:lpstr>View your collection</vt:lpstr>
      <vt:lpstr>View your collection</vt:lpstr>
      <vt:lpstr>Grab the collection URL</vt:lpstr>
      <vt:lpstr>Go to HTRC Analytics</vt:lpstr>
      <vt:lpstr>Sign in / Sign up</vt:lpstr>
      <vt:lpstr>Sign in</vt:lpstr>
      <vt:lpstr>Sign in</vt:lpstr>
      <vt:lpstr>Go to Worksets page</vt:lpstr>
      <vt:lpstr>Choose to create a workset</vt:lpstr>
      <vt:lpstr>Choose creation method</vt:lpstr>
      <vt:lpstr>Input workset information</vt:lpstr>
      <vt:lpstr>View created workset</vt:lpstr>
      <vt:lpstr>Workset review</vt:lpstr>
      <vt:lpstr>Case study: Inside the Creativity Boom</vt:lpstr>
      <vt:lpstr>Discussion</vt:lpstr>
      <vt:lpstr>Questions?</vt:lpstr>
      <vt:lpstr>References</vt:lpstr>
    </vt:vector>
  </TitlesOfParts>
  <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Gathering Textual Data Using the HTRC Workset Builder</dc:title>
  <dc:creator>Microsoft Office User</dc:creator>
  <cp:lastModifiedBy>Han, Ruohua</cp:lastModifiedBy>
  <cp:revision>197</cp:revision>
  <dcterms:created xsi:type="dcterms:W3CDTF">2017-04-27T18:58:37Z</dcterms:created>
  <dcterms:modified xsi:type="dcterms:W3CDTF">2018-10-24T16:00:11Z</dcterms:modified>
</cp:coreProperties>
</file>