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1"/>
  </p:sldMasterIdLst>
  <p:notesMasterIdLst>
    <p:notesMasterId r:id="rId124"/>
  </p:notesMasterIdLst>
  <p:handoutMasterIdLst>
    <p:handoutMasterId r:id="rId125"/>
  </p:handoutMasterIdLst>
  <p:sldIdLst>
    <p:sldId id="256" r:id="rId2"/>
    <p:sldId id="257" r:id="rId3"/>
    <p:sldId id="259" r:id="rId4"/>
    <p:sldId id="260" r:id="rId5"/>
    <p:sldId id="261" r:id="rId6"/>
    <p:sldId id="716" r:id="rId7"/>
    <p:sldId id="733" r:id="rId8"/>
    <p:sldId id="321" r:id="rId9"/>
    <p:sldId id="322" r:id="rId10"/>
    <p:sldId id="323" r:id="rId11"/>
    <p:sldId id="362" r:id="rId12"/>
    <p:sldId id="306" r:id="rId13"/>
    <p:sldId id="729" r:id="rId14"/>
    <p:sldId id="639" r:id="rId15"/>
    <p:sldId id="325" r:id="rId16"/>
    <p:sldId id="593" r:id="rId17"/>
    <p:sldId id="275" r:id="rId18"/>
    <p:sldId id="293" r:id="rId19"/>
    <p:sldId id="713" r:id="rId20"/>
    <p:sldId id="309" r:id="rId21"/>
    <p:sldId id="271" r:id="rId22"/>
    <p:sldId id="706" r:id="rId23"/>
    <p:sldId id="703" r:id="rId24"/>
    <p:sldId id="704" r:id="rId25"/>
    <p:sldId id="272" r:id="rId26"/>
    <p:sldId id="684" r:id="rId27"/>
    <p:sldId id="685" r:id="rId28"/>
    <p:sldId id="267" r:id="rId29"/>
    <p:sldId id="686" r:id="rId30"/>
    <p:sldId id="543" r:id="rId31"/>
    <p:sldId id="544" r:id="rId32"/>
    <p:sldId id="546" r:id="rId33"/>
    <p:sldId id="542" r:id="rId34"/>
    <p:sldId id="720" r:id="rId35"/>
    <p:sldId id="547" r:id="rId36"/>
    <p:sldId id="548" r:id="rId37"/>
    <p:sldId id="549" r:id="rId38"/>
    <p:sldId id="551" r:id="rId39"/>
    <p:sldId id="552" r:id="rId40"/>
    <p:sldId id="553" r:id="rId41"/>
    <p:sldId id="722" r:id="rId42"/>
    <p:sldId id="345" r:id="rId43"/>
    <p:sldId id="725" r:id="rId44"/>
    <p:sldId id="346" r:id="rId45"/>
    <p:sldId id="328" r:id="rId46"/>
    <p:sldId id="347" r:id="rId47"/>
    <p:sldId id="348" r:id="rId48"/>
    <p:sldId id="739" r:id="rId49"/>
    <p:sldId id="360" r:id="rId50"/>
    <p:sldId id="407" r:id="rId51"/>
    <p:sldId id="572" r:id="rId52"/>
    <p:sldId id="571" r:id="rId53"/>
    <p:sldId id="724" r:id="rId54"/>
    <p:sldId id="280" r:id="rId55"/>
    <p:sldId id="694" r:id="rId56"/>
    <p:sldId id="717" r:id="rId57"/>
    <p:sldId id="415" r:id="rId58"/>
    <p:sldId id="418" r:id="rId59"/>
    <p:sldId id="420" r:id="rId60"/>
    <p:sldId id="689" r:id="rId61"/>
    <p:sldId id="728" r:id="rId62"/>
    <p:sldId id="270" r:id="rId63"/>
    <p:sldId id="743" r:id="rId64"/>
    <p:sldId id="458" r:id="rId65"/>
    <p:sldId id="711" r:id="rId66"/>
    <p:sldId id="576" r:id="rId67"/>
    <p:sldId id="577" r:id="rId68"/>
    <p:sldId id="712" r:id="rId69"/>
    <p:sldId id="741" r:id="rId70"/>
    <p:sldId id="742" r:id="rId71"/>
    <p:sldId id="454" r:id="rId72"/>
    <p:sldId id="308" r:id="rId73"/>
    <p:sldId id="269" r:id="rId74"/>
    <p:sldId id="265" r:id="rId75"/>
    <p:sldId id="279" r:id="rId76"/>
    <p:sldId id="730" r:id="rId77"/>
    <p:sldId id="723" r:id="rId78"/>
    <p:sldId id="737" r:id="rId79"/>
    <p:sldId id="307" r:id="rId80"/>
    <p:sldId id="421" r:id="rId81"/>
    <p:sldId id="422" r:id="rId82"/>
    <p:sldId id="423" r:id="rId83"/>
    <p:sldId id="714" r:id="rId84"/>
    <p:sldId id="715" r:id="rId85"/>
    <p:sldId id="697" r:id="rId86"/>
    <p:sldId id="450" r:id="rId87"/>
    <p:sldId id="736" r:id="rId88"/>
    <p:sldId id="734" r:id="rId89"/>
    <p:sldId id="735" r:id="rId90"/>
    <p:sldId id="710" r:id="rId91"/>
    <p:sldId id="732" r:id="rId92"/>
    <p:sldId id="281" r:id="rId93"/>
    <p:sldId id="708" r:id="rId94"/>
    <p:sldId id="495" r:id="rId95"/>
    <p:sldId id="511" r:id="rId96"/>
    <p:sldId id="486" r:id="rId97"/>
    <p:sldId id="487" r:id="rId98"/>
    <p:sldId id="688" r:id="rId99"/>
    <p:sldId id="490" r:id="rId100"/>
    <p:sldId id="488" r:id="rId101"/>
    <p:sldId id="489" r:id="rId102"/>
    <p:sldId id="492" r:id="rId103"/>
    <p:sldId id="491" r:id="rId104"/>
    <p:sldId id="278" r:id="rId105"/>
    <p:sldId id="493" r:id="rId106"/>
    <p:sldId id="502" r:id="rId107"/>
    <p:sldId id="633" r:id="rId108"/>
    <p:sldId id="738" r:id="rId109"/>
    <p:sldId id="692" r:id="rId110"/>
    <p:sldId id="693" r:id="rId111"/>
    <p:sldId id="698" r:id="rId112"/>
    <p:sldId id="740" r:id="rId113"/>
    <p:sldId id="427" r:id="rId114"/>
    <p:sldId id="662" r:id="rId115"/>
    <p:sldId id="587" r:id="rId116"/>
    <p:sldId id="588" r:id="rId117"/>
    <p:sldId id="676" r:id="rId118"/>
    <p:sldId id="586" r:id="rId119"/>
    <p:sldId id="585" r:id="rId120"/>
    <p:sldId id="589" r:id="rId121"/>
    <p:sldId id="566" r:id="rId122"/>
    <p:sldId id="744"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43"/>
    <p:restoredTop sz="89072"/>
  </p:normalViewPr>
  <p:slideViewPr>
    <p:cSldViewPr snapToGrid="0" snapToObjects="1">
      <p:cViewPr varScale="1">
        <p:scale>
          <a:sx n="83" d="100"/>
          <a:sy n="83" d="100"/>
        </p:scale>
        <p:origin x="232" y="432"/>
      </p:cViewPr>
      <p:guideLst/>
    </p:cSldViewPr>
  </p:slideViewPr>
  <p:outlineViewPr>
    <p:cViewPr>
      <p:scale>
        <a:sx n="33" d="100"/>
        <a:sy n="33" d="100"/>
      </p:scale>
      <p:origin x="0" y="-32960"/>
    </p:cViewPr>
  </p:outlineViewPr>
  <p:notesTextViewPr>
    <p:cViewPr>
      <p:scale>
        <a:sx n="85" d="100"/>
        <a:sy n="85" d="100"/>
      </p:scale>
      <p:origin x="0" y="-104"/>
    </p:cViewPr>
  </p:notesTextViewPr>
  <p:sorterViewPr>
    <p:cViewPr>
      <p:scale>
        <a:sx n="66" d="100"/>
        <a:sy n="66" d="100"/>
      </p:scale>
      <p:origin x="0" y="0"/>
    </p:cViewPr>
  </p:sorterViewPr>
  <p:notesViewPr>
    <p:cSldViewPr snapToGrid="0" snapToObjects="1">
      <p:cViewPr varScale="1">
        <p:scale>
          <a:sx n="111" d="100"/>
          <a:sy n="111" d="100"/>
        </p:scale>
        <p:origin x="3392"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8DFD49-072D-2841-A037-B0A334A1B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88E5D8-FE42-A54C-929C-611226E757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A43E60-571F-554F-992F-C3124015BDFF}" type="datetimeFigureOut">
              <a:rPr lang="en-US" smtClean="0"/>
              <a:t>11/8/19</a:t>
            </a:fld>
            <a:endParaRPr lang="en-US"/>
          </a:p>
        </p:txBody>
      </p:sp>
      <p:sp>
        <p:nvSpPr>
          <p:cNvPr id="4" name="Footer Placeholder 3">
            <a:extLst>
              <a:ext uri="{FF2B5EF4-FFF2-40B4-BE49-F238E27FC236}">
                <a16:creationId xmlns:a16="http://schemas.microsoft.com/office/drawing/2014/main" id="{76B86985-5FF8-3B44-A84B-4207F9E1E4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A23129-A587-824A-B5A4-10DC6E5D6C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E90AA-3B75-9646-ACF1-E49846CB198F}" type="slidenum">
              <a:rPr lang="en-US" smtClean="0"/>
              <a:t>‹#›</a:t>
            </a:fld>
            <a:endParaRPr lang="en-US"/>
          </a:p>
        </p:txBody>
      </p:sp>
    </p:spTree>
    <p:extLst>
      <p:ext uri="{BB962C8B-B14F-4D97-AF65-F5344CB8AC3E}">
        <p14:creationId xmlns:p14="http://schemas.microsoft.com/office/powerpoint/2010/main" val="2776052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AC4C9-263C-2C45-9A62-9000AB2CF2AE}" type="datetimeFigureOut">
              <a:rPr lang="en-US" smtClean="0"/>
              <a:t>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46BA4-C92D-7D41-AB05-3BEA653FFFD0}" type="slidenum">
              <a:rPr lang="en-US" smtClean="0"/>
              <a:t>‹#›</a:t>
            </a:fld>
            <a:endParaRPr lang="en-US"/>
          </a:p>
        </p:txBody>
      </p:sp>
    </p:spTree>
    <p:extLst>
      <p:ext uri="{BB962C8B-B14F-4D97-AF65-F5344CB8AC3E}">
        <p14:creationId xmlns:p14="http://schemas.microsoft.com/office/powerpoint/2010/main" val="7176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ookworm.htrc.illinois.edu/develo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ollectionsasdata.github.io/statemen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papers.ssrn.com/sol3/papers.cfm?abstract_id=2849145"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github.com/rdubnic2/2019-htrc-fall-workshops/blob/master/02-geocoding-module.ipynb"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1</a:t>
            </a:fld>
            <a:endParaRPr lang="en-US"/>
          </a:p>
        </p:txBody>
      </p:sp>
    </p:spTree>
    <p:extLst>
      <p:ext uri="{BB962C8B-B14F-4D97-AF65-F5344CB8AC3E}">
        <p14:creationId xmlns:p14="http://schemas.microsoft.com/office/powerpoint/2010/main" val="3490578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0" u="none" strike="noStrike" dirty="0">
                <a:effectLst/>
              </a:rPr>
              <a:t>HTRC Analytics is the main website for HTRC, and it’s home to HTRC’s tools, datasets, and virtual programming environments. </a:t>
            </a:r>
          </a:p>
        </p:txBody>
      </p:sp>
      <p:sp>
        <p:nvSpPr>
          <p:cNvPr id="4" name="Slide Number Placeholder 3"/>
          <p:cNvSpPr>
            <a:spLocks noGrp="1"/>
          </p:cNvSpPr>
          <p:nvPr>
            <p:ph type="sldNum" sz="quarter" idx="10"/>
          </p:nvPr>
        </p:nvSpPr>
        <p:spPr/>
        <p:txBody>
          <a:bodyPr/>
          <a:lstStyle/>
          <a:p>
            <a:fld id="{853A730F-BF44-DB45-8FF7-BA9FD32FADF5}" type="slidenum">
              <a:rPr lang="en-US" smtClean="0"/>
              <a:pPr/>
              <a:t>11</a:t>
            </a:fld>
            <a:endParaRPr lang="en-US" dirty="0"/>
          </a:p>
        </p:txBody>
      </p:sp>
    </p:spTree>
    <p:extLst>
      <p:ext uri="{BB962C8B-B14F-4D97-AF65-F5344CB8AC3E}">
        <p14:creationId xmlns:p14="http://schemas.microsoft.com/office/powerpoint/2010/main" val="12579036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page-level features are further broken down by section of the page. This makes it so a researcher can drop headers and footers easily.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These features include line counts, empty line counts, and sentence counts, and counts of the characters that begin and end lines. </a:t>
            </a:r>
          </a:p>
          <a:p>
            <a:pPr lvl="0"/>
            <a:r>
              <a:rPr lang="en-US" sz="1200" kern="1200" dirty="0">
                <a:solidFill>
                  <a:schemeClr val="tx1"/>
                </a:solidFill>
                <a:effectLst/>
                <a:latin typeface="+mn-lt"/>
                <a:ea typeface="+mn-ea"/>
                <a:cs typeface="+mn-cs"/>
              </a:rPr>
              <a:t>There are also part-of-speech-tagged tokens and their frequencies. The part of speech codes are from the Penn Tree Bank. And homonyms are counted separately: For example, you can differentiate between Rose the name, rose the flower, and rose the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On the slide, there’s an example of the body section for a page in an EF 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Penn Tree Bank:</a:t>
            </a:r>
            <a:r>
              <a:rPr lang="en-US" sz="1200" kern="1200" baseline="0" dirty="0">
                <a:solidFill>
                  <a:schemeClr val="tx1"/>
                </a:solidFill>
                <a:effectLst/>
                <a:ea typeface="+mn-ea"/>
                <a:cs typeface="+mn-cs"/>
              </a:rPr>
              <a:t> </a:t>
            </a: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www.ling.upenn.edu</a:t>
            </a:r>
            <a:r>
              <a:rPr lang="en-US" sz="1200" b="0" i="0" kern="1200" dirty="0">
                <a:solidFill>
                  <a:schemeClr val="tx1"/>
                </a:solidFill>
                <a:effectLst/>
                <a:latin typeface="+mn-lt"/>
                <a:ea typeface="+mn-ea"/>
                <a:cs typeface="+mn-cs"/>
              </a:rPr>
              <a:t>/courses/Fall_2003/ling001/</a:t>
            </a:r>
            <a:r>
              <a:rPr lang="en-US" sz="1200" b="0" i="0" kern="1200" dirty="0" err="1">
                <a:solidFill>
                  <a:schemeClr val="tx1"/>
                </a:solidFill>
                <a:effectLst/>
                <a:latin typeface="+mn-lt"/>
                <a:ea typeface="+mn-ea"/>
                <a:cs typeface="+mn-cs"/>
              </a:rPr>
              <a:t>penn_treebank_pos.html</a:t>
            </a:r>
            <a:r>
              <a:rPr lang="en-US" sz="1200" b="0" i="0" kern="1200" dirty="0">
                <a:solidFill>
                  <a:schemeClr val="tx1"/>
                </a:solidFill>
                <a:effectLst/>
                <a:latin typeface="+mn-lt"/>
                <a:ea typeface="+mn-ea"/>
                <a:cs typeface="+mn-cs"/>
              </a:rPr>
              <a:t> </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AA0A9144-A04F-204A-A0C3-EE5DA99927E7}" type="slidenum">
              <a:rPr lang="en-US" smtClean="0"/>
              <a:t>102</a:t>
            </a:fld>
            <a:endParaRPr lang="en-US"/>
          </a:p>
        </p:txBody>
      </p:sp>
    </p:spTree>
    <p:extLst>
      <p:ext uri="{BB962C8B-B14F-4D97-AF65-F5344CB8AC3E}">
        <p14:creationId xmlns:p14="http://schemas.microsoft.com/office/powerpoint/2010/main" val="400099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As we’ll also see, Extracted Features can provide counts of characters occurring at the beginnings and end of lines. This can help identify tables of contents, indices, and title pages, as well as to differentiate poetry from prose, because they all have notable different patterns in the types of characters that occur at the beginnings and ends of lines. For example, we can notice some patterns here from the table of contents of Public papers of the presidents of the United States (Gerald R. Ford volume, book 2). Or</a:t>
            </a:r>
            <a:r>
              <a:rPr lang="en-US" sz="1200" kern="1200" baseline="0" dirty="0">
                <a:solidFill>
                  <a:schemeClr val="tx1"/>
                </a:solidFill>
                <a:effectLst/>
                <a:ea typeface="+mn-ea"/>
                <a:cs typeface="+mn-cs"/>
              </a:rPr>
              <a:t>, for another example, English-language poetry from some time periods is highly likely to start each line with a capital letter, and end each line with a lowercase letter or punctuation mark. </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AA0A9144-A04F-204A-A0C3-EE5DA99927E7}" type="slidenum">
              <a:rPr lang="en-US" smtClean="0"/>
              <a:t>103</a:t>
            </a:fld>
            <a:endParaRPr lang="en-US"/>
          </a:p>
        </p:txBody>
      </p:sp>
    </p:spTree>
    <p:extLst>
      <p:ext uri="{BB962C8B-B14F-4D97-AF65-F5344CB8AC3E}">
        <p14:creationId xmlns:p14="http://schemas.microsoft.com/office/powerpoint/2010/main" val="40461723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a:t>
            </a:r>
          </a:p>
          <a:p>
            <a:endParaRPr lang="en-US" dirty="0"/>
          </a:p>
          <a:p>
            <a:pPr marL="171450" indent="-171450">
              <a:buFont typeface="Arial" panose="020B0604020202020204" pitchFamily="34" charset="0"/>
              <a:buChar char="•"/>
            </a:pPr>
            <a:r>
              <a:rPr lang="en-US" dirty="0"/>
              <a:t>Attendees have the choice to either view the file in Box or to download it and then open it</a:t>
            </a:r>
          </a:p>
          <a:p>
            <a:pPr marL="171450" indent="-171450">
              <a:buFont typeface="Arial" panose="020B0604020202020204" pitchFamily="34" charset="0"/>
              <a:buChar char="•"/>
            </a:pPr>
            <a:r>
              <a:rPr lang="en-US" dirty="0"/>
              <a:t>It will render most nicely in Firefox</a:t>
            </a:r>
          </a:p>
          <a:p>
            <a:pPr marL="171450" indent="-171450">
              <a:buFont typeface="Arial" panose="020B0604020202020204" pitchFamily="34" charset="0"/>
              <a:buChar char="•"/>
            </a:pPr>
            <a:r>
              <a:rPr lang="en-US" dirty="0"/>
              <a:t>Then they should see if they can read through the JSON to find the OCLC number and line in the body of page sequence 00000005</a:t>
            </a:r>
          </a:p>
        </p:txBody>
      </p:sp>
      <p:sp>
        <p:nvSpPr>
          <p:cNvPr id="4" name="Slide Number Placeholder 3"/>
          <p:cNvSpPr>
            <a:spLocks noGrp="1"/>
          </p:cNvSpPr>
          <p:nvPr>
            <p:ph type="sldNum" sz="quarter" idx="5"/>
          </p:nvPr>
        </p:nvSpPr>
        <p:spPr/>
        <p:txBody>
          <a:bodyPr/>
          <a:lstStyle/>
          <a:p>
            <a:fld id="{30F46BA4-C92D-7D41-AB05-3BEA653FFFD0}" type="slidenum">
              <a:rPr lang="en-US" smtClean="0"/>
              <a:t>104</a:t>
            </a:fld>
            <a:endParaRPr lang="en-US"/>
          </a:p>
        </p:txBody>
      </p:sp>
    </p:spTree>
    <p:extLst>
      <p:ext uri="{BB962C8B-B14F-4D97-AF65-F5344CB8AC3E}">
        <p14:creationId xmlns:p14="http://schemas.microsoft.com/office/powerpoint/2010/main" val="23479374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ea typeface="+mn-ea"/>
                <a:cs typeface="+mn-cs"/>
              </a:rPr>
              <a:t>Using the HTRC Extracted Features, a researcher can do things like identify the parts of a book from the computationally-derived descriptive metadata. </a:t>
            </a:r>
          </a:p>
          <a:p>
            <a:pPr lvl="0"/>
            <a:r>
              <a:rPr lang="en-US" sz="1200" kern="1200" dirty="0">
                <a:solidFill>
                  <a:schemeClr val="tx1"/>
                </a:solidFill>
                <a:effectLst/>
                <a:ea typeface="+mn-ea"/>
                <a:cs typeface="+mn-cs"/>
              </a:rPr>
              <a:t>They can also perform any algorithm that relies on the bag-of-words model, including topic modeling and Dunning’s log-likelihood. Because word order is not preserved, they cannot be used for things where that info is important, like in sentiment analysis.</a:t>
            </a:r>
          </a:p>
          <a:p>
            <a:pPr lvl="0"/>
            <a:r>
              <a:rPr lang="en-US" sz="1200" kern="1200" dirty="0">
                <a:solidFill>
                  <a:srgbClr val="FF0000"/>
                </a:solidFill>
                <a:effectLst/>
                <a:ea typeface="+mn-ea"/>
                <a:cs typeface="+mn-cs"/>
              </a:rPr>
              <a:t>The researcher could also try a machine learning project to validate the bibliographic metadata. We’ll see an example of this later.</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AA0A9144-A04F-204A-A0C3-EE5DA99927E7}" type="slidenum">
              <a:rPr lang="en-US" smtClean="0"/>
              <a:t>105</a:t>
            </a:fld>
            <a:endParaRPr lang="en-US"/>
          </a:p>
        </p:txBody>
      </p:sp>
    </p:spTree>
    <p:extLst>
      <p:ext uri="{BB962C8B-B14F-4D97-AF65-F5344CB8AC3E}">
        <p14:creationId xmlns:p14="http://schemas.microsoft.com/office/powerpoint/2010/main" val="27552728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Today we will work with HTRC Feature Reader, which is a Python library for working with HTRC Extracted Features. </a:t>
            </a:r>
          </a:p>
          <a:p>
            <a:pPr lvl="0"/>
            <a:r>
              <a:rPr lang="en-US" sz="1200" kern="1200" dirty="0">
                <a:solidFill>
                  <a:schemeClr val="tx1"/>
                </a:solidFill>
                <a:effectLst/>
                <a:ea typeface="+mn-ea"/>
                <a:cs typeface="+mn-cs"/>
              </a:rPr>
              <a:t>You can analyze the Extracted Features without this library, but using the library allows us to incorporate some already-written code into our analysis. </a:t>
            </a:r>
          </a:p>
          <a:p>
            <a:pPr lvl="0"/>
            <a:r>
              <a:rPr lang="en-US" sz="1200" kern="1200" dirty="0">
                <a:solidFill>
                  <a:schemeClr val="tx1"/>
                </a:solidFill>
                <a:effectLst/>
                <a:ea typeface="+mn-ea"/>
                <a:cs typeface="+mn-cs"/>
              </a:rPr>
              <a:t>Because it’s a specialized library and is not standard in Python, it will need to be installed. </a:t>
            </a:r>
          </a:p>
          <a:p>
            <a:pPr lvl="0"/>
            <a:r>
              <a:rPr lang="en-US" sz="1200" kern="1200" dirty="0">
                <a:solidFill>
                  <a:schemeClr val="tx1"/>
                </a:solidFill>
                <a:effectLst/>
                <a:ea typeface="+mn-ea"/>
                <a:cs typeface="+mn-cs"/>
              </a:rPr>
              <a:t>We’ll also need to have the package Pandas installed in order to use the Feature Reader because it makes use of some Pandas functions. Remember that Pandas is another Python library for working with data. For us, it’s included in Python Anywhere, so we won’t need to install it today. (But if you’re doing this on your local install of Python on your own machine, you may need to install Pandas.) </a:t>
            </a:r>
          </a:p>
        </p:txBody>
      </p:sp>
      <p:sp>
        <p:nvSpPr>
          <p:cNvPr id="4" name="Slide Number Placeholder 3"/>
          <p:cNvSpPr>
            <a:spLocks noGrp="1"/>
          </p:cNvSpPr>
          <p:nvPr>
            <p:ph type="sldNum" sz="quarter" idx="10"/>
          </p:nvPr>
        </p:nvSpPr>
        <p:spPr/>
        <p:txBody>
          <a:bodyPr/>
          <a:lstStyle/>
          <a:p>
            <a:fld id="{AA0A9144-A04F-204A-A0C3-EE5DA99927E7}" type="slidenum">
              <a:rPr lang="en-US" smtClean="0"/>
              <a:t>106</a:t>
            </a:fld>
            <a:endParaRPr lang="en-US"/>
          </a:p>
        </p:txBody>
      </p:sp>
    </p:spTree>
    <p:extLst>
      <p:ext uri="{BB962C8B-B14F-4D97-AF65-F5344CB8AC3E}">
        <p14:creationId xmlns:p14="http://schemas.microsoft.com/office/powerpoint/2010/main" val="32739440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HTRC Extracted Features files are generated in bulk, and they are sitting on a server operated by HTRC. Altogether, the existing 15.7 million EF files take up 4TB, so most researchers are downloading only what they need. </a:t>
            </a:r>
          </a:p>
          <a:p>
            <a:endParaRPr lang="en-US" dirty="0"/>
          </a:p>
          <a:p>
            <a:r>
              <a:rPr lang="en-US" dirty="0"/>
              <a:t>Extracted Features files are downloaded using a command-line utility called </a:t>
            </a:r>
            <a:r>
              <a:rPr lang="en-US" dirty="0" err="1"/>
              <a:t>rsync</a:t>
            </a:r>
            <a:r>
              <a:rPr lang="en-US" dirty="0"/>
              <a:t>. Similar to ftp, </a:t>
            </a:r>
            <a:r>
              <a:rPr lang="en-US" dirty="0" err="1"/>
              <a:t>rsync</a:t>
            </a:r>
            <a:r>
              <a:rPr lang="en-US" dirty="0"/>
              <a:t> is a way of transferring files from one machine to another.</a:t>
            </a:r>
          </a:p>
          <a:p>
            <a:endParaRPr lang="en-US" dirty="0"/>
          </a:p>
          <a:p>
            <a:r>
              <a:rPr lang="en-US" dirty="0"/>
              <a:t>Just like with building a </a:t>
            </a:r>
            <a:r>
              <a:rPr lang="en-US" dirty="0" err="1"/>
              <a:t>workset</a:t>
            </a:r>
            <a:r>
              <a:rPr lang="en-US" dirty="0"/>
              <a:t>, you’ll need to identify the </a:t>
            </a:r>
            <a:r>
              <a:rPr lang="en-US" dirty="0" err="1"/>
              <a:t>HathiTrust</a:t>
            </a:r>
            <a:r>
              <a:rPr lang="en-US" dirty="0"/>
              <a:t> IDs for the volumes you would like to download. You have a few options. First, you could create a </a:t>
            </a:r>
            <a:r>
              <a:rPr lang="en-US" dirty="0" err="1"/>
              <a:t>workset</a:t>
            </a:r>
            <a:r>
              <a:rPr lang="en-US" dirty="0"/>
              <a:t> with your volumes of interest, and then use the EF Download Helper algorithm to generate a shell script containing the commands to </a:t>
            </a:r>
            <a:r>
              <a:rPr lang="en-US" dirty="0" err="1"/>
              <a:t>rsync</a:t>
            </a:r>
            <a:r>
              <a:rPr lang="en-US" dirty="0"/>
              <a:t> all of the files. Or you can use the Feature Reader Python library’s built-in “</a:t>
            </a:r>
            <a:r>
              <a:rPr lang="en-US" dirty="0" err="1"/>
              <a:t>id_to_rysnc</a:t>
            </a:r>
            <a:r>
              <a:rPr lang="en-US" dirty="0"/>
              <a:t>” function to output an </a:t>
            </a:r>
            <a:r>
              <a:rPr lang="en-US" dirty="0" err="1"/>
              <a:t>rsync</a:t>
            </a:r>
            <a:r>
              <a:rPr lang="en-US" dirty="0"/>
              <a:t> path. </a:t>
            </a:r>
          </a:p>
        </p:txBody>
      </p:sp>
      <p:sp>
        <p:nvSpPr>
          <p:cNvPr id="4" name="Slide Number Placeholder 3"/>
          <p:cNvSpPr>
            <a:spLocks noGrp="1"/>
          </p:cNvSpPr>
          <p:nvPr>
            <p:ph type="sldNum" sz="quarter" idx="5"/>
          </p:nvPr>
        </p:nvSpPr>
        <p:spPr/>
        <p:txBody>
          <a:bodyPr/>
          <a:lstStyle/>
          <a:p>
            <a:fld id="{30F46BA4-C92D-7D41-AB05-3BEA653FFFD0}" type="slidenum">
              <a:rPr lang="en-US" smtClean="0"/>
              <a:t>107</a:t>
            </a:fld>
            <a:endParaRPr lang="en-US"/>
          </a:p>
        </p:txBody>
      </p:sp>
    </p:spTree>
    <p:extLst>
      <p:ext uri="{BB962C8B-B14F-4D97-AF65-F5344CB8AC3E}">
        <p14:creationId xmlns:p14="http://schemas.microsoft.com/office/powerpoint/2010/main" val="42723192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activity, we have Extracted Features files already loaded for you to use. If you download them yourself, you should know that they come in a directory structure called </a:t>
            </a:r>
            <a:r>
              <a:rPr lang="en-US" dirty="0" err="1"/>
              <a:t>pairtree</a:t>
            </a:r>
            <a:r>
              <a:rPr lang="en-US" dirty="0"/>
              <a:t>, which is an efficient way to nest directories based on the name of the file. We won’t go into much detail here, but just be aware that if you do download the files yourself, you may need to spend a few minutes understanding </a:t>
            </a:r>
            <a:r>
              <a:rPr lang="en-US" dirty="0" err="1"/>
              <a:t>pairtree</a:t>
            </a:r>
            <a:r>
              <a:rPr lang="en-US" dirty="0"/>
              <a:t> format in order to make sense of the directory structure.</a:t>
            </a:r>
          </a:p>
        </p:txBody>
      </p:sp>
      <p:sp>
        <p:nvSpPr>
          <p:cNvPr id="4" name="Slide Number Placeholder 3"/>
          <p:cNvSpPr>
            <a:spLocks noGrp="1"/>
          </p:cNvSpPr>
          <p:nvPr>
            <p:ph type="sldNum" sz="quarter" idx="5"/>
          </p:nvPr>
        </p:nvSpPr>
        <p:spPr/>
        <p:txBody>
          <a:bodyPr/>
          <a:lstStyle/>
          <a:p>
            <a:fld id="{30F46BA4-C92D-7D41-AB05-3BEA653FFFD0}" type="slidenum">
              <a:rPr lang="en-US" smtClean="0"/>
              <a:t>108</a:t>
            </a:fld>
            <a:endParaRPr lang="en-US"/>
          </a:p>
        </p:txBody>
      </p:sp>
    </p:spTree>
    <p:extLst>
      <p:ext uri="{BB962C8B-B14F-4D97-AF65-F5344CB8AC3E}">
        <p14:creationId xmlns:p14="http://schemas.microsoft.com/office/powerpoint/2010/main" val="468935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a:t>
            </a:r>
          </a:p>
          <a:p>
            <a:endParaRPr lang="en-US" dirty="0"/>
          </a:p>
          <a:p>
            <a:r>
              <a:rPr lang="en-US" dirty="0"/>
              <a:t>In this activity learners will work with the Extracted Features files that correspond to The </a:t>
            </a:r>
            <a:r>
              <a:rPr lang="en-US" dirty="0" err="1"/>
              <a:t>Moden</a:t>
            </a:r>
            <a:r>
              <a:rPr lang="en-US" dirty="0"/>
              <a:t> </a:t>
            </a:r>
            <a:r>
              <a:rPr lang="en-US" dirty="0" err="1"/>
              <a:t>Traveller</a:t>
            </a:r>
            <a:r>
              <a:rPr lang="en-US" dirty="0"/>
              <a:t> </a:t>
            </a:r>
            <a:r>
              <a:rPr lang="en-US" dirty="0" err="1"/>
              <a:t>workset</a:t>
            </a:r>
            <a:r>
              <a:rPr lang="en-US" dirty="0"/>
              <a:t>. </a:t>
            </a:r>
          </a:p>
          <a:p>
            <a:pPr marL="171450" indent="-171450">
              <a:buFont typeface="Arial" panose="020B0604020202020204" pitchFamily="34" charset="0"/>
              <a:buChar char="•"/>
            </a:pPr>
            <a:r>
              <a:rPr lang="en-US" dirty="0"/>
              <a:t>From the URL on the slide, click the small “launch binder” button. NOTE – if the binder session is still active, attendees should work directly from Binder and not return to the GitHub link on the slide</a:t>
            </a:r>
          </a:p>
          <a:p>
            <a:pPr marL="171450" indent="-171450">
              <a:buFont typeface="Arial" panose="020B0604020202020204" pitchFamily="34" charset="0"/>
              <a:buChar char="•"/>
            </a:pPr>
            <a:r>
              <a:rPr lang="en-US" dirty="0"/>
              <a:t>Once it loads, select 03-ef-activity.ipynb</a:t>
            </a:r>
          </a:p>
        </p:txBody>
      </p:sp>
      <p:sp>
        <p:nvSpPr>
          <p:cNvPr id="4" name="Slide Number Placeholder 3"/>
          <p:cNvSpPr>
            <a:spLocks noGrp="1"/>
          </p:cNvSpPr>
          <p:nvPr>
            <p:ph type="sldNum" sz="quarter" idx="5"/>
          </p:nvPr>
        </p:nvSpPr>
        <p:spPr/>
        <p:txBody>
          <a:bodyPr/>
          <a:lstStyle/>
          <a:p>
            <a:fld id="{30F46BA4-C92D-7D41-AB05-3BEA653FFFD0}" type="slidenum">
              <a:rPr lang="en-US" smtClean="0"/>
              <a:t>109</a:t>
            </a:fld>
            <a:endParaRPr lang="en-US"/>
          </a:p>
        </p:txBody>
      </p:sp>
    </p:spTree>
    <p:extLst>
      <p:ext uri="{BB962C8B-B14F-4D97-AF65-F5344CB8AC3E}">
        <p14:creationId xmlns:p14="http://schemas.microsoft.com/office/powerpoint/2010/main" val="19132362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spend more time on case study 3. We’re going to supplement the information in the case study with the documentation on the GitHub page for </a:t>
            </a:r>
            <a:r>
              <a:rPr lang="en-US" dirty="0" err="1"/>
              <a:t>BookNLP</a:t>
            </a:r>
            <a:r>
              <a:rPr lang="en-US" dirty="0"/>
              <a:t>, so please open this URL as well. After reading both, can you explain the pipeline to your neighbor and the tools and steps it includes?</a:t>
            </a:r>
          </a:p>
        </p:txBody>
      </p:sp>
      <p:sp>
        <p:nvSpPr>
          <p:cNvPr id="4" name="Slide Number Placeholder 3"/>
          <p:cNvSpPr>
            <a:spLocks noGrp="1"/>
          </p:cNvSpPr>
          <p:nvPr>
            <p:ph type="sldNum" sz="quarter" idx="5"/>
          </p:nvPr>
        </p:nvSpPr>
        <p:spPr/>
        <p:txBody>
          <a:bodyPr/>
          <a:lstStyle/>
          <a:p>
            <a:fld id="{30F46BA4-C92D-7D41-AB05-3BEA653FFFD0}" type="slidenum">
              <a:rPr lang="en-US" smtClean="0"/>
              <a:t>110</a:t>
            </a:fld>
            <a:endParaRPr lang="en-US"/>
          </a:p>
        </p:txBody>
      </p:sp>
    </p:spTree>
    <p:extLst>
      <p:ext uri="{BB962C8B-B14F-4D97-AF65-F5344CB8AC3E}">
        <p14:creationId xmlns:p14="http://schemas.microsoft.com/office/powerpoint/2010/main" val="24969948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111</a:t>
            </a:fld>
            <a:endParaRPr lang="en-US"/>
          </a:p>
        </p:txBody>
      </p:sp>
    </p:spTree>
    <p:extLst>
      <p:ext uri="{BB962C8B-B14F-4D97-AF65-F5344CB8AC3E}">
        <p14:creationId xmlns:p14="http://schemas.microsoft.com/office/powerpoint/2010/main" val="118406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first topic is what exactly is text mining, or text analysis?</a:t>
            </a:r>
          </a:p>
          <a:p>
            <a:r>
              <a:rPr lang="en-US" sz="1200" kern="1200" dirty="0">
                <a:solidFill>
                  <a:schemeClr val="tx1"/>
                </a:solidFill>
                <a:effectLst/>
                <a:latin typeface="+mn-lt"/>
                <a:ea typeface="+mn-ea"/>
                <a:cs typeface="+mn-cs"/>
              </a:rPr>
              <a:t>Text analysis a subset of data analysis. Broadly speaking, it’s the process by which computers are used to reveal information in and about text </a:t>
            </a:r>
            <a:r>
              <a:rPr lang="en-US" sz="1200" i="1" kern="1200" dirty="0">
                <a:solidFill>
                  <a:schemeClr val="tx1"/>
                </a:solidFill>
                <a:effectLst/>
                <a:latin typeface="+mn-lt"/>
                <a:ea typeface="+mn-ea"/>
                <a:cs typeface="+mn-cs"/>
              </a:rPr>
              <a:t>(Marti Hearst definition).</a:t>
            </a:r>
            <a:r>
              <a:rPr lang="en-US" sz="1200" kern="1200" dirty="0">
                <a:solidFill>
                  <a:schemeClr val="tx1"/>
                </a:solidFill>
                <a:effectLst/>
                <a:latin typeface="+mn-lt"/>
                <a:ea typeface="+mn-ea"/>
                <a:cs typeface="+mn-cs"/>
              </a:rPr>
              <a:t> Computer algorithms can discern patterns in bodies of (often</a:t>
            </a:r>
            <a:r>
              <a:rPr lang="en-US" sz="1200" kern="1200" baseline="0" dirty="0">
                <a:solidFill>
                  <a:schemeClr val="tx1"/>
                </a:solidFill>
                <a:effectLst/>
                <a:latin typeface="+mn-lt"/>
                <a:ea typeface="+mn-ea"/>
                <a:cs typeface="+mn-cs"/>
              </a:rPr>
              <a:t> unstructured)</a:t>
            </a:r>
            <a:r>
              <a:rPr lang="en-US" sz="1200" kern="1200" dirty="0">
                <a:solidFill>
                  <a:schemeClr val="tx1"/>
                </a:solidFill>
                <a:effectLst/>
                <a:latin typeface="+mn-lt"/>
                <a:ea typeface="+mn-ea"/>
                <a:cs typeface="+mn-cs"/>
              </a:rPr>
              <a:t> text. ”Unstructured” means</a:t>
            </a:r>
            <a:r>
              <a:rPr lang="en-US" sz="1200" kern="1200" baseline="0" dirty="0">
                <a:solidFill>
                  <a:schemeClr val="tx1"/>
                </a:solidFill>
                <a:effectLst/>
                <a:latin typeface="+mn-lt"/>
                <a:ea typeface="+mn-ea"/>
                <a:cs typeface="+mn-cs"/>
              </a:rPr>
              <a:t> that little is known about the semantic meaning of the text data and that it does not fit a defined data model or database. </a:t>
            </a:r>
            <a:r>
              <a:rPr lang="en-US" sz="1200" kern="1200" dirty="0">
                <a:solidFill>
                  <a:schemeClr val="tx1"/>
                </a:solidFill>
                <a:effectLst/>
                <a:latin typeface="+mn-lt"/>
                <a:ea typeface="+mn-ea"/>
                <a:cs typeface="+mn-cs"/>
              </a:rPr>
              <a:t>An algorithm is simply a computational process that creates an output from an input. In text analysis, the input would be the unstructured text, and the output would be indicators to help you reveal different things about the text. It should be noted that text analysis is more than just search, meaning it’s not just about discovery and knowing something is there. It’s also about exploring what does it mean for something to be there. For instance, knowing the word “creativity” appears in x number of volumes is only the first step; we also want to know what does this tell us. </a:t>
            </a:r>
          </a:p>
          <a:p>
            <a:pPr lvl="0"/>
            <a:r>
              <a:rPr lang="en-US" sz="1200" kern="1200" dirty="0">
                <a:solidFill>
                  <a:schemeClr val="tx1"/>
                </a:solidFill>
                <a:effectLst/>
                <a:latin typeface="+mn-lt"/>
                <a:ea typeface="+mn-ea"/>
                <a:cs typeface="+mn-cs"/>
              </a:rPr>
              <a:t>Text analysis can be used for a variety of purposes. It can be used for exploratory and analytical research, such as seeking out patterns in scientific literature to pick up trends in medical research otherwise difficult to see from the vantage point of an individual reader. It can also be used in developing tools that we use in our daily lives, for example creating spam filters to identify spam e-mail.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We’ll look at more in-depth research examples as we go along.</a:t>
            </a:r>
          </a:p>
        </p:txBody>
      </p:sp>
      <p:sp>
        <p:nvSpPr>
          <p:cNvPr id="4" name="Slide Number Placeholder 3"/>
          <p:cNvSpPr>
            <a:spLocks noGrp="1"/>
          </p:cNvSpPr>
          <p:nvPr>
            <p:ph type="sldNum" sz="quarter" idx="10"/>
          </p:nvPr>
        </p:nvSpPr>
        <p:spPr/>
        <p:txBody>
          <a:bodyPr/>
          <a:lstStyle/>
          <a:p>
            <a:fld id="{F028CD09-B752-B54F-9BC6-8FE30793453A}" type="slidenum">
              <a:rPr lang="en-US" smtClean="0"/>
              <a:t>12</a:t>
            </a:fld>
            <a:endParaRPr lang="en-US"/>
          </a:p>
        </p:txBody>
      </p:sp>
    </p:spTree>
    <p:extLst>
      <p:ext uri="{BB962C8B-B14F-4D97-AF65-F5344CB8AC3E}">
        <p14:creationId xmlns:p14="http://schemas.microsoft.com/office/powerpoint/2010/main" val="30714642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focused on the HTRC Algorithms and Extracted Features. Before we wrap-up, let’s learn about 2 other data access options: HTRC Data Capsules and a </a:t>
            </a:r>
            <a:r>
              <a:rPr lang="en-US" dirty="0" err="1"/>
              <a:t>HathiTrust</a:t>
            </a:r>
            <a:r>
              <a:rPr lang="en-US" dirty="0"/>
              <a:t> dataset request.</a:t>
            </a:r>
          </a:p>
        </p:txBody>
      </p:sp>
      <p:sp>
        <p:nvSpPr>
          <p:cNvPr id="4" name="Slide Number Placeholder 3"/>
          <p:cNvSpPr>
            <a:spLocks noGrp="1"/>
          </p:cNvSpPr>
          <p:nvPr>
            <p:ph type="sldNum" sz="quarter" idx="5"/>
          </p:nvPr>
        </p:nvSpPr>
        <p:spPr/>
        <p:txBody>
          <a:bodyPr/>
          <a:lstStyle/>
          <a:p>
            <a:fld id="{30F46BA4-C92D-7D41-AB05-3BEA653FFFD0}" type="slidenum">
              <a:rPr lang="en-US" smtClean="0"/>
              <a:t>112</a:t>
            </a:fld>
            <a:endParaRPr lang="en-US"/>
          </a:p>
        </p:txBody>
      </p:sp>
    </p:spTree>
    <p:extLst>
      <p:ext uri="{BB962C8B-B14F-4D97-AF65-F5344CB8AC3E}">
        <p14:creationId xmlns:p14="http://schemas.microsoft.com/office/powerpoint/2010/main" val="36217223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Self-directed researchers may want to take advantage of the HTRC’s Data Capsules environments. They are secure, virtual desktops for analyzing </a:t>
            </a:r>
            <a:r>
              <a:rPr lang="en-US" dirty="0" err="1"/>
              <a:t>HathiTrust</a:t>
            </a:r>
            <a:r>
              <a:rPr lang="en-US" dirty="0"/>
              <a:t> context. The screenshot on the slide shows, the desktop of a capsule. The capsules run the Ubuntu operating system. The researcher can operate the capsule as if it were their personal desktop, There are protocols for data import and export that are in place for data security reasons. Researchers from </a:t>
            </a:r>
            <a:r>
              <a:rPr lang="en-US" dirty="0" err="1"/>
              <a:t>HathiTrust</a:t>
            </a:r>
            <a:r>
              <a:rPr lang="en-US" dirty="0"/>
              <a:t> institutions can request capsules that have access to the entire </a:t>
            </a:r>
            <a:r>
              <a:rPr lang="en-US" dirty="0" err="1"/>
              <a:t>HathiTrust</a:t>
            </a:r>
            <a:r>
              <a:rPr lang="en-US" dirty="0"/>
              <a:t> corpus. </a:t>
            </a:r>
          </a:p>
        </p:txBody>
      </p:sp>
      <p:sp>
        <p:nvSpPr>
          <p:cNvPr id="4" name="Slide Number Placeholder 3"/>
          <p:cNvSpPr>
            <a:spLocks noGrp="1"/>
          </p:cNvSpPr>
          <p:nvPr>
            <p:ph type="sldNum" sz="quarter" idx="5"/>
          </p:nvPr>
        </p:nvSpPr>
        <p:spPr/>
        <p:txBody>
          <a:bodyPr/>
          <a:lstStyle/>
          <a:p>
            <a:fld id="{30F46BA4-C92D-7D41-AB05-3BEA653FFFD0}" type="slidenum">
              <a:rPr lang="en-US" smtClean="0"/>
              <a:t>113</a:t>
            </a:fld>
            <a:endParaRPr lang="en-US"/>
          </a:p>
        </p:txBody>
      </p:sp>
    </p:spTree>
    <p:extLst>
      <p:ext uri="{BB962C8B-B14F-4D97-AF65-F5344CB8AC3E}">
        <p14:creationId xmlns:p14="http://schemas.microsoft.com/office/powerpoint/2010/main" val="39227394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also have the option to request a custom dataset from </a:t>
            </a:r>
            <a:r>
              <a:rPr lang="en-US" dirty="0" err="1"/>
              <a:t>HathiTrust</a:t>
            </a:r>
            <a:r>
              <a:rPr lang="en-US" dirty="0"/>
              <a:t>. Datasets can be downloaded to the requesters computer, and so they can only include full-text of public domain content. There is a request procedure to get access to the dataset, and a dataset can include up to the entire public domain contents of </a:t>
            </a:r>
            <a:r>
              <a:rPr lang="en-US" dirty="0" err="1"/>
              <a:t>HathiTrust</a:t>
            </a:r>
            <a:r>
              <a:rPr lang="en-US" dirty="0"/>
              <a:t>. There are limitations for access to Google-digitized content based on whether a requester’s institution has signed an agreement with Google, so if your institution has not signed an agreement, that may be something you ask about pursuing. </a:t>
            </a:r>
          </a:p>
        </p:txBody>
      </p:sp>
      <p:sp>
        <p:nvSpPr>
          <p:cNvPr id="4" name="Slide Number Placeholder 3"/>
          <p:cNvSpPr>
            <a:spLocks noGrp="1"/>
          </p:cNvSpPr>
          <p:nvPr>
            <p:ph type="sldNum" sz="quarter" idx="5"/>
          </p:nvPr>
        </p:nvSpPr>
        <p:spPr/>
        <p:txBody>
          <a:bodyPr/>
          <a:lstStyle/>
          <a:p>
            <a:fld id="{30F46BA4-C92D-7D41-AB05-3BEA653FFFD0}" type="slidenum">
              <a:rPr lang="en-US" smtClean="0"/>
              <a:t>114</a:t>
            </a:fld>
            <a:endParaRPr lang="en-US"/>
          </a:p>
        </p:txBody>
      </p:sp>
    </p:spTree>
    <p:extLst>
      <p:ext uri="{BB962C8B-B14F-4D97-AF65-F5344CB8AC3E}">
        <p14:creationId xmlns:p14="http://schemas.microsoft.com/office/powerpoint/2010/main" val="10440722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HTRC can help those needing assistance creating a list of </a:t>
            </a:r>
            <a:r>
              <a:rPr lang="en-US" dirty="0" err="1"/>
              <a:t>HathiTrust</a:t>
            </a:r>
            <a:r>
              <a:rPr lang="en-US" dirty="0"/>
              <a:t> volume IDs for either a </a:t>
            </a:r>
            <a:r>
              <a:rPr lang="en-US" dirty="0" err="1"/>
              <a:t>custim</a:t>
            </a:r>
            <a:r>
              <a:rPr lang="en-US" dirty="0"/>
              <a:t> dataset request from </a:t>
            </a:r>
            <a:r>
              <a:rPr lang="en-US" dirty="0" err="1"/>
              <a:t>HathiTrust</a:t>
            </a:r>
            <a:r>
              <a:rPr lang="en-US" dirty="0"/>
              <a:t> or for an HTRC </a:t>
            </a:r>
            <a:r>
              <a:rPr lang="en-US" dirty="0" err="1"/>
              <a:t>workset</a:t>
            </a:r>
            <a:r>
              <a:rPr lang="en-US" dirty="0"/>
              <a:t>. Contact </a:t>
            </a:r>
            <a:r>
              <a:rPr lang="en-US" dirty="0" err="1"/>
              <a:t>HathiTrust’s</a:t>
            </a:r>
            <a:r>
              <a:rPr lang="en-US" dirty="0"/>
              <a:t> help address for custom datasets and HTRC’s help email address for </a:t>
            </a:r>
            <a:r>
              <a:rPr lang="en-US" dirty="0" err="1"/>
              <a:t>worksets</a:t>
            </a:r>
            <a:r>
              <a:rPr lang="en-US" dirty="0"/>
              <a:t>, but the same people will give you assistance in either case. (</a:t>
            </a:r>
            <a:r>
              <a:rPr lang="en-US" dirty="0" err="1"/>
              <a:t>HathiTrust</a:t>
            </a:r>
            <a:r>
              <a:rPr lang="en-US" dirty="0"/>
              <a:t> just tracks these requests separately.) </a:t>
            </a: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115</a:t>
            </a:fld>
            <a:endParaRPr lang="en-US"/>
          </a:p>
        </p:txBody>
      </p:sp>
    </p:spTree>
    <p:extLst>
      <p:ext uri="{BB962C8B-B14F-4D97-AF65-F5344CB8AC3E}">
        <p14:creationId xmlns:p14="http://schemas.microsoft.com/office/powerpoint/2010/main" val="11402520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who have cutting-edge projects or a projects not currently possible with existing tools and services can apply for Advanced Collaborative Support from HTRC during it’s call for projects that go out about once per year. ACS awardees get access to HTRC staff time and compute resources to complete their project. We’re in the 5</a:t>
            </a:r>
            <a:r>
              <a:rPr lang="en-US" baseline="30000" dirty="0"/>
              <a:t>th</a:t>
            </a:r>
            <a:r>
              <a:rPr lang="en-US" dirty="0"/>
              <a:t> round now. If want to learn more about the projects or get a feel for the kind of research that has been done with HTRC, you might interested to read the descriptions and reports on the HTRC’s wiki.</a:t>
            </a:r>
          </a:p>
        </p:txBody>
      </p:sp>
      <p:sp>
        <p:nvSpPr>
          <p:cNvPr id="4" name="Slide Number Placeholder 3"/>
          <p:cNvSpPr>
            <a:spLocks noGrp="1"/>
          </p:cNvSpPr>
          <p:nvPr>
            <p:ph type="sldNum" sz="quarter" idx="5"/>
          </p:nvPr>
        </p:nvSpPr>
        <p:spPr/>
        <p:txBody>
          <a:bodyPr/>
          <a:lstStyle/>
          <a:p>
            <a:fld id="{30F46BA4-C92D-7D41-AB05-3BEA653FFFD0}" type="slidenum">
              <a:rPr lang="en-US" smtClean="0"/>
              <a:t>116</a:t>
            </a:fld>
            <a:endParaRPr lang="en-US"/>
          </a:p>
        </p:txBody>
      </p:sp>
    </p:spTree>
    <p:extLst>
      <p:ext uri="{BB962C8B-B14F-4D97-AF65-F5344CB8AC3E}">
        <p14:creationId xmlns:p14="http://schemas.microsoft.com/office/powerpoint/2010/main" val="32084408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an ACS project from a researcher named Dan </a:t>
            </a:r>
            <a:r>
              <a:rPr lang="en-US" dirty="0" err="1"/>
              <a:t>Baciu</a:t>
            </a:r>
            <a:r>
              <a:rPr lang="en-US" dirty="0"/>
              <a:t>. Dan is an architectural historian studying usage of the term “Chicago School.” Even though Dan was most interested in uses related to architecture, the term was also applied to many other kinds of Chicago Schools, such as the Chicago School of Bone Breakers. So he not only needed to identify the term ”Chicago School,” but use Natural Language Processing techniques and a tool called the </a:t>
            </a:r>
            <a:r>
              <a:rPr lang="en-US" dirty="0" err="1"/>
              <a:t>wikifier</a:t>
            </a:r>
            <a:r>
              <a:rPr lang="en-US" dirty="0"/>
              <a:t> to link the instances of Chicago School with a Wikipedia entry. This was a compute-intensive project that required access to high performance computers. Dan found the term as it relates to architecture dating to 1889, which was earlier than most known references.</a:t>
            </a:r>
          </a:p>
        </p:txBody>
      </p:sp>
      <p:sp>
        <p:nvSpPr>
          <p:cNvPr id="4" name="Slide Number Placeholder 3"/>
          <p:cNvSpPr>
            <a:spLocks noGrp="1"/>
          </p:cNvSpPr>
          <p:nvPr>
            <p:ph type="sldNum" sz="quarter" idx="5"/>
          </p:nvPr>
        </p:nvSpPr>
        <p:spPr/>
        <p:txBody>
          <a:bodyPr/>
          <a:lstStyle/>
          <a:p>
            <a:fld id="{30F46BA4-C92D-7D41-AB05-3BEA653FFFD0}" type="slidenum">
              <a:rPr lang="en-US" smtClean="0"/>
              <a:t>117</a:t>
            </a:fld>
            <a:endParaRPr lang="en-US"/>
          </a:p>
        </p:txBody>
      </p:sp>
    </p:spTree>
    <p:extLst>
      <p:ext uri="{BB962C8B-B14F-4D97-AF65-F5344CB8AC3E}">
        <p14:creationId xmlns:p14="http://schemas.microsoft.com/office/powerpoint/2010/main" val="21226613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HTRC wiki to find more information about HTRC, its tools and data, and how others have used HTRC for their research. The wiki includes step-by-step guides for using HTRC. </a:t>
            </a: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118</a:t>
            </a:fld>
            <a:endParaRPr lang="en-US"/>
          </a:p>
        </p:txBody>
      </p:sp>
    </p:spTree>
    <p:extLst>
      <p:ext uri="{BB962C8B-B14F-4D97-AF65-F5344CB8AC3E}">
        <p14:creationId xmlns:p14="http://schemas.microsoft.com/office/powerpoint/2010/main" val="10876861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HTRC offers office hours every third Wednesday of the month from 3-4 Eastern Time. Depending on how many people are there, we sometimes have a group conversation, but mostly it’s one a few people coming into the Zoom meeting, asking their questions, and then logging off. You don’t need to RSVP, but it’s generally best to have a specific question in mind. </a:t>
            </a: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119</a:t>
            </a:fld>
            <a:endParaRPr lang="en-US"/>
          </a:p>
        </p:txBody>
      </p:sp>
    </p:spTree>
    <p:extLst>
      <p:ext uri="{BB962C8B-B14F-4D97-AF65-F5344CB8AC3E}">
        <p14:creationId xmlns:p14="http://schemas.microsoft.com/office/powerpoint/2010/main" val="22040606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report a bug, as a question, or schedule a research consultation, contact HTRC using </a:t>
            </a:r>
            <a:r>
              <a:rPr lang="en-US" dirty="0" err="1"/>
              <a:t>htrc-help@hathitrust.org</a:t>
            </a:r>
            <a:r>
              <a:rPr lang="en-US" dirty="0"/>
              <a:t>. </a:t>
            </a: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120</a:t>
            </a:fld>
            <a:endParaRPr lang="en-US"/>
          </a:p>
        </p:txBody>
      </p:sp>
    </p:spTree>
    <p:extLst>
      <p:ext uri="{BB962C8B-B14F-4D97-AF65-F5344CB8AC3E}">
        <p14:creationId xmlns:p14="http://schemas.microsoft.com/office/powerpoint/2010/main" val="701992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Follow-up questions should also be directed to the general HTRC help email address. This curriculum is modified from an IMLS-funded workshop series. You can access all of the materials generated in for that grant at </a:t>
            </a:r>
            <a:r>
              <a:rPr lang="en-US" dirty="0" err="1"/>
              <a:t>teach.htrc.illinois.edu</a:t>
            </a:r>
            <a:r>
              <a:rPr lang="en-US" dirty="0"/>
              <a:t>. </a:t>
            </a:r>
          </a:p>
        </p:txBody>
      </p:sp>
      <p:sp>
        <p:nvSpPr>
          <p:cNvPr id="4" name="Slide Number Placeholder 3"/>
          <p:cNvSpPr>
            <a:spLocks noGrp="1"/>
          </p:cNvSpPr>
          <p:nvPr>
            <p:ph type="sldNum" sz="quarter" idx="5"/>
          </p:nvPr>
        </p:nvSpPr>
        <p:spPr/>
        <p:txBody>
          <a:bodyPr/>
          <a:lstStyle/>
          <a:p>
            <a:fld id="{30F46BA4-C92D-7D41-AB05-3BEA653FFFD0}" type="slidenum">
              <a:rPr lang="en-US" smtClean="0"/>
              <a:t>121</a:t>
            </a:fld>
            <a:endParaRPr lang="en-US"/>
          </a:p>
        </p:txBody>
      </p:sp>
    </p:spTree>
    <p:extLst>
      <p:ext uri="{BB962C8B-B14F-4D97-AF65-F5344CB8AC3E}">
        <p14:creationId xmlns:p14="http://schemas.microsoft.com/office/powerpoint/2010/main" val="205524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a:solidFill>
                  <a:schemeClr val="tx1"/>
                </a:solidFill>
                <a:effectLst/>
                <a:latin typeface="+mn-lt"/>
                <a:ea typeface="+mn-ea"/>
                <a:cs typeface="+mn-cs"/>
              </a:rPr>
              <a:t>So how does text analysis work in general? Text analysis usually follows these steps:</a:t>
            </a:r>
          </a:p>
          <a:p>
            <a:pPr lvl="0"/>
            <a:r>
              <a:rPr lang="en-US" sz="1200" kern="1200" dirty="0">
                <a:solidFill>
                  <a:schemeClr val="tx1"/>
                </a:solidFill>
                <a:effectLst/>
                <a:latin typeface="+mn-lt"/>
                <a:ea typeface="+mn-ea"/>
                <a:cs typeface="+mn-cs"/>
              </a:rPr>
              <a:t>First, the text needs to be transformed from a form that human readers are familiar with to something that the computer can “read”. This means we need to break the text into smaller pieces, and </a:t>
            </a:r>
            <a:r>
              <a:rPr lang="en-US" altLang="zh-CN" sz="1200" kern="1200" dirty="0">
                <a:solidFill>
                  <a:schemeClr val="tx1"/>
                </a:solidFill>
                <a:effectLst/>
                <a:latin typeface="+mn-lt"/>
                <a:ea typeface="+mn-ea"/>
                <a:cs typeface="+mn-cs"/>
              </a:rPr>
              <a:t>abstract</a:t>
            </a:r>
            <a:r>
              <a:rPr 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reduce</a:t>
            </a:r>
            <a:r>
              <a:rPr lang="en-US" sz="1200" kern="1200" dirty="0">
                <a:solidFill>
                  <a:schemeClr val="tx1"/>
                </a:solidFill>
                <a:effectLst/>
                <a:latin typeface="+mn-lt"/>
                <a:ea typeface="+mn-ea"/>
                <a:cs typeface="+mn-cs"/>
              </a:rPr>
              <a:t>) it into things that a computer can crunch.</a:t>
            </a:r>
          </a:p>
          <a:p>
            <a:pPr lvl="0"/>
            <a:r>
              <a:rPr lang="en-US" sz="1200" kern="1200" dirty="0">
                <a:solidFill>
                  <a:schemeClr val="tx1"/>
                </a:solidFill>
                <a:effectLst/>
                <a:latin typeface="+mn-lt"/>
                <a:ea typeface="+mn-ea"/>
                <a:cs typeface="+mn-cs"/>
              </a:rPr>
              <a:t>Counting is often what happens next. Some of the things that are often counted include words, phrases, and parts of speech. The number of these counts can be used to identify characteristics of texts. </a:t>
            </a:r>
          </a:p>
          <a:p>
            <a:pPr lvl="0"/>
            <a:r>
              <a:rPr lang="en-US" sz="1200" kern="1200" dirty="0">
                <a:solidFill>
                  <a:schemeClr val="tx1"/>
                </a:solidFill>
                <a:effectLst/>
                <a:latin typeface="+mn-lt"/>
                <a:ea typeface="+mn-ea"/>
                <a:cs typeface="+mn-cs"/>
              </a:rPr>
              <a:t>Then, researchers can apply computational statistics to the counts of textual features, and develop</a:t>
            </a:r>
            <a:r>
              <a:rPr lang="en-US" sz="1200" kern="1200" baseline="0" dirty="0">
                <a:solidFill>
                  <a:schemeClr val="tx1"/>
                </a:solidFill>
                <a:effectLst/>
                <a:latin typeface="+mn-lt"/>
                <a:ea typeface="+mn-ea"/>
                <a:cs typeface="+mn-cs"/>
              </a:rPr>
              <a:t> hypotheses </a:t>
            </a:r>
            <a:r>
              <a:rPr lang="en-US" sz="1200" kern="1200" dirty="0">
                <a:solidFill>
                  <a:schemeClr val="tx1"/>
                </a:solidFill>
                <a:effectLst/>
                <a:latin typeface="+mn-lt"/>
                <a:ea typeface="+mn-ea"/>
                <a:cs typeface="+mn-cs"/>
              </a:rPr>
              <a:t>based on these counts.</a:t>
            </a:r>
          </a:p>
        </p:txBody>
      </p:sp>
    </p:spTree>
    <p:extLst>
      <p:ext uri="{BB962C8B-B14F-4D97-AF65-F5344CB8AC3E}">
        <p14:creationId xmlns:p14="http://schemas.microsoft.com/office/powerpoint/2010/main" val="18222359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122</a:t>
            </a:fld>
            <a:endParaRPr lang="en-US"/>
          </a:p>
        </p:txBody>
      </p:sp>
    </p:spTree>
    <p:extLst>
      <p:ext uri="{BB962C8B-B14F-4D97-AF65-F5344CB8AC3E}">
        <p14:creationId xmlns:p14="http://schemas.microsoft.com/office/powerpoint/2010/main" val="52017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HTRC tools and services operate within a “non-consumptive” research paradigm. </a:t>
            </a:r>
          </a:p>
          <a:p>
            <a:pPr marL="171450" indent="-171450">
              <a:buFont typeface="Arial" charset="0"/>
              <a:buChar char="•"/>
            </a:pPr>
            <a:r>
              <a:rPr lang="en-US" sz="1200" kern="1200" dirty="0">
                <a:solidFill>
                  <a:schemeClr val="tx1"/>
                </a:solidFill>
                <a:effectLst/>
                <a:latin typeface="+mn-lt"/>
                <a:ea typeface="+mn-ea"/>
                <a:cs typeface="+mn-cs"/>
              </a:rPr>
              <a:t>This is a term for text analysis research that lets a person run tools or algorithms against data without letting them read the text. The precise definition is shown here on the slide </a:t>
            </a:r>
            <a:r>
              <a:rPr lang="en-US" sz="1200" i="1" kern="1200" dirty="0">
                <a:solidFill>
                  <a:schemeClr val="tx1"/>
                </a:solidFill>
                <a:effectLst/>
                <a:latin typeface="+mn-lt"/>
                <a:ea typeface="+mn-ea"/>
                <a:cs typeface="+mn-cs"/>
              </a:rPr>
              <a:t>(Research in which computational analysis is performed on text, but not research in which a researcher reads or displays substantial portions of the text to understand the expressive content presented within it).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Non-consumptive research complies with copyright law because of the distinction in law between “ideas” and “expressions”. It is sometimes called non-expressive use (because it works with “ideas” instead of specific “expressions”, hence the term “non-expressive”).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non-consumptive research paradigm is the foundational underlying structure of HTRC work.</a:t>
            </a:r>
          </a:p>
          <a:p>
            <a:endParaRPr lang="en-US" dirty="0"/>
          </a:p>
        </p:txBody>
      </p:sp>
      <p:sp>
        <p:nvSpPr>
          <p:cNvPr id="4" name="Slide Number Placeholder 3"/>
          <p:cNvSpPr>
            <a:spLocks noGrp="1"/>
          </p:cNvSpPr>
          <p:nvPr>
            <p:ph type="sldNum" sz="quarter" idx="10"/>
          </p:nvPr>
        </p:nvSpPr>
        <p:spPr/>
        <p:txBody>
          <a:bodyPr/>
          <a:lstStyle/>
          <a:p>
            <a:fld id="{D821779B-A8ED-F742-8DBB-C57FAEDABD9D}" type="slidenum">
              <a:rPr lang="en-US" smtClean="0"/>
              <a:t>14</a:t>
            </a:fld>
            <a:endParaRPr lang="en-US"/>
          </a:p>
        </p:txBody>
      </p:sp>
    </p:spTree>
    <p:extLst>
      <p:ext uri="{BB962C8B-B14F-4D97-AF65-F5344CB8AC3E}">
        <p14:creationId xmlns:p14="http://schemas.microsoft.com/office/powerpoint/2010/main" val="3699445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DF43CC4C-07A4-E041-8A3D-AFD525F427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A73F88EE-CB4D-1644-8AEB-460C950A38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In concrete terms, here are the kinds of analysis activities we believe falls within the non-consumptive research paradigm. It includes tasks such as: text extraction, textual analysis and information extraction, OCR correction, and indexing and search.</a:t>
            </a:r>
          </a:p>
        </p:txBody>
      </p:sp>
      <p:sp>
        <p:nvSpPr>
          <p:cNvPr id="52227" name="Slide Number Placeholder 3">
            <a:extLst>
              <a:ext uri="{FF2B5EF4-FFF2-40B4-BE49-F238E27FC236}">
                <a16:creationId xmlns:a16="http://schemas.microsoft.com/office/drawing/2014/main" id="{D0924CB2-BE9A-B742-A1EA-E00827CCD9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7B20E2A-A555-3949-8429-4F501FA6F8AB}" type="slidenum">
              <a:rPr lang="en-US" altLang="en-US" smtClean="0"/>
              <a:pPr/>
              <a:t>15</a:t>
            </a:fld>
            <a:endParaRPr lang="en-US" altLang="en-US"/>
          </a:p>
        </p:txBody>
      </p:sp>
    </p:spTree>
    <p:extLst>
      <p:ext uri="{BB962C8B-B14F-4D97-AF65-F5344CB8AC3E}">
        <p14:creationId xmlns:p14="http://schemas.microsoft.com/office/powerpoint/2010/main" val="1154714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 several ways non-consumptive access can be structured. </a:t>
            </a:r>
          </a:p>
          <a:p>
            <a:pPr marL="228600" indent="-228600">
              <a:buAutoNum type="arabicParenR"/>
            </a:pPr>
            <a:r>
              <a:rPr lang="en-US" dirty="0"/>
              <a:t>Partial: access to the full data is limited, but the outputs from analysis are open, and the tools are also open</a:t>
            </a:r>
          </a:p>
          <a:p>
            <a:pPr marL="228600" indent="-228600">
              <a:buAutoNum type="arabicParenR"/>
            </a:pPr>
            <a:r>
              <a:rPr lang="en-US" dirty="0"/>
              <a:t>Transform: the data is preprocessed or transformed before access is provided, which means that both the output and access to the transformed data is open</a:t>
            </a:r>
          </a:p>
          <a:p>
            <a:pPr marL="228600" indent="-228600">
              <a:buAutoNum type="arabicParenR"/>
            </a:pPr>
            <a:r>
              <a:rPr lang="en-US" dirty="0"/>
              <a:t>Capsule: in the capsule approach, access to full data is allowed, but the output and access are highly controlled</a:t>
            </a:r>
          </a:p>
        </p:txBody>
      </p:sp>
      <p:sp>
        <p:nvSpPr>
          <p:cNvPr id="4" name="Slide Number Placeholder 3"/>
          <p:cNvSpPr>
            <a:spLocks noGrp="1"/>
          </p:cNvSpPr>
          <p:nvPr>
            <p:ph type="sldNum" sz="quarter" idx="5"/>
          </p:nvPr>
        </p:nvSpPr>
        <p:spPr/>
        <p:txBody>
          <a:bodyPr/>
          <a:lstStyle/>
          <a:p>
            <a:fld id="{D9B98EA1-80BE-FF4E-90DE-5B3AC7EC8409}" type="slidenum">
              <a:rPr lang="en-US" smtClean="0"/>
              <a:t>16</a:t>
            </a:fld>
            <a:endParaRPr lang="en-US"/>
          </a:p>
        </p:txBody>
      </p:sp>
    </p:spTree>
    <p:extLst>
      <p:ext uri="{BB962C8B-B14F-4D97-AF65-F5344CB8AC3E}">
        <p14:creationId xmlns:p14="http://schemas.microsoft.com/office/powerpoint/2010/main" val="311895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1436816C-3028-504E-B583-CA57DD73C9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AC47D043-679D-3D46-8B41-BCD4E32EC2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HTRC translates the 3 models for non-consumptive research into 3 distinct approaches…</a:t>
            </a:r>
          </a:p>
          <a:p>
            <a:endParaRPr lang="en-US" altLang="en-US" dirty="0">
              <a:ea typeface="ＭＳ Ｐゴシック" panose="020B0600070205080204" pitchFamily="34" charset="-128"/>
            </a:endParaRPr>
          </a:p>
          <a:p>
            <a:pPr marL="228600" indent="-228600">
              <a:buAutoNum type="arabicParenR"/>
            </a:pPr>
            <a:r>
              <a:rPr lang="en-US" altLang="en-US" dirty="0">
                <a:ea typeface="ＭＳ Ｐゴシック" panose="020B0600070205080204" pitchFamily="34" charset="-128"/>
              </a:rPr>
              <a:t>Web based tools (i.e. partial)</a:t>
            </a:r>
          </a:p>
          <a:p>
            <a:pPr marL="228600" indent="-228600">
              <a:buAutoNum type="arabicParenR"/>
            </a:pPr>
            <a:r>
              <a:rPr lang="en-US" altLang="en-US" dirty="0">
                <a:ea typeface="ＭＳ Ｐゴシック" panose="020B0600070205080204" pitchFamily="34" charset="-128"/>
              </a:rPr>
              <a:t>Derived datasets (i.e. transform)</a:t>
            </a:r>
          </a:p>
          <a:p>
            <a:pPr marL="228600" indent="-228600">
              <a:buAutoNum type="arabicParenR"/>
            </a:pPr>
            <a:r>
              <a:rPr lang="en-US" altLang="en-US" dirty="0">
                <a:ea typeface="ＭＳ Ｐゴシック" panose="020B0600070205080204" pitchFamily="34" charset="-128"/>
              </a:rPr>
              <a:t>Secure data capsules (i.e. capsule)</a:t>
            </a:r>
          </a:p>
        </p:txBody>
      </p:sp>
      <p:sp>
        <p:nvSpPr>
          <p:cNvPr id="54275" name="Slide Number Placeholder 3">
            <a:extLst>
              <a:ext uri="{FF2B5EF4-FFF2-40B4-BE49-F238E27FC236}">
                <a16:creationId xmlns:a16="http://schemas.microsoft.com/office/drawing/2014/main" id="{36C370DD-4E3F-DE4A-A09F-F932971FE6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E247475-A9E7-A745-BBD9-C2AB8DD92D6D}" type="slidenum">
              <a:rPr lang="en-US" altLang="en-US" smtClean="0"/>
              <a:pPr/>
              <a:t>17</a:t>
            </a:fld>
            <a:endParaRPr lang="en-US" altLang="en-US"/>
          </a:p>
        </p:txBody>
      </p:sp>
    </p:spTree>
    <p:extLst>
      <p:ext uri="{BB962C8B-B14F-4D97-AF65-F5344CB8AC3E}">
        <p14:creationId xmlns:p14="http://schemas.microsoft.com/office/powerpoint/2010/main" val="238773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way of visualizing that 3-pronged approach. HTRC syncs updates to its copy of the </a:t>
            </a:r>
            <a:r>
              <a:rPr lang="en-US" dirty="0" err="1"/>
              <a:t>HathiTrust</a:t>
            </a:r>
            <a:r>
              <a:rPr lang="en-US" dirty="0"/>
              <a:t> corpus nightly. Then, that data can be pushed out through the 3 options already described. First, the data can be transformed into the derived dataset called Extracted Features. The data can also be analyzed via web-based algorithms  or it can be analyzed within an HTRC data capsule. </a:t>
            </a:r>
          </a:p>
        </p:txBody>
      </p:sp>
      <p:sp>
        <p:nvSpPr>
          <p:cNvPr id="4" name="Slide Number Placeholder 3"/>
          <p:cNvSpPr>
            <a:spLocks noGrp="1"/>
          </p:cNvSpPr>
          <p:nvPr>
            <p:ph type="sldNum" sz="quarter" idx="5"/>
          </p:nvPr>
        </p:nvSpPr>
        <p:spPr/>
        <p:txBody>
          <a:bodyPr/>
          <a:lstStyle/>
          <a:p>
            <a:fld id="{30F46BA4-C92D-7D41-AB05-3BEA653FFFD0}" type="slidenum">
              <a:rPr lang="en-US" smtClean="0"/>
              <a:t>18</a:t>
            </a:fld>
            <a:endParaRPr lang="en-US"/>
          </a:p>
        </p:txBody>
      </p:sp>
    </p:spTree>
    <p:extLst>
      <p:ext uri="{BB962C8B-B14F-4D97-AF65-F5344CB8AC3E}">
        <p14:creationId xmlns:p14="http://schemas.microsoft.com/office/powerpoint/2010/main" val="2747321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quick note: In this workshop, we’re going to be focusing on 3 case studies of research performed using HTRC tools and data. We’ll come back to them in more detail soon, and we’ll be returning to them throughout the workshop to highlight different concepts and ideas. </a:t>
            </a:r>
          </a:p>
        </p:txBody>
      </p:sp>
      <p:sp>
        <p:nvSpPr>
          <p:cNvPr id="4" name="Slide Number Placeholder 3"/>
          <p:cNvSpPr>
            <a:spLocks noGrp="1"/>
          </p:cNvSpPr>
          <p:nvPr>
            <p:ph type="sldNum" sz="quarter" idx="5"/>
          </p:nvPr>
        </p:nvSpPr>
        <p:spPr/>
        <p:txBody>
          <a:bodyPr/>
          <a:lstStyle/>
          <a:p>
            <a:fld id="{30F46BA4-C92D-7D41-AB05-3BEA653FFFD0}" type="slidenum">
              <a:rPr lang="en-US" smtClean="0"/>
              <a:t>19</a:t>
            </a:fld>
            <a:endParaRPr lang="en-US"/>
          </a:p>
        </p:txBody>
      </p:sp>
    </p:spTree>
    <p:extLst>
      <p:ext uri="{BB962C8B-B14F-4D97-AF65-F5344CB8AC3E}">
        <p14:creationId xmlns:p14="http://schemas.microsoft.com/office/powerpoint/2010/main" val="257885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pause for a brief discussion. </a:t>
            </a:r>
          </a:p>
          <a:p>
            <a:pPr lvl="0"/>
            <a:r>
              <a:rPr lang="en-US" sz="1200" kern="1200" dirty="0">
                <a:solidFill>
                  <a:schemeClr val="tx1"/>
                </a:solidFill>
                <a:effectLst/>
                <a:latin typeface="+mn-lt"/>
                <a:ea typeface="+mn-ea"/>
                <a:cs typeface="+mn-cs"/>
              </a:rPr>
              <a:t>What examples have you seen of text analysis?</a:t>
            </a:r>
          </a:p>
          <a:p>
            <a:pPr lvl="0"/>
            <a:r>
              <a:rPr lang="en-US" sz="1200" kern="1200" dirty="0">
                <a:solidFill>
                  <a:schemeClr val="tx1"/>
                </a:solidFill>
                <a:effectLst/>
                <a:latin typeface="+mn-lt"/>
                <a:ea typeface="+mn-ea"/>
                <a:cs typeface="+mn-cs"/>
              </a:rPr>
              <a:t>In what contexts do you see yourself using text analysis? </a:t>
            </a:r>
            <a:r>
              <a:rPr lang="en-US" altLang="zh-CN" sz="1200" kern="1200" dirty="0">
                <a:solidFill>
                  <a:schemeClr val="tx1"/>
                </a:solidFill>
                <a:effectLst/>
                <a:latin typeface="+mn-lt"/>
                <a:ea typeface="+mn-ea"/>
                <a:cs typeface="+mn-cs"/>
              </a:rPr>
              <a:t>What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researchers you support?</a:t>
            </a:r>
          </a:p>
          <a:p>
            <a:r>
              <a:rPr lang="en-US" sz="1200" i="1" kern="1200" dirty="0">
                <a:solidFill>
                  <a:schemeClr val="tx1"/>
                </a:solidFill>
                <a:effectLst/>
                <a:latin typeface="+mn-lt"/>
                <a:ea typeface="+mn-ea"/>
                <a:cs typeface="+mn-cs"/>
              </a:rPr>
              <a:t>Instructor facilitates whole-group discussion.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20</a:t>
            </a:fld>
            <a:endParaRPr lang="en-US"/>
          </a:p>
        </p:txBody>
      </p:sp>
    </p:spTree>
    <p:extLst>
      <p:ext uri="{BB962C8B-B14F-4D97-AF65-F5344CB8AC3E}">
        <p14:creationId xmlns:p14="http://schemas.microsoft.com/office/powerpoint/2010/main" val="306165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2</a:t>
            </a:fld>
            <a:endParaRPr lang="en-US"/>
          </a:p>
        </p:txBody>
      </p:sp>
    </p:spTree>
    <p:extLst>
      <p:ext uri="{BB962C8B-B14F-4D97-AF65-F5344CB8AC3E}">
        <p14:creationId xmlns:p14="http://schemas.microsoft.com/office/powerpoint/2010/main" val="323126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21</a:t>
            </a:fld>
            <a:endParaRPr lang="en-US"/>
          </a:p>
        </p:txBody>
      </p:sp>
    </p:spTree>
    <p:extLst>
      <p:ext uri="{BB962C8B-B14F-4D97-AF65-F5344CB8AC3E}">
        <p14:creationId xmlns:p14="http://schemas.microsoft.com/office/powerpoint/2010/main" val="3882213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we’ll talk about text as as a data source and explore </a:t>
            </a:r>
            <a:r>
              <a:rPr lang="en-US" dirty="0" err="1"/>
              <a:t>HathiTrust</a:t>
            </a:r>
            <a:r>
              <a:rPr lang="en-US" dirty="0"/>
              <a:t> as a source for textual data. We will get hands-on experience with a tool called </a:t>
            </a:r>
            <a:r>
              <a:rPr lang="en-US" dirty="0" err="1"/>
              <a:t>HathiTrust+Bookworm</a:t>
            </a:r>
            <a:r>
              <a:rPr lang="en-US" dirty="0"/>
              <a:t>. </a:t>
            </a:r>
          </a:p>
        </p:txBody>
      </p:sp>
      <p:sp>
        <p:nvSpPr>
          <p:cNvPr id="4" name="Slide Number Placeholder 3"/>
          <p:cNvSpPr>
            <a:spLocks noGrp="1"/>
          </p:cNvSpPr>
          <p:nvPr>
            <p:ph type="sldNum" sz="quarter" idx="5"/>
          </p:nvPr>
        </p:nvSpPr>
        <p:spPr/>
        <p:txBody>
          <a:bodyPr/>
          <a:lstStyle/>
          <a:p>
            <a:fld id="{30F46BA4-C92D-7D41-AB05-3BEA653FFFD0}" type="slidenum">
              <a:rPr lang="en-US" smtClean="0"/>
              <a:t>22</a:t>
            </a:fld>
            <a:endParaRPr lang="en-US"/>
          </a:p>
        </p:txBody>
      </p:sp>
    </p:spTree>
    <p:extLst>
      <p:ext uri="{BB962C8B-B14F-4D97-AF65-F5344CB8AC3E}">
        <p14:creationId xmlns:p14="http://schemas.microsoft.com/office/powerpoint/2010/main" val="537771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 </a:t>
            </a:r>
            <a:r>
              <a:rPr lang="en-US" altLang="zh-CN" sz="1200" kern="1200" dirty="0">
                <a:solidFill>
                  <a:schemeClr val="tx1"/>
                </a:solidFill>
                <a:effectLst/>
                <a:latin typeface="+mn-lt"/>
                <a:ea typeface="+mn-ea"/>
                <a:cs typeface="+mn-cs"/>
              </a:rPr>
              <a:t>humanities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research setting, “Data” can be defined as material generated or collected </a:t>
            </a:r>
            <a:r>
              <a:rPr lang="en-US" altLang="zh-CN" sz="1200" kern="1200" dirty="0">
                <a:solidFill>
                  <a:schemeClr val="tx1"/>
                </a:solidFill>
                <a:effectLst/>
                <a:latin typeface="+mn-lt"/>
                <a:ea typeface="+mn-ea"/>
                <a:cs typeface="+mn-cs"/>
              </a:rPr>
              <a:t>while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conducting research.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Humanities data may include citations, software code, algorithms, databases, geospatial coordinates (for example, from archaeological digs). We can see that humanities data can be very diverse and broad in scope.</a:t>
            </a:r>
          </a:p>
          <a:p>
            <a:endParaRPr lang="en-US" sz="120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Can you think of other examples? </a:t>
            </a:r>
          </a:p>
          <a:p>
            <a:r>
              <a:rPr lang="en-US" sz="1200" i="1" kern="1200" dirty="0">
                <a:solidFill>
                  <a:schemeClr val="tx1"/>
                </a:solidFill>
                <a:effectLst/>
                <a:latin typeface="+mn-lt"/>
                <a:ea typeface="+mn-ea"/>
                <a:cs typeface="+mn-cs"/>
              </a:rPr>
              <a:t>(Answers can be: digital tools, documentation, reports, articles, etc.)</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definition is </a:t>
            </a:r>
            <a:r>
              <a:rPr lang="en-US" altLang="zh-CN" sz="1200" i="1" kern="1200" dirty="0">
                <a:solidFill>
                  <a:schemeClr val="tx1"/>
                </a:solidFill>
                <a:effectLst/>
                <a:latin typeface="+mn-lt"/>
                <a:ea typeface="+mn-ea"/>
                <a:cs typeface="+mn-cs"/>
              </a:rPr>
              <a:t>adapted</a:t>
            </a:r>
            <a:r>
              <a:rPr lang="zh-CN" altLang="en-US" sz="1200" i="1"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from</a:t>
            </a:r>
            <a:r>
              <a:rPr lang="zh-CN" altLang="en-US"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National Endowment for Humanities(NEH)</a:t>
            </a:r>
            <a:r>
              <a:rPr lang="en-US" altLang="zh-CN" sz="1200" i="1" kern="1200" dirty="0">
                <a:solidFill>
                  <a:schemeClr val="tx1"/>
                </a:solidFill>
                <a:effectLst/>
                <a:latin typeface="+mn-lt"/>
                <a:ea typeface="+mn-ea"/>
                <a:cs typeface="+mn-cs"/>
              </a:rPr>
              <a:t>’s</a:t>
            </a:r>
            <a:r>
              <a:rPr lang="zh-CN" altLang="en-US" sz="1200" i="1"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definition</a:t>
            </a:r>
            <a:r>
              <a:rPr lang="zh-CN" altLang="en-US" sz="1200" i="1"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of</a:t>
            </a:r>
            <a:r>
              <a:rPr lang="zh-CN" altLang="en-US" sz="1200" i="1"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”data”</a:t>
            </a:r>
            <a:r>
              <a:rPr lang="en-US" sz="1200" i="1" kern="1200" dirty="0">
                <a:solidFill>
                  <a:schemeClr val="tx1"/>
                </a:solidFill>
                <a:effectLst/>
                <a:latin typeface="+mn-lt"/>
                <a:ea typeface="+mn-ea"/>
                <a:cs typeface="+mn-cs"/>
              </a:rPr>
              <a:t> in </a:t>
            </a:r>
            <a:r>
              <a:rPr lang="en-US" altLang="zh-CN" sz="1200" i="1" kern="1200" dirty="0">
                <a:solidFill>
                  <a:schemeClr val="tx1"/>
                </a:solidFill>
                <a:effectLst/>
                <a:latin typeface="+mn-lt"/>
                <a:ea typeface="+mn-ea"/>
                <a:cs typeface="+mn-cs"/>
              </a:rPr>
              <a:t>their</a:t>
            </a:r>
            <a:r>
              <a:rPr lang="zh-CN" altLang="en-US" sz="1200" i="1"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document</a:t>
            </a:r>
            <a:r>
              <a:rPr lang="zh-CN" altLang="en-US"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Data Management Plans for NEH Office of Digital Humanities Proposals and Awards. Examples of humanities data are also provided in this document.</a:t>
            </a:r>
            <a:r>
              <a:rPr lang="zh-CN" altLang="en-US" sz="1200" i="1" kern="1200" baseline="0" dirty="0">
                <a:solidFill>
                  <a:schemeClr val="tx1"/>
                </a:solidFill>
                <a:effectLst/>
                <a:latin typeface="+mn-lt"/>
                <a:ea typeface="+mn-ea"/>
                <a:cs typeface="+mn-cs"/>
              </a:rPr>
              <a:t> </a:t>
            </a:r>
            <a:endParaRPr lang="en-US" altLang="zh-CN" sz="1200" i="1"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i="1"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www.neh.gov</a:t>
            </a:r>
            <a:r>
              <a:rPr lang="en-US" sz="1200" dirty="0"/>
              <a:t>/files/grants/data_management_plans_2018.pdf</a:t>
            </a:r>
            <a:r>
              <a:rPr lang="zh-CN" altLang="en-US" sz="1200" dirty="0"/>
              <a:t> </a:t>
            </a:r>
            <a:endParaRPr lang="en-US" dirty="0"/>
          </a:p>
        </p:txBody>
      </p:sp>
      <p:sp>
        <p:nvSpPr>
          <p:cNvPr id="4" name="Slide Number Placeholder 3"/>
          <p:cNvSpPr>
            <a:spLocks noGrp="1"/>
          </p:cNvSpPr>
          <p:nvPr>
            <p:ph type="sldNum" sz="quarter" idx="10"/>
          </p:nvPr>
        </p:nvSpPr>
        <p:spPr/>
        <p:txBody>
          <a:bodyPr/>
          <a:lstStyle/>
          <a:p>
            <a:fld id="{3D634977-6EA0-E644-977B-802B3FF034B2}" type="slidenum">
              <a:rPr lang="en-US" smtClean="0"/>
              <a:t>23</a:t>
            </a:fld>
            <a:endParaRPr lang="en-US"/>
          </a:p>
        </p:txBody>
      </p:sp>
    </p:spTree>
    <p:extLst>
      <p:ext uri="{BB962C8B-B14F-4D97-AF65-F5344CB8AC3E}">
        <p14:creationId xmlns:p14="http://schemas.microsoft.com/office/powerpoint/2010/main" val="344771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not always used to thinking about text as data, but text can be viewed as data and analyzed in certain ways in digital scholarship.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approaching text as data, here are some things to keep in mind:</a:t>
            </a:r>
          </a:p>
          <a:p>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First, having textual data of sufficient quality is important. Textual data quality is determined by how it’s created. Hand-keyed text is often of the best quality, while text obtained by OCR, Optical Character Recognition, can vary in quality. Raw, uncorrected OCR text is dirty, and it can only become clean until it is corrected. Please note that </a:t>
            </a:r>
            <a:r>
              <a:rPr lang="en-US" sz="1200" kern="1200" dirty="0" err="1">
                <a:solidFill>
                  <a:schemeClr val="tx1"/>
                </a:solidFill>
                <a:effectLst/>
                <a:latin typeface="+mn-lt"/>
                <a:ea typeface="+mn-ea"/>
                <a:cs typeface="+mn-cs"/>
              </a:rPr>
              <a:t>HathiTrust</a:t>
            </a:r>
            <a:r>
              <a:rPr lang="en-US" sz="1200" kern="1200" dirty="0">
                <a:solidFill>
                  <a:schemeClr val="tx1"/>
                </a:solidFill>
                <a:effectLst/>
                <a:latin typeface="+mn-lt"/>
                <a:ea typeface="+mn-ea"/>
                <a:cs typeface="+mn-cs"/>
              </a:rPr>
              <a:t> OCR is dirty and uncorrected.</a:t>
            </a:r>
          </a:p>
          <a:p>
            <a:pPr marL="171450" indent="-171450">
              <a:buFont typeface="Arial" charset="0"/>
              <a:buChar char="•"/>
            </a:pPr>
            <a:r>
              <a:rPr lang="en-US" sz="1200" kern="1200" dirty="0">
                <a:solidFill>
                  <a:schemeClr val="tx1"/>
                </a:solidFill>
                <a:effectLst/>
                <a:latin typeface="+mn-lt"/>
                <a:ea typeface="+mn-ea"/>
                <a:cs typeface="+mn-cs"/>
              </a:rPr>
              <a:t>When viewing text as data, we usually analyze them by corpus or corpora.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mentioned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previous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modules,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“corpus” of text can refer to both a digital collection and an individual's research text dataset. Text corpora are bodies of text.</a:t>
            </a:r>
          </a:p>
          <a:p>
            <a:pPr lvl="0"/>
            <a:r>
              <a:rPr lang="en-US" sz="1200" kern="1200" dirty="0">
                <a:solidFill>
                  <a:schemeClr val="tx1"/>
                </a:solidFill>
                <a:effectLst/>
                <a:latin typeface="+mn-lt"/>
                <a:ea typeface="+mn-ea"/>
                <a:cs typeface="+mn-cs"/>
              </a:rPr>
              <a:t>When preparing text, one can think in terms of what Geoffrey Rockwell has called text decomposition or re-composition. The text will be split, combined, or represented in ways that distinguish it from human readable text. It may involve discarding some text, and requires the researcher to shift their understanding of the text from human-legible object to data. What stays, what goes, and how things are manipulated is a researcher’s choice. While there are emerging best practices, there isn’t a step-by-step guide to follow.</a:t>
            </a:r>
          </a:p>
        </p:txBody>
      </p:sp>
      <p:sp>
        <p:nvSpPr>
          <p:cNvPr id="4" name="Slide Number Placeholder 3"/>
          <p:cNvSpPr>
            <a:spLocks noGrp="1"/>
          </p:cNvSpPr>
          <p:nvPr>
            <p:ph type="sldNum" sz="quarter" idx="10"/>
          </p:nvPr>
        </p:nvSpPr>
        <p:spPr/>
        <p:txBody>
          <a:bodyPr/>
          <a:lstStyle/>
          <a:p>
            <a:fld id="{9D3892FF-6665-124C-8005-D75AA0112EBA}" type="slidenum">
              <a:rPr lang="en-US" smtClean="0"/>
              <a:t>24</a:t>
            </a:fld>
            <a:endParaRPr lang="en-US"/>
          </a:p>
        </p:txBody>
      </p:sp>
    </p:spTree>
    <p:extLst>
      <p:ext uri="{BB962C8B-B14F-4D97-AF65-F5344CB8AC3E}">
        <p14:creationId xmlns:p14="http://schemas.microsoft.com/office/powerpoint/2010/main" val="759888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HathiTrust</a:t>
            </a:r>
            <a:r>
              <a:rPr lang="en-US" dirty="0"/>
              <a:t> data is in the form of metadata and full text data</a:t>
            </a:r>
          </a:p>
          <a:p>
            <a:endParaRPr lang="en-US" dirty="0"/>
          </a:p>
          <a:p>
            <a:r>
              <a:rPr lang="en-US" dirty="0"/>
              <a:t>The metadata is primarily bibliographic metadata that comes to </a:t>
            </a:r>
            <a:r>
              <a:rPr lang="en-US" dirty="0" err="1"/>
              <a:t>HathiTrust</a:t>
            </a:r>
            <a:r>
              <a:rPr lang="en-US" dirty="0"/>
              <a:t> in the form of MARC catalog records submitted by the contributing libraries. Once they come in, these records are augmented—though not corrected—and stored by </a:t>
            </a:r>
            <a:r>
              <a:rPr lang="en-US" dirty="0" err="1"/>
              <a:t>HathiTrust</a:t>
            </a:r>
            <a:r>
              <a:rPr lang="en-US" dirty="0"/>
              <a:t>. </a:t>
            </a:r>
          </a:p>
          <a:p>
            <a:endParaRPr lang="en-US" dirty="0"/>
          </a:p>
          <a:p>
            <a:r>
              <a:rPr lang="en-US" dirty="0"/>
              <a:t>The MARC metadata is made available in several forms. You can see it on the web under the “catalog record” for an item. The full record (with all the data) is not easily downloaded at this time, although you can access abbreviated records via several means, including a bibliographic API and a big, tab-delimited file called the </a:t>
            </a:r>
            <a:r>
              <a:rPr lang="en-US" dirty="0" err="1"/>
              <a:t>HathiFiles</a:t>
            </a:r>
            <a:r>
              <a:rPr lang="en-US" dirty="0"/>
              <a:t>. </a:t>
            </a:r>
          </a:p>
          <a:p>
            <a:endParaRPr lang="en-US" dirty="0"/>
          </a:p>
          <a:p>
            <a:r>
              <a:rPr lang="en-US" dirty="0"/>
              <a:t>There is also full text data, generated through Optical Character Resolution automatically during the digitization process. That means that the OCR quality is variable based on the characteristics of the original item and the software used to do the OCR (which has gotten better with time). The OCR is also not hand-corrected or market up, so it would be considered dirty OCR.</a:t>
            </a:r>
          </a:p>
        </p:txBody>
      </p:sp>
      <p:sp>
        <p:nvSpPr>
          <p:cNvPr id="4" name="Slide Number Placeholder 3"/>
          <p:cNvSpPr>
            <a:spLocks noGrp="1"/>
          </p:cNvSpPr>
          <p:nvPr>
            <p:ph type="sldNum" sz="quarter" idx="5"/>
          </p:nvPr>
        </p:nvSpPr>
        <p:spPr/>
        <p:txBody>
          <a:bodyPr/>
          <a:lstStyle/>
          <a:p>
            <a:fld id="{30F46BA4-C92D-7D41-AB05-3BEA653FFFD0}" type="slidenum">
              <a:rPr lang="en-US" smtClean="0"/>
              <a:t>25</a:t>
            </a:fld>
            <a:endParaRPr lang="en-US"/>
          </a:p>
        </p:txBody>
      </p:sp>
    </p:spTree>
    <p:extLst>
      <p:ext uri="{BB962C8B-B14F-4D97-AF65-F5344CB8AC3E}">
        <p14:creationId xmlns:p14="http://schemas.microsoft.com/office/powerpoint/2010/main" val="3017583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what’s in </a:t>
            </a:r>
            <a:r>
              <a:rPr lang="en-US" dirty="0" err="1"/>
              <a:t>HathiTrust</a:t>
            </a:r>
            <a:r>
              <a:rPr lang="en-US" dirty="0"/>
              <a:t>. </a:t>
            </a:r>
          </a:p>
          <a:p>
            <a:endParaRPr lang="en-US" dirty="0"/>
          </a:p>
          <a:p>
            <a:r>
              <a:rPr lang="en-US" dirty="0"/>
              <a:t>Here’s a graph showing the publication dates for items in the </a:t>
            </a:r>
            <a:r>
              <a:rPr lang="en-US" dirty="0" err="1"/>
              <a:t>HathiTrust</a:t>
            </a:r>
            <a:r>
              <a:rPr lang="en-US" dirty="0"/>
              <a:t> corpus. You’ll see that there are scant items from the 16</a:t>
            </a:r>
            <a:r>
              <a:rPr lang="en-US" baseline="30000" dirty="0"/>
              <a:t>th</a:t>
            </a:r>
            <a:r>
              <a:rPr lang="en-US" dirty="0"/>
              <a:t> to the 18th century, and then it spikes around 1900 and again around 1980. </a:t>
            </a:r>
          </a:p>
          <a:p>
            <a:endParaRPr lang="en-US" dirty="0"/>
          </a:p>
          <a:p>
            <a:r>
              <a:rPr lang="en-US" dirty="0"/>
              <a:t>This graph is pulled from a post called the “Snapshot of the </a:t>
            </a:r>
            <a:r>
              <a:rPr lang="en-US" dirty="0" err="1"/>
              <a:t>HathiTrust</a:t>
            </a:r>
            <a:r>
              <a:rPr lang="en-US" dirty="0"/>
              <a:t> Collection at 10 Years”</a:t>
            </a:r>
          </a:p>
        </p:txBody>
      </p:sp>
      <p:sp>
        <p:nvSpPr>
          <p:cNvPr id="4" name="Slide Number Placeholder 3"/>
          <p:cNvSpPr>
            <a:spLocks noGrp="1"/>
          </p:cNvSpPr>
          <p:nvPr>
            <p:ph type="sldNum" sz="quarter" idx="5"/>
          </p:nvPr>
        </p:nvSpPr>
        <p:spPr/>
        <p:txBody>
          <a:bodyPr/>
          <a:lstStyle/>
          <a:p>
            <a:fld id="{30F46BA4-C92D-7D41-AB05-3BEA653FFFD0}" type="slidenum">
              <a:rPr lang="en-US" smtClean="0"/>
              <a:t>26</a:t>
            </a:fld>
            <a:endParaRPr lang="en-US"/>
          </a:p>
        </p:txBody>
      </p:sp>
    </p:spTree>
    <p:extLst>
      <p:ext uri="{BB962C8B-B14F-4D97-AF65-F5344CB8AC3E}">
        <p14:creationId xmlns:p14="http://schemas.microsoft.com/office/powerpoint/2010/main" val="10029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 showing the top languages in </a:t>
            </a:r>
            <a:r>
              <a:rPr lang="en-US" dirty="0" err="1"/>
              <a:t>HathiTrust</a:t>
            </a:r>
            <a:r>
              <a:rPr lang="en-US" dirty="0"/>
              <a:t>. English-language works have always been the most prevalent in the collection, through their overall share of has gone down over the last 10 years. Other prevalent languages are German, French, Spanish, and Japanese.</a:t>
            </a:r>
          </a:p>
        </p:txBody>
      </p:sp>
      <p:sp>
        <p:nvSpPr>
          <p:cNvPr id="4" name="Slide Number Placeholder 3"/>
          <p:cNvSpPr>
            <a:spLocks noGrp="1"/>
          </p:cNvSpPr>
          <p:nvPr>
            <p:ph type="sldNum" sz="quarter" idx="5"/>
          </p:nvPr>
        </p:nvSpPr>
        <p:spPr/>
        <p:txBody>
          <a:bodyPr/>
          <a:lstStyle/>
          <a:p>
            <a:fld id="{30F46BA4-C92D-7D41-AB05-3BEA653FFFD0}" type="slidenum">
              <a:rPr lang="en-US" smtClean="0"/>
              <a:t>27</a:t>
            </a:fld>
            <a:endParaRPr lang="en-US"/>
          </a:p>
        </p:txBody>
      </p:sp>
    </p:spTree>
    <p:extLst>
      <p:ext uri="{BB962C8B-B14F-4D97-AF65-F5344CB8AC3E}">
        <p14:creationId xmlns:p14="http://schemas.microsoft.com/office/powerpoint/2010/main" val="246280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210">
            <a:extLst>
              <a:ext uri="{FF2B5EF4-FFF2-40B4-BE49-F238E27FC236}">
                <a16:creationId xmlns:a16="http://schemas.microsoft.com/office/drawing/2014/main" id="{A6965356-036D-F341-8AC4-09CE79B01865}"/>
              </a:ext>
            </a:extLst>
          </p:cNvPr>
          <p:cNvSpPr>
            <a:spLocks noGrp="1" noRot="1" noChangeAspect="1" noTextEdit="1"/>
          </p:cNvSpPr>
          <p:nvPr>
            <p:ph type="sldImg" idx="2"/>
          </p:nvPr>
        </p:nvSpPr>
        <p:spPr>
          <a:noFill/>
          <a:ln>
            <a:headEnd/>
            <a:tailEnd/>
          </a:ln>
        </p:spPr>
      </p:sp>
      <p:sp>
        <p:nvSpPr>
          <p:cNvPr id="37891" name="Shape 211">
            <a:extLst>
              <a:ext uri="{FF2B5EF4-FFF2-40B4-BE49-F238E27FC236}">
                <a16:creationId xmlns:a16="http://schemas.microsoft.com/office/drawing/2014/main" id="{7C829C50-FD3B-E94A-8105-2F93E39E508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HathiTrust</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does not scan any content itself. Instead, member libraries scan materials and deposit them into the collection. </a:t>
            </a:r>
          </a:p>
          <a:p>
            <a:pPr>
              <a:spcBef>
                <a:spcPct val="0"/>
              </a:spcBef>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HTDL mirrors the collections of the member libraries. The University of Michigan and the University of California campuses are our most prolific contributors, followed by other institutions that are part of the Big Ten Academic Alliance. </a:t>
            </a:r>
          </a:p>
        </p:txBody>
      </p:sp>
      <p:sp>
        <p:nvSpPr>
          <p:cNvPr id="37892" name="Shape 212">
            <a:extLst>
              <a:ext uri="{FF2B5EF4-FFF2-40B4-BE49-F238E27FC236}">
                <a16:creationId xmlns:a16="http://schemas.microsoft.com/office/drawing/2014/main" id="{DB5FCF6F-EB15-C945-B8B5-F2C07FE4153D}"/>
              </a:ext>
            </a:extLst>
          </p:cNvPr>
          <p:cNvSpPr>
            <a:spLocks noGrp="1"/>
          </p:cNvSpPr>
          <p:nvPr>
            <p:ph type="sldNum" sz="quarter" idx="12"/>
          </p:nvPr>
        </p:nvSpPr>
        <p:spPr>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Clr>
                <a:srgbClr val="000000"/>
              </a:buClr>
              <a:buFont typeface="Arial" panose="020B0604020202020204" pitchFamily="34" charset="0"/>
              <a:buNone/>
            </a:pPr>
            <a:fld id="{FAABD4FE-CB2B-3842-8CF5-3C2EB3436F7C}" type="slidenum">
              <a:rPr lang="en-US" altLang="en-US"/>
              <a:pPr algn="l">
                <a:buClr>
                  <a:srgbClr val="000000"/>
                </a:buClr>
                <a:buFont typeface="Arial" panose="020B0604020202020204" pitchFamily="34" charset="0"/>
                <a:buNone/>
              </a:pPr>
              <a:t>28</a:t>
            </a:fld>
            <a:endParaRPr lang="en-US" altLang="en-US"/>
          </a:p>
        </p:txBody>
      </p:sp>
    </p:spTree>
    <p:extLst>
      <p:ext uri="{BB962C8B-B14F-4D97-AF65-F5344CB8AC3E}">
        <p14:creationId xmlns:p14="http://schemas.microsoft.com/office/powerpoint/2010/main" val="3072430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224">
            <a:extLst>
              <a:ext uri="{FF2B5EF4-FFF2-40B4-BE49-F238E27FC236}">
                <a16:creationId xmlns:a16="http://schemas.microsoft.com/office/drawing/2014/main" id="{AF35EE69-CB3D-7148-80F7-998828C05ECB}"/>
              </a:ext>
            </a:extLst>
          </p:cNvPr>
          <p:cNvSpPr>
            <a:spLocks noGrp="1" noRot="1" noChangeAspect="1" noTextEdit="1"/>
          </p:cNvSpPr>
          <p:nvPr>
            <p:ph type="sldImg" idx="2"/>
          </p:nvPr>
        </p:nvSpPr>
        <p:spPr>
          <a:noFill/>
          <a:ln>
            <a:headEnd/>
            <a:tailEnd/>
          </a:ln>
        </p:spPr>
      </p:sp>
      <p:sp>
        <p:nvSpPr>
          <p:cNvPr id="41987" name="Shape 225">
            <a:extLst>
              <a:ext uri="{FF2B5EF4-FFF2-40B4-BE49-F238E27FC236}">
                <a16:creationId xmlns:a16="http://schemas.microsoft.com/office/drawing/2014/main" id="{B0DFFCDB-78C7-0B45-B4FB-5418B0CF74DE}"/>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content in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HathiTrust</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is largely determined by the digitization priorities of contributing member libraries. There have been some efforts to build up certain areas of the collection, for example US Federal Government Documents. The Fed Docs collection in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HathiTrust</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consists of nearly 1 million digital objects, and as part of the Fed Docs collection development project, the team working on it created a registry that attempted to identify every US Fed Doc ever created. </a:t>
            </a:r>
          </a:p>
        </p:txBody>
      </p:sp>
      <p:sp>
        <p:nvSpPr>
          <p:cNvPr id="41988" name="Shape 226">
            <a:extLst>
              <a:ext uri="{FF2B5EF4-FFF2-40B4-BE49-F238E27FC236}">
                <a16:creationId xmlns:a16="http://schemas.microsoft.com/office/drawing/2014/main" id="{53CA6DCF-D4E3-A549-9728-E43783410345}"/>
              </a:ext>
            </a:extLst>
          </p:cNvPr>
          <p:cNvSpPr>
            <a:spLocks noGrp="1"/>
          </p:cNvSpPr>
          <p:nvPr>
            <p:ph type="sldNum" sz="quarter" idx="12"/>
          </p:nvPr>
        </p:nvSpPr>
        <p:spPr>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Clr>
                <a:srgbClr val="000000"/>
              </a:buClr>
              <a:buFont typeface="Arial" panose="020B0604020202020204" pitchFamily="34" charset="0"/>
              <a:buNone/>
            </a:pPr>
            <a:fld id="{2DA234D5-4D4A-D04B-8EFF-8E1D145819F9}" type="slidenum">
              <a:rPr lang="en-US" altLang="en-US"/>
              <a:pPr algn="l">
                <a:buClr>
                  <a:srgbClr val="000000"/>
                </a:buClr>
                <a:buFont typeface="Arial" panose="020B0604020202020204" pitchFamily="34" charset="0"/>
                <a:buNone/>
              </a:pPr>
              <a:t>29</a:t>
            </a:fld>
            <a:endParaRPr lang="en-US" altLang="en-US"/>
          </a:p>
        </p:txBody>
      </p:sp>
    </p:spTree>
    <p:extLst>
      <p:ext uri="{BB962C8B-B14F-4D97-AF65-F5344CB8AC3E}">
        <p14:creationId xmlns:p14="http://schemas.microsoft.com/office/powerpoint/2010/main" val="20370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Bookworm is a tool that visualizes language usage trends in repositories of digitized texts in a simple and powerful way. </a:t>
            </a:r>
          </a:p>
          <a:p>
            <a:pPr lvl="0"/>
            <a:r>
              <a:rPr lang="en-US" sz="1200" kern="1200" dirty="0">
                <a:solidFill>
                  <a:schemeClr val="tx1"/>
                </a:solidFill>
                <a:effectLst/>
                <a:ea typeface="+mn-ea"/>
                <a:cs typeface="+mn-cs"/>
              </a:rPr>
              <a:t>It is a tool that facilitates the observation of chronological trends for words and phrases in large digitized collections of textual documents with metadata facets.</a:t>
            </a:r>
          </a:p>
          <a:p>
            <a:pPr lvl="0"/>
            <a:r>
              <a:rPr lang="en-US" sz="1200" kern="1200" dirty="0">
                <a:solidFill>
                  <a:schemeClr val="tx1"/>
                </a:solidFill>
                <a:effectLst/>
                <a:ea typeface="+mn-ea"/>
                <a:cs typeface="+mn-cs"/>
              </a:rPr>
              <a:t>HathiTrust + Bookworm can visualize word frequencies over time in texts from the HathiTrust Digital Library. Currently, only unigrams (single words) can be searched and visualized with </a:t>
            </a:r>
            <a:r>
              <a:rPr lang="en-US" sz="1200" kern="1200" dirty="0" err="1">
                <a:solidFill>
                  <a:schemeClr val="tx1"/>
                </a:solidFill>
                <a:effectLst/>
                <a:ea typeface="+mn-ea"/>
                <a:cs typeface="+mn-cs"/>
              </a:rPr>
              <a:t>HT+Bookworm</a:t>
            </a:r>
            <a:r>
              <a:rPr lang="en-US" sz="1200" kern="1200" dirty="0">
                <a:solidFill>
                  <a:schemeClr val="tx1"/>
                </a:solidFill>
                <a:effectLst/>
                <a:ea typeface="+mn-ea"/>
                <a:cs typeface="+mn-cs"/>
              </a:rPr>
              <a:t>.</a:t>
            </a:r>
          </a:p>
          <a:p>
            <a:pPr lvl="0"/>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6E44D07-A3ED-9548-BD54-F2D5055F6B9F}" type="slidenum">
              <a:rPr lang="en-US" smtClean="0"/>
              <a:t>30</a:t>
            </a:fld>
            <a:endParaRPr lang="en-US"/>
          </a:p>
        </p:txBody>
      </p:sp>
    </p:spTree>
    <p:extLst>
      <p:ext uri="{BB962C8B-B14F-4D97-AF65-F5344CB8AC3E}">
        <p14:creationId xmlns:p14="http://schemas.microsoft.com/office/powerpoint/2010/main" val="265354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3</a:t>
            </a:fld>
            <a:endParaRPr lang="en-US"/>
          </a:p>
        </p:txBody>
      </p:sp>
    </p:spTree>
    <p:extLst>
      <p:ext uri="{BB962C8B-B14F-4D97-AF65-F5344CB8AC3E}">
        <p14:creationId xmlns:p14="http://schemas.microsoft.com/office/powerpoint/2010/main" val="2028615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ea typeface="+mn-ea"/>
                <a:cs typeface="+mn-cs"/>
              </a:rPr>
              <a:t>Normal search engines are very good at finding individual texts: Bookworm is good at finding and understanding categories in a library. </a:t>
            </a:r>
          </a:p>
          <a:p>
            <a:pPr lvl="0"/>
            <a:r>
              <a:rPr lang="en-US" sz="1200" kern="1200" dirty="0">
                <a:solidFill>
                  <a:schemeClr val="tx1"/>
                </a:solidFill>
                <a:effectLst/>
                <a:ea typeface="+mn-ea"/>
                <a:cs typeface="+mn-cs"/>
              </a:rPr>
              <a:t>The simplest use case is returning usage of a word across years: the goal here is to understand something about the years through the words they use.</a:t>
            </a:r>
          </a:p>
          <a:p>
            <a:pPr lvl="0"/>
            <a:r>
              <a:rPr lang="en-US" sz="1200" kern="1200" dirty="0">
                <a:solidFill>
                  <a:schemeClr val="tx1"/>
                </a:solidFill>
                <a:effectLst/>
                <a:ea typeface="+mn-ea"/>
                <a:cs typeface="+mn-cs"/>
              </a:rPr>
              <a:t>Bookworm is a framework that can be applied to other corpora. The HT+BW version is just one implementation! </a:t>
            </a:r>
          </a:p>
          <a:p>
            <a:endParaRPr lang="en-US" dirty="0"/>
          </a:p>
          <a:p>
            <a:endParaRPr lang="en-US" dirty="0"/>
          </a:p>
        </p:txBody>
      </p:sp>
      <p:sp>
        <p:nvSpPr>
          <p:cNvPr id="4" name="Slide Number Placeholder 3"/>
          <p:cNvSpPr>
            <a:spLocks noGrp="1"/>
          </p:cNvSpPr>
          <p:nvPr>
            <p:ph type="sldNum" sz="quarter" idx="10"/>
          </p:nvPr>
        </p:nvSpPr>
        <p:spPr/>
        <p:txBody>
          <a:bodyPr/>
          <a:lstStyle/>
          <a:p>
            <a:fld id="{D6E44D07-A3ED-9548-BD54-F2D5055F6B9F}" type="slidenum">
              <a:rPr lang="en-US" smtClean="0"/>
              <a:t>31</a:t>
            </a:fld>
            <a:endParaRPr lang="en-US"/>
          </a:p>
        </p:txBody>
      </p:sp>
    </p:spTree>
    <p:extLst>
      <p:ext uri="{BB962C8B-B14F-4D97-AF65-F5344CB8AC3E}">
        <p14:creationId xmlns:p14="http://schemas.microsoft.com/office/powerpoint/2010/main" val="248138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charset="0"/>
              <a:buChar char="•"/>
            </a:pPr>
            <a:r>
              <a:rPr lang="en-US" sz="1200" kern="1200" dirty="0">
                <a:solidFill>
                  <a:schemeClr val="tx1"/>
                </a:solidFill>
                <a:effectLst/>
                <a:ea typeface="+mn-ea"/>
                <a:cs typeface="+mn-cs"/>
              </a:rPr>
              <a:t>To quantify the dynamics of language evolution, Aiden et al. studied the regularization of English verbs over hundreds of years. His group originally conducted a manual study first and published the results in Nature in 2007, and then proceeded to study this phenomenon further using computational methods in 2007. </a:t>
            </a:r>
          </a:p>
          <a:p>
            <a:pPr marL="171450" lvl="0" indent="-171450">
              <a:buFont typeface="Arial" charset="0"/>
              <a:buChar char="•"/>
            </a:pPr>
            <a:r>
              <a:rPr lang="en-US" sz="1200" kern="1200" dirty="0">
                <a:solidFill>
                  <a:schemeClr val="tx1"/>
                </a:solidFill>
                <a:effectLst/>
                <a:ea typeface="+mn-ea"/>
                <a:cs typeface="+mn-cs"/>
              </a:rPr>
              <a:t>They called this approach </a:t>
            </a:r>
            <a:r>
              <a:rPr lang="en-US" sz="1200" kern="1200" dirty="0" err="1">
                <a:solidFill>
                  <a:schemeClr val="tx1"/>
                </a:solidFill>
                <a:effectLst/>
                <a:ea typeface="+mn-ea"/>
                <a:cs typeface="+mn-cs"/>
              </a:rPr>
              <a:t>Culturomics</a:t>
            </a:r>
            <a:r>
              <a:rPr lang="en-US" sz="1200" kern="1200" dirty="0">
                <a:solidFill>
                  <a:schemeClr val="tx1"/>
                </a:solidFill>
                <a:effectLst/>
                <a:ea typeface="+mn-ea"/>
                <a:cs typeface="+mn-cs"/>
              </a:rPr>
              <a:t>, defined as “the application of high-throughput data collection and analysis to the study of human culture”. </a:t>
            </a:r>
          </a:p>
          <a:p>
            <a:pPr marL="171450" lvl="0" indent="-171450">
              <a:buFont typeface="Arial" charset="0"/>
              <a:buChar char="•"/>
            </a:pPr>
            <a:r>
              <a:rPr lang="en-US" sz="1200" kern="1200" dirty="0">
                <a:solidFill>
                  <a:schemeClr val="tx1"/>
                </a:solidFill>
                <a:effectLst/>
                <a:ea typeface="+mn-ea"/>
                <a:cs typeface="+mn-cs"/>
              </a:rPr>
              <a:t>One of their examples was “burned” vs “burnt.” Let’s try!</a:t>
            </a:r>
          </a:p>
          <a:p>
            <a:r>
              <a:rPr lang="en-US" sz="1200" kern="1200" dirty="0">
                <a:solidFill>
                  <a:schemeClr val="tx1"/>
                </a:solidFill>
                <a:effectLst/>
                <a:ea typeface="+mn-ea"/>
                <a:cs typeface="+mn-cs"/>
              </a:rPr>
              <a:t>(Instructor should demo this segment live if possible and use the screenshots in the slides as backup)</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Search “burned” and “burnt” in Bookworm. They both work as the past tense and past participle of the verb “burn”, but has the usage of the two changed over time, respectively? After visualizing the usage of the two words in Bookworm, we can see that before the 1860s, “burnt” was used more than “burned”, but afterwards it became the opposite. </a:t>
            </a:r>
          </a:p>
          <a:p>
            <a:pPr lvl="0"/>
            <a:r>
              <a:rPr lang="en-US" sz="1200" kern="1200" dirty="0">
                <a:solidFill>
                  <a:schemeClr val="tx1"/>
                </a:solidFill>
                <a:effectLst/>
                <a:ea typeface="+mn-ea"/>
                <a:cs typeface="+mn-cs"/>
              </a:rPr>
              <a:t>You can try visualizing other sets of verbs in Bookworm. Do you see any trends?</a:t>
            </a:r>
          </a:p>
        </p:txBody>
      </p:sp>
      <p:sp>
        <p:nvSpPr>
          <p:cNvPr id="4" name="Slide Number Placeholder 3"/>
          <p:cNvSpPr>
            <a:spLocks noGrp="1"/>
          </p:cNvSpPr>
          <p:nvPr>
            <p:ph type="sldNum" sz="quarter" idx="10"/>
          </p:nvPr>
        </p:nvSpPr>
        <p:spPr/>
        <p:txBody>
          <a:bodyPr/>
          <a:lstStyle/>
          <a:p>
            <a:fld id="{D6E44D07-A3ED-9548-BD54-F2D5055F6B9F}" type="slidenum">
              <a:rPr lang="en-US" smtClean="0"/>
              <a:t>32</a:t>
            </a:fld>
            <a:endParaRPr lang="en-US"/>
          </a:p>
        </p:txBody>
      </p:sp>
    </p:spTree>
    <p:extLst>
      <p:ext uri="{BB962C8B-B14F-4D97-AF65-F5344CB8AC3E}">
        <p14:creationId xmlns:p14="http://schemas.microsoft.com/office/powerpoint/2010/main" val="130603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In the next section, we will be introducing you to </a:t>
            </a:r>
            <a:r>
              <a:rPr lang="en-US" sz="1200" kern="1200" dirty="0" err="1">
                <a:solidFill>
                  <a:schemeClr val="tx1"/>
                </a:solidFill>
                <a:effectLst/>
                <a:ea typeface="+mn-ea"/>
                <a:cs typeface="+mn-cs"/>
              </a:rPr>
              <a:t>HathiTrust+Bookworm</a:t>
            </a:r>
            <a:r>
              <a:rPr lang="en-US" sz="1200" kern="1200" dirty="0">
                <a:solidFill>
                  <a:schemeClr val="tx1"/>
                </a:solidFill>
                <a:effectLst/>
                <a:ea typeface="+mn-ea"/>
                <a:cs typeface="+mn-cs"/>
              </a:rPr>
              <a:t>. But first, let’s return briefly to a term we learned about earlier in the text pre-processing module.</a:t>
            </a:r>
          </a:p>
          <a:p>
            <a:pPr lvl="0"/>
            <a:r>
              <a:rPr lang="en-US" sz="1200" kern="1200" dirty="0">
                <a:solidFill>
                  <a:schemeClr val="tx1"/>
                </a:solidFill>
                <a:effectLst/>
                <a:ea typeface="+mn-ea"/>
                <a:cs typeface="+mn-cs"/>
              </a:rPr>
              <a:t>N-grams are a contiguous chain of n-items (i.e. words) where n is the number of items in the chain. Notice how in the bigram example on the screen the window of the gram slides across the text, so in bigrams, a word will occur with both the word preceding and following it. </a:t>
            </a:r>
          </a:p>
          <a:p>
            <a:pPr lvl="0"/>
            <a:r>
              <a:rPr lang="en-US" sz="1200" kern="1200" dirty="0" err="1">
                <a:solidFill>
                  <a:schemeClr val="tx1"/>
                </a:solidFill>
                <a:effectLst/>
                <a:ea typeface="+mn-ea"/>
                <a:cs typeface="+mn-cs"/>
              </a:rPr>
              <a:t>HathiTrust+Bookworm</a:t>
            </a:r>
            <a:r>
              <a:rPr lang="en-US" sz="1200" kern="1200" dirty="0">
                <a:solidFill>
                  <a:schemeClr val="tx1"/>
                </a:solidFill>
                <a:effectLst/>
                <a:ea typeface="+mn-ea"/>
                <a:cs typeface="+mn-cs"/>
              </a:rPr>
              <a:t> makes use of unigrams – or single words. </a:t>
            </a:r>
          </a:p>
          <a:p>
            <a:endParaRPr lang="en-US" dirty="0"/>
          </a:p>
        </p:txBody>
      </p:sp>
      <p:sp>
        <p:nvSpPr>
          <p:cNvPr id="4" name="Slide Number Placeholder 3"/>
          <p:cNvSpPr>
            <a:spLocks noGrp="1"/>
          </p:cNvSpPr>
          <p:nvPr>
            <p:ph type="sldNum" sz="quarter" idx="10"/>
          </p:nvPr>
        </p:nvSpPr>
        <p:spPr/>
        <p:txBody>
          <a:bodyPr/>
          <a:lstStyle/>
          <a:p>
            <a:fld id="{853A730F-BF44-DB45-8FF7-BA9FD32FADF5}" type="slidenum">
              <a:rPr lang="en-US" smtClean="0"/>
              <a:pPr/>
              <a:t>33</a:t>
            </a:fld>
            <a:endParaRPr lang="en-US"/>
          </a:p>
        </p:txBody>
      </p:sp>
    </p:spTree>
    <p:extLst>
      <p:ext uri="{BB962C8B-B14F-4D97-AF65-F5344CB8AC3E}">
        <p14:creationId xmlns:p14="http://schemas.microsoft.com/office/powerpoint/2010/main" val="676604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functionality of Bookworm is 1) search on one or more unigrams (single word terms), 2) facet your search on the metadata, such as place of publication, book or serial, and Library of Congress classification, 3) adjust the years on the X-axis, and 4) review the visualization.</a:t>
            </a:r>
          </a:p>
        </p:txBody>
      </p:sp>
      <p:sp>
        <p:nvSpPr>
          <p:cNvPr id="4" name="Slide Number Placeholder 3"/>
          <p:cNvSpPr>
            <a:spLocks noGrp="1"/>
          </p:cNvSpPr>
          <p:nvPr>
            <p:ph type="sldNum" sz="quarter" idx="5"/>
          </p:nvPr>
        </p:nvSpPr>
        <p:spPr/>
        <p:txBody>
          <a:bodyPr/>
          <a:lstStyle/>
          <a:p>
            <a:fld id="{30F46BA4-C92D-7D41-AB05-3BEA653FFFD0}" type="slidenum">
              <a:rPr lang="en-US" smtClean="0"/>
              <a:t>34</a:t>
            </a:fld>
            <a:endParaRPr lang="en-US"/>
          </a:p>
        </p:txBody>
      </p:sp>
    </p:spTree>
    <p:extLst>
      <p:ext uri="{BB962C8B-B14F-4D97-AF65-F5344CB8AC3E}">
        <p14:creationId xmlns:p14="http://schemas.microsoft.com/office/powerpoint/2010/main" val="4203114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i="0" dirty="0"/>
              <a:t>Now</a:t>
            </a:r>
            <a:r>
              <a:rPr lang="zh-CN" altLang="en-US" i="0" baseline="0" dirty="0"/>
              <a:t> </a:t>
            </a:r>
            <a:r>
              <a:rPr lang="en-US" altLang="zh-CN" i="0" baseline="0" dirty="0"/>
              <a:t>let’s</a:t>
            </a:r>
            <a:r>
              <a:rPr lang="zh-CN" altLang="en-US" i="0" baseline="0" dirty="0"/>
              <a:t> </a:t>
            </a:r>
            <a:r>
              <a:rPr lang="en-US" altLang="zh-CN" i="0" baseline="0" dirty="0"/>
              <a:t>take</a:t>
            </a:r>
            <a:r>
              <a:rPr lang="zh-CN" altLang="en-US" i="0" baseline="0" dirty="0"/>
              <a:t> </a:t>
            </a:r>
            <a:r>
              <a:rPr lang="en-US" altLang="zh-CN" i="0" baseline="0" dirty="0"/>
              <a:t>a</a:t>
            </a:r>
            <a:r>
              <a:rPr lang="zh-CN" altLang="en-US" i="0" baseline="0" dirty="0"/>
              <a:t> </a:t>
            </a:r>
            <a:r>
              <a:rPr lang="en-US" altLang="zh-CN" i="0" baseline="0" dirty="0"/>
              <a:t>closer</a:t>
            </a:r>
            <a:r>
              <a:rPr lang="zh-CN" altLang="en-US" i="0" baseline="0" dirty="0"/>
              <a:t> </a:t>
            </a:r>
            <a:r>
              <a:rPr lang="en-US" altLang="zh-CN" i="0" baseline="0" dirty="0"/>
              <a:t>look</a:t>
            </a:r>
            <a:r>
              <a:rPr lang="zh-CN" altLang="en-US" i="0" baseline="0" dirty="0"/>
              <a:t> </a:t>
            </a:r>
            <a:r>
              <a:rPr lang="en-US" altLang="zh-CN" i="0" baseline="0" dirty="0"/>
              <a:t>at</a:t>
            </a:r>
            <a:r>
              <a:rPr lang="zh-CN" altLang="en-US" i="0" baseline="0" dirty="0"/>
              <a:t> </a:t>
            </a:r>
            <a:r>
              <a:rPr lang="en-US" altLang="zh-CN" i="0" baseline="0" dirty="0"/>
              <a:t>the</a:t>
            </a:r>
            <a:r>
              <a:rPr lang="zh-CN" altLang="en-US" i="0" baseline="0" dirty="0"/>
              <a:t> </a:t>
            </a:r>
            <a:r>
              <a:rPr lang="en-US" altLang="zh-CN" i="0" baseline="0" dirty="0"/>
              <a:t>Bookworm</a:t>
            </a:r>
            <a:r>
              <a:rPr lang="zh-CN" altLang="en-US" i="0" baseline="0" dirty="0"/>
              <a:t> </a:t>
            </a:r>
            <a:r>
              <a:rPr lang="en-US" altLang="zh-CN" i="0" baseline="0" dirty="0"/>
              <a:t>interface.</a:t>
            </a:r>
          </a:p>
          <a:p>
            <a:endParaRPr lang="en-US" altLang="zh-CN" i="1" baseline="0" dirty="0"/>
          </a:p>
          <a:p>
            <a:r>
              <a:rPr lang="en-US" altLang="zh-CN" i="1" dirty="0"/>
              <a:t>Link</a:t>
            </a:r>
            <a:r>
              <a:rPr lang="zh-CN" altLang="en-US" i="1" dirty="0"/>
              <a:t> </a:t>
            </a:r>
            <a:r>
              <a:rPr lang="en-US" altLang="zh-CN" i="1" dirty="0"/>
              <a:t>to</a:t>
            </a:r>
            <a:r>
              <a:rPr lang="zh-CN" altLang="en-US" i="1" dirty="0"/>
              <a:t> </a:t>
            </a:r>
            <a:r>
              <a:rPr lang="en-US" altLang="zh-CN" i="1" dirty="0"/>
              <a:t>HT+BW</a:t>
            </a:r>
            <a:r>
              <a:rPr lang="zh-CN" altLang="en-US" i="1" baseline="0" dirty="0"/>
              <a:t> </a:t>
            </a:r>
            <a:r>
              <a:rPr lang="en-US" altLang="zh-CN" i="1" baseline="0" dirty="0"/>
              <a:t>page:</a:t>
            </a:r>
            <a:r>
              <a:rPr lang="zh-CN" altLang="en-US" i="1" baseline="0" dirty="0"/>
              <a:t> </a:t>
            </a:r>
            <a:r>
              <a:rPr lang="en-US" sz="1200" u="sng" kern="1200" dirty="0">
                <a:solidFill>
                  <a:schemeClr val="tx1"/>
                </a:solidFill>
                <a:effectLst/>
                <a:latin typeface="+mn-lt"/>
                <a:ea typeface="+mn-ea"/>
                <a:cs typeface="+mn-cs"/>
                <a:hlinkClick r:id="rId3"/>
              </a:rPr>
              <a:t>https://bookworm.htrc.illinois.edu/develop</a:t>
            </a:r>
            <a:r>
              <a:rPr lang="en-US" dirty="0">
                <a:effectLst/>
              </a:rPr>
              <a:t> </a:t>
            </a:r>
          </a:p>
          <a:p>
            <a:endParaRPr lang="en-US" altLang="zh-CN" baseline="0" dirty="0"/>
          </a:p>
          <a:p>
            <a:r>
              <a:rPr lang="en-US" sz="1200" kern="1200" dirty="0">
                <a:solidFill>
                  <a:schemeClr val="tx1"/>
                </a:solidFill>
                <a:effectLst/>
                <a:ea typeface="+mn-ea"/>
                <a:cs typeface="+mn-cs"/>
              </a:rPr>
              <a:t>(Instructor should demo this segment live if</a:t>
            </a:r>
            <a:r>
              <a:rPr lang="en-US" sz="1200" kern="1200" baseline="0" dirty="0">
                <a:solidFill>
                  <a:schemeClr val="tx1"/>
                </a:solidFill>
                <a:effectLst/>
                <a:ea typeface="+mn-ea"/>
                <a:cs typeface="+mn-cs"/>
              </a:rPr>
              <a:t> possible and </a:t>
            </a:r>
            <a:r>
              <a:rPr lang="en-US" sz="1200" kern="1200" dirty="0">
                <a:solidFill>
                  <a:schemeClr val="tx1"/>
                </a:solidFill>
                <a:effectLst/>
                <a:ea typeface="+mn-ea"/>
                <a:cs typeface="+mn-cs"/>
              </a:rPr>
              <a:t>use the screenshots in the slides as backup)</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Begin a search by typing in a word in the search column. You can click on the plus and minus signs next to the search columns to add or reduce the number of</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columns to search for multiple words at the same time for comparison. By clicking on</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the</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funnel</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icon</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next</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to</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“All</a:t>
            </a:r>
            <a:r>
              <a:rPr lang="zh-CN" altLang="en-US" sz="1200" kern="1200" baseline="0" dirty="0">
                <a:solidFill>
                  <a:schemeClr val="tx1"/>
                </a:solidFill>
                <a:effectLst/>
                <a:ea typeface="+mn-ea"/>
                <a:cs typeface="+mn-cs"/>
              </a:rPr>
              <a:t> </a:t>
            </a:r>
            <a:r>
              <a:rPr lang="en-US" altLang="zh-CN" sz="1200" kern="1200" baseline="0" dirty="0">
                <a:solidFill>
                  <a:schemeClr val="tx1"/>
                </a:solidFill>
                <a:effectLst/>
                <a:ea typeface="+mn-ea"/>
                <a:cs typeface="+mn-cs"/>
              </a:rPr>
              <a:t>texts”</a:t>
            </a:r>
            <a:r>
              <a:rPr lang="en-US" sz="1200" kern="1200" dirty="0">
                <a:solidFill>
                  <a:schemeClr val="tx1"/>
                </a:solidFill>
                <a:effectLst/>
                <a:ea typeface="+mn-ea"/>
                <a:cs typeface="+mn-cs"/>
              </a:rPr>
              <a:t>, you can also limit your search with facets, for example “Language” or “Publication Country”. </a:t>
            </a:r>
          </a:p>
        </p:txBody>
      </p:sp>
      <p:sp>
        <p:nvSpPr>
          <p:cNvPr id="4" name="Slide Number Placeholder 3"/>
          <p:cNvSpPr>
            <a:spLocks noGrp="1"/>
          </p:cNvSpPr>
          <p:nvPr>
            <p:ph type="sldNum" sz="quarter" idx="10"/>
          </p:nvPr>
        </p:nvSpPr>
        <p:spPr/>
        <p:txBody>
          <a:bodyPr/>
          <a:lstStyle/>
          <a:p>
            <a:fld id="{D6E44D07-A3ED-9548-BD54-F2D5055F6B9F}" type="slidenum">
              <a:rPr lang="en-US" smtClean="0"/>
              <a:t>35</a:t>
            </a:fld>
            <a:endParaRPr lang="en-US"/>
          </a:p>
        </p:txBody>
      </p:sp>
    </p:spTree>
    <p:extLst>
      <p:ext uri="{BB962C8B-B14F-4D97-AF65-F5344CB8AC3E}">
        <p14:creationId xmlns:p14="http://schemas.microsoft.com/office/powerpoint/2010/main" val="4082135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By</a:t>
            </a:r>
            <a:r>
              <a:rPr lang="zh-CN" altLang="en-US" baseline="0" dirty="0"/>
              <a:t> </a:t>
            </a:r>
            <a:r>
              <a:rPr lang="en-US" altLang="zh-CN" baseline="0" dirty="0"/>
              <a:t>clicking</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“Dates”,</a:t>
            </a:r>
            <a:r>
              <a:rPr lang="zh-CN" altLang="en-US" baseline="0" dirty="0"/>
              <a:t> </a:t>
            </a:r>
            <a:r>
              <a:rPr lang="en-US" altLang="zh-CN" baseline="0" dirty="0"/>
              <a:t>“Metric”,</a:t>
            </a:r>
            <a:r>
              <a:rPr lang="zh-CN" altLang="en-US" baseline="0" dirty="0"/>
              <a:t> </a:t>
            </a:r>
            <a:r>
              <a:rPr lang="en-US" altLang="zh-CN" baseline="0" dirty="0"/>
              <a:t>and</a:t>
            </a:r>
            <a:r>
              <a:rPr lang="zh-CN" altLang="en-US" baseline="0" dirty="0"/>
              <a:t> </a:t>
            </a:r>
            <a:r>
              <a:rPr lang="en-US" altLang="zh-CN" baseline="0" dirty="0"/>
              <a:t>“Case”</a:t>
            </a:r>
            <a:r>
              <a:rPr lang="zh-CN" altLang="en-US" baseline="0" dirty="0"/>
              <a:t> </a:t>
            </a:r>
            <a:r>
              <a:rPr lang="en-US" altLang="zh-CN" baseline="0" dirty="0"/>
              <a:t>tabs</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top</a:t>
            </a:r>
            <a:r>
              <a:rPr lang="zh-CN" altLang="en-US" baseline="0" dirty="0"/>
              <a:t> </a:t>
            </a:r>
            <a:r>
              <a:rPr lang="en-US" altLang="zh-CN" baseline="0" dirty="0"/>
              <a:t>right</a:t>
            </a:r>
            <a:r>
              <a:rPr lang="zh-CN" altLang="en-US" baseline="0" dirty="0"/>
              <a:t> </a:t>
            </a:r>
            <a:r>
              <a:rPr lang="en-US" altLang="zh-CN" baseline="0" dirty="0"/>
              <a:t>corner</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page,</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also</a:t>
            </a:r>
            <a:r>
              <a:rPr lang="zh-CN" altLang="en-US" baseline="0" dirty="0"/>
              <a:t> </a:t>
            </a:r>
            <a:r>
              <a:rPr lang="en-US" altLang="zh-CN" baseline="0" dirty="0"/>
              <a:t>fine-tune</a:t>
            </a:r>
            <a:r>
              <a:rPr lang="zh-CN" altLang="en-US" baseline="0" dirty="0"/>
              <a:t> </a:t>
            </a:r>
            <a:r>
              <a:rPr lang="en-US" altLang="zh-CN" baseline="0" dirty="0"/>
              <a:t>your</a:t>
            </a:r>
            <a:r>
              <a:rPr lang="zh-CN" altLang="en-US" baseline="0" dirty="0"/>
              <a:t> </a:t>
            </a:r>
            <a:r>
              <a:rPr lang="en-US" altLang="zh-CN" baseline="0" dirty="0"/>
              <a:t>results</a:t>
            </a:r>
            <a:r>
              <a:rPr lang="zh-CN" altLang="en-US" baseline="0" dirty="0"/>
              <a:t> </a:t>
            </a:r>
            <a:r>
              <a:rPr lang="en-US" altLang="zh-CN" baseline="0" dirty="0"/>
              <a:t>by</a:t>
            </a:r>
            <a:r>
              <a:rPr lang="zh-CN" altLang="en-US" baseline="0" dirty="0"/>
              <a:t> </a:t>
            </a:r>
            <a:r>
              <a:rPr lang="en-US" altLang="zh-CN" baseline="0" dirty="0"/>
              <a:t>controlling</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period,</a:t>
            </a:r>
            <a:r>
              <a:rPr lang="zh-CN" altLang="en-US" baseline="0" dirty="0"/>
              <a:t> </a:t>
            </a:r>
            <a:r>
              <a:rPr lang="en-US" altLang="zh-CN" baseline="0" dirty="0"/>
              <a:t>changing</a:t>
            </a:r>
            <a:r>
              <a:rPr lang="zh-CN" altLang="en-US" baseline="0" dirty="0"/>
              <a:t> </a:t>
            </a:r>
            <a:r>
              <a:rPr lang="en-US" altLang="zh-CN" baseline="0" dirty="0"/>
              <a:t>metrics,</a:t>
            </a:r>
            <a:r>
              <a:rPr lang="zh-CN" altLang="en-US" baseline="0" dirty="0"/>
              <a:t> </a:t>
            </a:r>
            <a:r>
              <a:rPr lang="en-US" altLang="zh-CN" baseline="0" dirty="0"/>
              <a:t>switching</a:t>
            </a:r>
            <a:r>
              <a:rPr lang="zh-CN" altLang="en-US" baseline="0" dirty="0"/>
              <a:t> </a:t>
            </a:r>
            <a:r>
              <a:rPr lang="en-US" altLang="zh-CN" baseline="0" dirty="0"/>
              <a:t>between</a:t>
            </a:r>
            <a:r>
              <a:rPr lang="zh-CN" altLang="en-US" baseline="0" dirty="0"/>
              <a:t> </a:t>
            </a:r>
            <a:r>
              <a:rPr lang="en-US" altLang="zh-CN" baseline="0" dirty="0"/>
              <a:t>case-sensitive</a:t>
            </a:r>
            <a:r>
              <a:rPr lang="zh-CN" altLang="en-US" baseline="0" dirty="0"/>
              <a:t> </a:t>
            </a:r>
            <a:r>
              <a:rPr lang="en-US" altLang="zh-CN" baseline="0" dirty="0"/>
              <a:t>and</a:t>
            </a:r>
            <a:r>
              <a:rPr lang="zh-CN" altLang="en-US" baseline="0" dirty="0"/>
              <a:t> </a:t>
            </a:r>
            <a:r>
              <a:rPr lang="en-US" altLang="zh-CN" baseline="0" dirty="0"/>
              <a:t>case-insensitive,</a:t>
            </a:r>
            <a:r>
              <a:rPr lang="zh-CN" altLang="en-US" baseline="0" dirty="0"/>
              <a:t> </a:t>
            </a:r>
            <a:r>
              <a:rPr lang="en-US" altLang="zh-CN" baseline="0" dirty="0"/>
              <a:t>and</a:t>
            </a:r>
            <a:r>
              <a:rPr lang="zh-CN" altLang="en-US" baseline="0" dirty="0"/>
              <a:t> </a:t>
            </a:r>
            <a:r>
              <a:rPr lang="en-US" altLang="zh-CN" baseline="0" dirty="0"/>
              <a:t>smoothing</a:t>
            </a:r>
            <a:r>
              <a:rPr lang="zh-CN" altLang="en-US" baseline="0" dirty="0"/>
              <a:t> </a:t>
            </a:r>
            <a:r>
              <a:rPr lang="en-US" altLang="zh-CN" baseline="0" dirty="0"/>
              <a:t>with</a:t>
            </a:r>
            <a:r>
              <a:rPr lang="zh-CN" altLang="en-US" baseline="0" dirty="0"/>
              <a:t> </a:t>
            </a:r>
            <a:r>
              <a:rPr lang="en-US" altLang="zh-CN" baseline="0" dirty="0"/>
              <a:t>different</a:t>
            </a:r>
            <a:r>
              <a:rPr lang="zh-CN" altLang="en-US" baseline="0" dirty="0"/>
              <a:t> </a:t>
            </a:r>
            <a:r>
              <a:rPr lang="en-US" altLang="zh-CN" baseline="0" dirty="0"/>
              <a:t>parameter</a:t>
            </a:r>
            <a:r>
              <a:rPr lang="zh-CN" altLang="en-US" baseline="0" dirty="0"/>
              <a:t> </a:t>
            </a:r>
            <a:r>
              <a:rPr lang="en-US" altLang="zh-CN" baseline="0" dirty="0"/>
              <a:t>settings.</a:t>
            </a:r>
            <a:r>
              <a:rPr lang="en-US" sz="1200" kern="1200" dirty="0">
                <a:solidFill>
                  <a:schemeClr val="tx1"/>
                </a:solidFill>
                <a:effectLst/>
                <a:ea typeface="+mn-ea"/>
                <a:cs typeface="+mn-cs"/>
              </a:rPr>
              <a:t> When you’re all set, hit the “Search” button to generate the visualization.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6E44D07-A3ED-9548-BD54-F2D5055F6B9F}" type="slidenum">
              <a:rPr lang="en-US" smtClean="0"/>
              <a:t>36</a:t>
            </a:fld>
            <a:endParaRPr lang="en-US"/>
          </a:p>
        </p:txBody>
      </p:sp>
    </p:spTree>
    <p:extLst>
      <p:ext uri="{BB962C8B-B14F-4D97-AF65-F5344CB8AC3E}">
        <p14:creationId xmlns:p14="http://schemas.microsoft.com/office/powerpoint/2010/main" val="180583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If everything goes well, your visualization will appear on the screen. When you point your cursor to a specific spot on a curve, a window will display the option “click for texts”. After a single click, another window that shows the top results of your searched word in that year will appear. You can then click on the name of each entry to be directed to its corresponding volume in the </a:t>
            </a:r>
            <a:r>
              <a:rPr lang="en-US" sz="1200" kern="1200" dirty="0" err="1">
                <a:solidFill>
                  <a:schemeClr val="tx1"/>
                </a:solidFill>
                <a:effectLst/>
                <a:ea typeface="+mn-ea"/>
                <a:cs typeface="+mn-cs"/>
              </a:rPr>
              <a:t>HathiTrust</a:t>
            </a:r>
            <a:r>
              <a:rPr lang="en-US" sz="1200" kern="1200" dirty="0">
                <a:solidFill>
                  <a:schemeClr val="tx1"/>
                </a:solidFill>
                <a:effectLst/>
                <a:ea typeface="+mn-ea"/>
                <a:cs typeface="+mn-cs"/>
              </a:rPr>
              <a:t> Digital Library.</a:t>
            </a:r>
          </a:p>
        </p:txBody>
      </p:sp>
      <p:sp>
        <p:nvSpPr>
          <p:cNvPr id="4" name="Slide Number Placeholder 3"/>
          <p:cNvSpPr>
            <a:spLocks noGrp="1"/>
          </p:cNvSpPr>
          <p:nvPr>
            <p:ph type="sldNum" sz="quarter" idx="10"/>
          </p:nvPr>
        </p:nvSpPr>
        <p:spPr/>
        <p:txBody>
          <a:bodyPr/>
          <a:lstStyle/>
          <a:p>
            <a:fld id="{D6E44D07-A3ED-9548-BD54-F2D5055F6B9F}" type="slidenum">
              <a:rPr lang="en-US" smtClean="0"/>
              <a:t>37</a:t>
            </a:fld>
            <a:endParaRPr lang="en-US"/>
          </a:p>
        </p:txBody>
      </p:sp>
    </p:spTree>
    <p:extLst>
      <p:ext uri="{BB962C8B-B14F-4D97-AF65-F5344CB8AC3E}">
        <p14:creationId xmlns:p14="http://schemas.microsoft.com/office/powerpoint/2010/main" val="2201575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For our hands-on activity, you will use HT+BW to visualize lexical trends related to your own research interests.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Access HT+BW from the link on the slide and try searching some terms. Be creative and feel free to experiment! Also, try using faceting to get more interesting results.</a:t>
            </a: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altLang="zh-CN" sz="1200" kern="1200" dirty="0">
                <a:solidFill>
                  <a:schemeClr val="tx1"/>
                </a:solidFill>
                <a:effectLst/>
                <a:ea typeface="+mn-ea"/>
                <a:cs typeface="+mn-cs"/>
              </a:rPr>
              <a:t>INSTRUCTOR</a:t>
            </a:r>
            <a:r>
              <a:rPr lang="zh-CN" altLang="en-US" sz="1200" kern="1200" dirty="0">
                <a:solidFill>
                  <a:schemeClr val="tx1"/>
                </a:solidFill>
                <a:effectLst/>
                <a:ea typeface="+mn-ea"/>
                <a:cs typeface="+mn-cs"/>
              </a:rPr>
              <a:t> </a:t>
            </a:r>
            <a:r>
              <a:rPr lang="en-US" altLang="zh-CN" sz="1200" kern="1200" dirty="0">
                <a:solidFill>
                  <a:schemeClr val="tx1"/>
                </a:solidFill>
                <a:effectLst/>
                <a:ea typeface="+mn-ea"/>
                <a:cs typeface="+mn-cs"/>
              </a:rPr>
              <a:t>MAY</a:t>
            </a:r>
            <a:r>
              <a:rPr lang="zh-CN" altLang="en-US" sz="1200" kern="1200" baseline="0" dirty="0">
                <a:solidFill>
                  <a:schemeClr val="tx1"/>
                </a:solidFill>
                <a:effectLst/>
                <a:ea typeface="+mn-ea"/>
                <a:cs typeface="+mn-cs"/>
              </a:rPr>
              <a:t> </a:t>
            </a:r>
            <a:r>
              <a:rPr lang="en-US" altLang="zh-CN" sz="1200" kern="1200" dirty="0">
                <a:solidFill>
                  <a:schemeClr val="tx1"/>
                </a:solidFill>
                <a:effectLst/>
                <a:ea typeface="+mn-ea"/>
                <a:cs typeface="+mn-cs"/>
              </a:rPr>
              <a:t>DEMO</a:t>
            </a:r>
            <a:r>
              <a:rPr lang="zh-CN" altLang="en-US" sz="1200" kern="1200" dirty="0">
                <a:solidFill>
                  <a:schemeClr val="tx1"/>
                </a:solidFill>
                <a:effectLst/>
                <a:ea typeface="+mn-ea"/>
                <a:cs typeface="+mn-cs"/>
              </a:rPr>
              <a:t> </a:t>
            </a:r>
            <a:r>
              <a:rPr lang="en-US" altLang="zh-CN" sz="1200" kern="1200" dirty="0">
                <a:solidFill>
                  <a:schemeClr val="tx1"/>
                </a:solidFill>
                <a:effectLst/>
                <a:ea typeface="+mn-ea"/>
                <a:cs typeface="+mn-cs"/>
              </a:rPr>
              <a:t>LIVE</a:t>
            </a:r>
            <a:r>
              <a:rPr lang="zh-CN" altLang="en-US" sz="1200" kern="1200" dirty="0">
                <a:solidFill>
                  <a:schemeClr val="tx1"/>
                </a:solidFill>
                <a:effectLst/>
                <a:ea typeface="+mn-ea"/>
                <a:cs typeface="+mn-cs"/>
              </a:rPr>
              <a:t> </a:t>
            </a:r>
            <a:r>
              <a:rPr lang="en-US" altLang="zh-CN" sz="1200" kern="1200" dirty="0">
                <a:solidFill>
                  <a:schemeClr val="tx1"/>
                </a:solidFill>
                <a:effectLst/>
                <a:ea typeface="+mn-ea"/>
                <a:cs typeface="+mn-cs"/>
              </a:rPr>
              <a:t>IN</a:t>
            </a:r>
            <a:r>
              <a:rPr lang="zh-CN" altLang="en-US" sz="1200" kern="1200" dirty="0">
                <a:solidFill>
                  <a:schemeClr val="tx1"/>
                </a:solidFill>
                <a:effectLst/>
                <a:ea typeface="+mn-ea"/>
                <a:cs typeface="+mn-cs"/>
              </a:rPr>
              <a:t> </a:t>
            </a:r>
            <a:r>
              <a:rPr lang="en-US" altLang="zh-CN" sz="1200" kern="1200" dirty="0">
                <a:solidFill>
                  <a:schemeClr val="tx1"/>
                </a:solidFill>
                <a:effectLst/>
                <a:ea typeface="+mn-ea"/>
                <a:cs typeface="+mn-cs"/>
              </a:rPr>
              <a:t>WORKSHOP.</a:t>
            </a:r>
          </a:p>
          <a:p>
            <a:endParaRPr lang="en-US" sz="1200" i="1"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If time runs short, while introducing the activity, ask participants to share their results in pairs very briefly as soon as they finish exploring on their own. In this way, the discussion can be folded into the hands-on activity and take up less time. </a:t>
            </a:r>
            <a:endParaRPr lang="en-US" sz="1200" kern="1200" dirty="0">
              <a:solidFill>
                <a:schemeClr val="tx1"/>
              </a:solidFill>
              <a:effectLst/>
              <a:latin typeface="+mn-lt"/>
              <a:ea typeface="+mn-ea"/>
              <a:cs typeface="+mn-cs"/>
            </a:endParaRPr>
          </a:p>
          <a:p>
            <a:endParaRPr lang="en-US" i="1" dirty="0"/>
          </a:p>
        </p:txBody>
      </p:sp>
      <p:sp>
        <p:nvSpPr>
          <p:cNvPr id="4" name="Slide Number Placeholder 3"/>
          <p:cNvSpPr>
            <a:spLocks noGrp="1"/>
          </p:cNvSpPr>
          <p:nvPr>
            <p:ph type="sldNum" sz="quarter" idx="10"/>
          </p:nvPr>
        </p:nvSpPr>
        <p:spPr/>
        <p:txBody>
          <a:bodyPr/>
          <a:lstStyle/>
          <a:p>
            <a:fld id="{D6E44D07-A3ED-9548-BD54-F2D5055F6B9F}" type="slidenum">
              <a:rPr lang="en-US" smtClean="0"/>
              <a:t>38</a:t>
            </a:fld>
            <a:endParaRPr lang="en-US"/>
          </a:p>
        </p:txBody>
      </p:sp>
    </p:spTree>
    <p:extLst>
      <p:ext uri="{BB962C8B-B14F-4D97-AF65-F5344CB8AC3E}">
        <p14:creationId xmlns:p14="http://schemas.microsoft.com/office/powerpoint/2010/main" val="3867029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If you are interested in political concepts, here is one example to try. Use HT+BW to visualize “socialism” and “fascism”. Do you see any trends?</a:t>
            </a:r>
          </a:p>
          <a:p>
            <a:endParaRPr lang="en-US" altLang="zh-CN" sz="1200" kern="1200" baseline="0" dirty="0">
              <a:solidFill>
                <a:schemeClr val="tx1"/>
              </a:solidFill>
              <a:effectLst/>
              <a:ea typeface="+mn-ea"/>
              <a:cs typeface="+mn-cs"/>
            </a:endParaRPr>
          </a:p>
          <a:p>
            <a:r>
              <a:rPr lang="en-US" altLang="zh-CN" sz="1200" kern="1200" dirty="0">
                <a:solidFill>
                  <a:schemeClr val="tx1"/>
                </a:solidFill>
                <a:effectLst/>
                <a:ea typeface="+mn-ea"/>
                <a:cs typeface="+mn-cs"/>
              </a:rPr>
              <a:t>Example 1: </a:t>
            </a:r>
            <a:r>
              <a:rPr lang="en-US" sz="800" kern="1200" dirty="0">
                <a:solidFill>
                  <a:schemeClr val="tx1"/>
                </a:solidFill>
                <a:ea typeface="+mn-ea"/>
                <a:cs typeface="+mn-cs"/>
              </a:rPr>
              <a:t>Socialism vs. fascism</a:t>
            </a:r>
            <a:endParaRPr lang="en-US" altLang="zh-CN" sz="1200" kern="1200" dirty="0">
              <a:solidFill>
                <a:schemeClr val="tx1"/>
              </a:solidFill>
              <a:effectLst/>
              <a:ea typeface="+mn-ea"/>
              <a:cs typeface="+mn-cs"/>
            </a:endParaRPr>
          </a:p>
          <a:p>
            <a:endParaRPr lang="en-US" i="1" dirty="0"/>
          </a:p>
          <a:p>
            <a:endParaRPr lang="en-US" dirty="0"/>
          </a:p>
        </p:txBody>
      </p:sp>
      <p:sp>
        <p:nvSpPr>
          <p:cNvPr id="4" name="Slide Number Placeholder 3"/>
          <p:cNvSpPr>
            <a:spLocks noGrp="1"/>
          </p:cNvSpPr>
          <p:nvPr>
            <p:ph type="sldNum" sz="quarter" idx="10"/>
          </p:nvPr>
        </p:nvSpPr>
        <p:spPr/>
        <p:txBody>
          <a:bodyPr/>
          <a:lstStyle/>
          <a:p>
            <a:fld id="{D6E44D07-A3ED-9548-BD54-F2D5055F6B9F}" type="slidenum">
              <a:rPr lang="en-US" smtClean="0"/>
              <a:t>39</a:t>
            </a:fld>
            <a:endParaRPr lang="en-US"/>
          </a:p>
        </p:txBody>
      </p:sp>
    </p:spTree>
    <p:extLst>
      <p:ext uri="{BB962C8B-B14F-4D97-AF65-F5344CB8AC3E}">
        <p14:creationId xmlns:p14="http://schemas.microsoft.com/office/powerpoint/2010/main" val="2034280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Another example is graphing “nationalism” and “internationalism”. Do you see any trends?</a:t>
            </a:r>
          </a:p>
          <a:p>
            <a:endParaRPr lang="en-US" altLang="zh-CN" sz="1200" kern="1200" baseline="0" dirty="0">
              <a:solidFill>
                <a:schemeClr val="tx1"/>
              </a:solidFill>
              <a:effectLs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ea typeface="+mn-ea"/>
                <a:cs typeface="+mn-cs"/>
              </a:rPr>
              <a:t>Example 2: </a:t>
            </a:r>
            <a:r>
              <a:rPr lang="en-US" sz="1200" kern="1200" dirty="0">
                <a:solidFill>
                  <a:schemeClr val="tx1"/>
                </a:solidFill>
                <a:ea typeface="+mn-ea"/>
                <a:cs typeface="+mn-cs"/>
              </a:rPr>
              <a:t>Nationalism and internationalism</a:t>
            </a:r>
          </a:p>
          <a:p>
            <a:endParaRPr lang="en-US" altLang="zh-CN" sz="1200" kern="1200" dirty="0">
              <a:solidFill>
                <a:schemeClr val="tx1"/>
              </a:solidFill>
              <a:effectLst/>
              <a:ea typeface="+mn-ea"/>
              <a:cs typeface="+mn-cs"/>
            </a:endParaRPr>
          </a:p>
          <a:p>
            <a:endParaRPr lang="en-US" i="1" dirty="0"/>
          </a:p>
          <a:p>
            <a:endParaRPr lang="en-US" dirty="0"/>
          </a:p>
        </p:txBody>
      </p:sp>
      <p:sp>
        <p:nvSpPr>
          <p:cNvPr id="4" name="Slide Number Placeholder 3"/>
          <p:cNvSpPr>
            <a:spLocks noGrp="1"/>
          </p:cNvSpPr>
          <p:nvPr>
            <p:ph type="sldNum" sz="quarter" idx="10"/>
          </p:nvPr>
        </p:nvSpPr>
        <p:spPr/>
        <p:txBody>
          <a:bodyPr/>
          <a:lstStyle/>
          <a:p>
            <a:fld id="{D6E44D07-A3ED-9548-BD54-F2D5055F6B9F}" type="slidenum">
              <a:rPr lang="en-US" smtClean="0"/>
              <a:t>40</a:t>
            </a:fld>
            <a:endParaRPr lang="en-US"/>
          </a:p>
        </p:txBody>
      </p:sp>
    </p:spTree>
    <p:extLst>
      <p:ext uri="{BB962C8B-B14F-4D97-AF65-F5344CB8AC3E}">
        <p14:creationId xmlns:p14="http://schemas.microsoft.com/office/powerpoint/2010/main" val="278360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4</a:t>
            </a:fld>
            <a:endParaRPr lang="en-US"/>
          </a:p>
        </p:txBody>
      </p:sp>
    </p:spTree>
    <p:extLst>
      <p:ext uri="{BB962C8B-B14F-4D97-AF65-F5344CB8AC3E}">
        <p14:creationId xmlns:p14="http://schemas.microsoft.com/office/powerpoint/2010/main" val="1156270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confusing pieces of getting started with </a:t>
            </a:r>
            <a:r>
              <a:rPr lang="en-US" dirty="0" err="1"/>
              <a:t>HathiTrust</a:t>
            </a:r>
            <a:r>
              <a:rPr lang="en-US" dirty="0"/>
              <a:t> for text analysis is understanding what data is available to you where, and in what format. You don’t need to memorize this table, but hopefully it helps clarify that there a multiple data access options, with different formats and rights statuses available, and with different restrictions. Choosing which one to work with will depend on the needs of the researcher and the research project. For example, a researcher who wants full text, public domain data to work with on their own computer can request a dataset from </a:t>
            </a:r>
            <a:r>
              <a:rPr lang="en-US" dirty="0" err="1"/>
              <a:t>HathiTrust</a:t>
            </a:r>
            <a:r>
              <a:rPr lang="en-US" dirty="0"/>
              <a:t> – that can include up to the entire public domain set of content from </a:t>
            </a:r>
            <a:r>
              <a:rPr lang="en-US" dirty="0" err="1"/>
              <a:t>HathiTrust</a:t>
            </a:r>
            <a:r>
              <a:rPr lang="en-US" dirty="0"/>
              <a:t>. A researcher who wants to work with data from in-copyright volumes on their own computer might instead choose the HTRC Extracted Features dataset, so long as the preprocessing that is done to create the files-–which we will explore in more detail later—is compatible with their research needs.</a:t>
            </a:r>
          </a:p>
        </p:txBody>
      </p:sp>
      <p:sp>
        <p:nvSpPr>
          <p:cNvPr id="4" name="Slide Number Placeholder 3"/>
          <p:cNvSpPr>
            <a:spLocks noGrp="1"/>
          </p:cNvSpPr>
          <p:nvPr>
            <p:ph type="sldNum" sz="quarter" idx="5"/>
          </p:nvPr>
        </p:nvSpPr>
        <p:spPr/>
        <p:txBody>
          <a:bodyPr/>
          <a:lstStyle/>
          <a:p>
            <a:fld id="{30F46BA4-C92D-7D41-AB05-3BEA653FFFD0}" type="slidenum">
              <a:rPr lang="en-US" smtClean="0"/>
              <a:t>41</a:t>
            </a:fld>
            <a:endParaRPr lang="en-US"/>
          </a:p>
        </p:txBody>
      </p:sp>
    </p:spTree>
    <p:extLst>
      <p:ext uri="{BB962C8B-B14F-4D97-AF65-F5344CB8AC3E}">
        <p14:creationId xmlns:p14="http://schemas.microsoft.com/office/powerpoint/2010/main" val="2296592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will talk about the process of building corpora. Text corpora are bodies of text.</a:t>
            </a:r>
          </a:p>
          <a:p>
            <a:pPr lvl="0"/>
            <a:r>
              <a:rPr lang="en-US" sz="1200" kern="1200" dirty="0">
                <a:solidFill>
                  <a:schemeClr val="tx1"/>
                </a:solidFill>
                <a:effectLst/>
                <a:latin typeface="+mn-lt"/>
                <a:ea typeface="+mn-ea"/>
                <a:cs typeface="+mn-cs"/>
              </a:rPr>
              <a:t>A researcher starts building corpora by first identifying texts that fit their specific research needs. This usually involves finding texts that contain a key term or phrase through a full text search. </a:t>
            </a:r>
          </a:p>
          <a:p>
            <a:pPr lvl="0"/>
            <a:r>
              <a:rPr lang="en-US" sz="1200" kern="1200" dirty="0">
                <a:solidFill>
                  <a:schemeClr val="tx1"/>
                </a:solidFill>
                <a:effectLst/>
                <a:latin typeface="+mn-lt"/>
                <a:ea typeface="+mn-ea"/>
                <a:cs typeface="+mn-cs"/>
              </a:rPr>
              <a:t>According to the specific research question, one can also identify texts through metadata, for example searching for texts written by certain author(s), that are within a particular date range, or of a specific genre. </a:t>
            </a:r>
          </a:p>
          <a:p>
            <a:pPr lvl="0"/>
            <a:r>
              <a:rPr lang="en-US" sz="1200" kern="1200" dirty="0">
                <a:solidFill>
                  <a:schemeClr val="tx1"/>
                </a:solidFill>
                <a:effectLst/>
                <a:latin typeface="+mn-lt"/>
                <a:ea typeface="+mn-ea"/>
                <a:cs typeface="+mn-cs"/>
              </a:rPr>
              <a:t>Some researchers also have a list, like a bibliography or best seller’s list, and they want to build a corpus of those items.</a:t>
            </a:r>
          </a:p>
        </p:txBody>
      </p:sp>
      <p:sp>
        <p:nvSpPr>
          <p:cNvPr id="4" name="Slide Number Placeholder 3"/>
          <p:cNvSpPr>
            <a:spLocks noGrp="1"/>
          </p:cNvSpPr>
          <p:nvPr>
            <p:ph type="sldNum" sz="quarter" idx="10"/>
          </p:nvPr>
        </p:nvSpPr>
        <p:spPr/>
        <p:txBody>
          <a:bodyPr/>
          <a:lstStyle/>
          <a:p>
            <a:fld id="{F028CD09-B752-B54F-9BC6-8FE30793453A}" type="slidenum">
              <a:rPr lang="en-US" smtClean="0"/>
              <a:t>42</a:t>
            </a:fld>
            <a:endParaRPr lang="en-US"/>
          </a:p>
        </p:txBody>
      </p:sp>
    </p:spTree>
    <p:extLst>
      <p:ext uri="{BB962C8B-B14F-4D97-AF65-F5344CB8AC3E}">
        <p14:creationId xmlns:p14="http://schemas.microsoft.com/office/powerpoint/2010/main" val="2853198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been suggesting, researchers take different approaches to building corpora for analysis, and what methods they use will depend on their research question and preferences. There is an open debate within digital humanities about corpus construction. </a:t>
            </a:r>
          </a:p>
          <a:p>
            <a:endParaRPr lang="en-US" dirty="0"/>
          </a:p>
          <a:p>
            <a:r>
              <a:rPr lang="en-US" dirty="0"/>
              <a:t>When building a corpus, especially from a large collection like </a:t>
            </a:r>
            <a:r>
              <a:rPr lang="en-US" dirty="0" err="1"/>
              <a:t>HathiTrust</a:t>
            </a:r>
            <a:r>
              <a:rPr lang="en-US" dirty="0"/>
              <a:t>, it’s important to consider what’s there as much as what’s not there. No matter their approach, the researcher’s goal is to identify the best, most complete or representative dataset available to them, while minimizing bias in their selection. </a:t>
            </a:r>
          </a:p>
          <a:p>
            <a:endParaRPr lang="en-US" dirty="0"/>
          </a:p>
          <a:p>
            <a:r>
              <a:rPr lang="en-US" dirty="0"/>
              <a:t>2 techniques for building corpora described by Katherine Bode in a recent paper are statistical and scholarly approaches. The statistical approach primarily relies on sampling and statistical modeling to identify gaps or outliers in a corpus. While some historicizing may occur, the idea is that bias can be reduced through modeling. In the scholarly approach, the data is historicized prior to analysis to assess potential biases. The scholarly approach aligns itself with scholarly editing, and encourages a deeper understanding of the means by which the data was created.</a:t>
            </a:r>
          </a:p>
          <a:p>
            <a:endParaRPr lang="en-US" dirty="0"/>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43</a:t>
            </a:fld>
            <a:endParaRPr lang="en-US"/>
          </a:p>
        </p:txBody>
      </p:sp>
    </p:spTree>
    <p:extLst>
      <p:ext uri="{BB962C8B-B14F-4D97-AF65-F5344CB8AC3E}">
        <p14:creationId xmlns:p14="http://schemas.microsoft.com/office/powerpoint/2010/main" val="180683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process will also typically involve doing some deduplication, which means</a:t>
            </a:r>
            <a:r>
              <a:rPr lang="en-US" sz="1200" kern="1200" baseline="0" dirty="0">
                <a:solidFill>
                  <a:schemeClr val="tx1"/>
                </a:solidFill>
                <a:effectLst/>
                <a:latin typeface="+mn-lt"/>
                <a:ea typeface="+mn-ea"/>
                <a:cs typeface="+mn-cs"/>
              </a:rPr>
              <a:t> getting rid of multiples of volumes.</a:t>
            </a:r>
            <a:r>
              <a:rPr lang="en-US" sz="1200" kern="1200" dirty="0">
                <a:solidFill>
                  <a:schemeClr val="tx1"/>
                </a:solidFill>
                <a:effectLst/>
                <a:latin typeface="+mn-lt"/>
                <a:ea typeface="+mn-ea"/>
                <a:cs typeface="+mn-cs"/>
              </a:rPr>
              <a:t> What to keep and discard will be dependent on the specific needs of the project. Some examples of deduplication a researcher might choose include: choosing the volume with the best OCR</a:t>
            </a:r>
            <a:r>
              <a:rPr lang="en-US" sz="1200" kern="1200" baseline="0" dirty="0">
                <a:solidFill>
                  <a:schemeClr val="tx1"/>
                </a:solidFill>
                <a:effectLst/>
                <a:latin typeface="+mn-lt"/>
                <a:ea typeface="+mn-ea"/>
                <a:cs typeface="+mn-cs"/>
              </a:rPr>
              <a:t> quality, choosing the earliest edition, or choosing editions without forewords or postscripts.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44</a:t>
            </a:fld>
            <a:endParaRPr lang="en-US"/>
          </a:p>
        </p:txBody>
      </p:sp>
    </p:spTree>
    <p:extLst>
      <p:ext uri="{BB962C8B-B14F-4D97-AF65-F5344CB8AC3E}">
        <p14:creationId xmlns:p14="http://schemas.microsoft.com/office/powerpoint/2010/main" val="2480608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get into our case studies. This is our first time reading them, but we’ll have plenty of time through the day to come back to each one. As you read each one, focus on the data they used. See if you can answer these 3 questions. Feel free to skim through details about methodology and outcomes.</a:t>
            </a:r>
          </a:p>
        </p:txBody>
      </p:sp>
      <p:sp>
        <p:nvSpPr>
          <p:cNvPr id="4" name="Slide Number Placeholder 3"/>
          <p:cNvSpPr>
            <a:spLocks noGrp="1"/>
          </p:cNvSpPr>
          <p:nvPr>
            <p:ph type="sldNum" sz="quarter" idx="5"/>
          </p:nvPr>
        </p:nvSpPr>
        <p:spPr/>
        <p:txBody>
          <a:bodyPr/>
          <a:lstStyle/>
          <a:p>
            <a:fld id="{30F46BA4-C92D-7D41-AB05-3BEA653FFFD0}" type="slidenum">
              <a:rPr lang="en-US" smtClean="0"/>
              <a:t>45</a:t>
            </a:fld>
            <a:endParaRPr lang="en-US"/>
          </a:p>
        </p:txBody>
      </p:sp>
    </p:spTree>
    <p:extLst>
      <p:ext uri="{BB962C8B-B14F-4D97-AF65-F5344CB8AC3E}">
        <p14:creationId xmlns:p14="http://schemas.microsoft.com/office/powerpoint/2010/main" val="268189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Now, let’s look specifically at how the HTRC can provide access to textual data and assist users in building up a text corpora for analysis. </a:t>
            </a:r>
          </a:p>
          <a:p>
            <a:pPr marL="171450" lvl="0" indent="-171450">
              <a:buFont typeface="Arial" charset="0"/>
              <a:buChar char="•"/>
            </a:pPr>
            <a:r>
              <a:rPr lang="en-US" sz="1200" kern="1200" dirty="0">
                <a:solidFill>
                  <a:schemeClr val="tx1"/>
                </a:solidFill>
                <a:effectLst/>
                <a:latin typeface="+mn-lt"/>
                <a:ea typeface="+mn-ea"/>
                <a:cs typeface="+mn-cs"/>
              </a:rPr>
              <a:t>HTRC </a:t>
            </a:r>
            <a:r>
              <a:rPr lang="en-US" sz="1200" kern="1200" dirty="0" err="1">
                <a:solidFill>
                  <a:schemeClr val="tx1"/>
                </a:solidFill>
                <a:effectLst/>
                <a:latin typeface="+mn-lt"/>
                <a:ea typeface="+mn-ea"/>
                <a:cs typeface="+mn-cs"/>
              </a:rPr>
              <a:t>Worksets</a:t>
            </a:r>
            <a:r>
              <a:rPr lang="en-US" sz="1200" kern="1200" dirty="0">
                <a:solidFill>
                  <a:schemeClr val="tx1"/>
                </a:solidFill>
                <a:effectLst/>
                <a:latin typeface="+mn-lt"/>
                <a:ea typeface="+mn-ea"/>
                <a:cs typeface="+mn-cs"/>
              </a:rPr>
              <a:t> are one way the </a:t>
            </a:r>
            <a:r>
              <a:rPr lang="en-US" sz="1200" kern="1200" dirty="0" err="1">
                <a:solidFill>
                  <a:schemeClr val="tx1"/>
                </a:solidFill>
                <a:effectLst/>
                <a:latin typeface="+mn-lt"/>
                <a:ea typeface="+mn-ea"/>
                <a:cs typeface="+mn-cs"/>
              </a:rPr>
              <a:t>HathiTrust</a:t>
            </a:r>
            <a:r>
              <a:rPr lang="en-US" sz="1200" kern="1200" dirty="0">
                <a:solidFill>
                  <a:schemeClr val="tx1"/>
                </a:solidFill>
                <a:effectLst/>
                <a:latin typeface="+mn-lt"/>
                <a:ea typeface="+mn-ea"/>
                <a:cs typeface="+mn-cs"/>
              </a:rPr>
              <a:t> allows users to create text corpora to analyze. A </a:t>
            </a:r>
            <a:r>
              <a:rPr lang="en-US" sz="1200" kern="1200" dirty="0" err="1">
                <a:solidFill>
                  <a:schemeClr val="tx1"/>
                </a:solidFill>
                <a:effectLst/>
                <a:latin typeface="+mn-lt"/>
                <a:ea typeface="+mn-ea"/>
                <a:cs typeface="+mn-cs"/>
              </a:rPr>
              <a:t>workset</a:t>
            </a:r>
            <a:r>
              <a:rPr lang="en-US" sz="1200" kern="1200" dirty="0">
                <a:solidFill>
                  <a:schemeClr val="tx1"/>
                </a:solidFill>
                <a:effectLst/>
                <a:latin typeface="+mn-lt"/>
                <a:ea typeface="+mn-ea"/>
                <a:cs typeface="+mn-cs"/>
              </a:rPr>
              <a:t> is a user-created collection of texts from the HathiTrust Digital Library. You can think of them as textual datasets. </a:t>
            </a:r>
          </a:p>
          <a:p>
            <a:pPr marL="171450" lvl="0" indent="-171450">
              <a:buFont typeface="Arial" charset="0"/>
              <a:buChar char="•"/>
            </a:pPr>
            <a:r>
              <a:rPr lang="en-US" sz="1200" kern="1200" dirty="0">
                <a:solidFill>
                  <a:schemeClr val="tx1"/>
                </a:solidFill>
                <a:effectLst/>
                <a:latin typeface="+mn-lt"/>
                <a:ea typeface="+mn-ea"/>
                <a:cs typeface="+mn-cs"/>
              </a:rPr>
              <a:t>The idea behind </a:t>
            </a:r>
            <a:r>
              <a:rPr lang="en-US" sz="1200" kern="1200" dirty="0" err="1">
                <a:solidFill>
                  <a:schemeClr val="tx1"/>
                </a:solidFill>
                <a:effectLst/>
                <a:latin typeface="+mn-lt"/>
                <a:ea typeface="+mn-ea"/>
                <a:cs typeface="+mn-cs"/>
              </a:rPr>
              <a:t>worksets</a:t>
            </a:r>
            <a:r>
              <a:rPr lang="en-US" sz="1200" kern="1200" dirty="0">
                <a:solidFill>
                  <a:schemeClr val="tx1"/>
                </a:solidFill>
                <a:effectLst/>
                <a:latin typeface="+mn-lt"/>
                <a:ea typeface="+mn-ea"/>
                <a:cs typeface="+mn-cs"/>
              </a:rPr>
              <a:t> is that researchers can build their own collections, which is something they are used to doing also in the analog world, and these </a:t>
            </a:r>
            <a:r>
              <a:rPr lang="en-US" sz="1200" kern="1200" dirty="0" err="1">
                <a:solidFill>
                  <a:schemeClr val="tx1"/>
                </a:solidFill>
                <a:effectLst/>
                <a:latin typeface="+mn-lt"/>
                <a:ea typeface="+mn-ea"/>
                <a:cs typeface="+mn-cs"/>
              </a:rPr>
              <a:t>worksets</a:t>
            </a:r>
            <a:r>
              <a:rPr lang="en-US" sz="1200" kern="1200" dirty="0">
                <a:solidFill>
                  <a:schemeClr val="tx1"/>
                </a:solidFill>
                <a:effectLst/>
                <a:latin typeface="+mn-lt"/>
                <a:ea typeface="+mn-ea"/>
                <a:cs typeface="+mn-cs"/>
              </a:rPr>
              <a:t> can be cited by and shared with other users, which helps encourage ensuring reproducibility (for example, other people can test your results when they run the same analysis on your shared </a:t>
            </a:r>
            <a:r>
              <a:rPr lang="en-US" sz="1200" kern="1200" dirty="0" err="1">
                <a:solidFill>
                  <a:schemeClr val="tx1"/>
                </a:solidFill>
                <a:effectLst/>
                <a:latin typeface="+mn-lt"/>
                <a:ea typeface="+mn-ea"/>
                <a:cs typeface="+mn-cs"/>
              </a:rPr>
              <a:t>worksets</a:t>
            </a:r>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err="1">
                <a:solidFill>
                  <a:schemeClr val="tx1"/>
                </a:solidFill>
                <a:effectLst/>
                <a:latin typeface="+mn-lt"/>
                <a:ea typeface="+mn-ea"/>
                <a:cs typeface="+mn-cs"/>
              </a:rPr>
              <a:t>Worksets</a:t>
            </a:r>
            <a:r>
              <a:rPr lang="en-US" sz="1200" kern="1200" dirty="0">
                <a:solidFill>
                  <a:schemeClr val="tx1"/>
                </a:solidFill>
                <a:effectLst/>
                <a:latin typeface="+mn-lt"/>
                <a:ea typeface="+mn-ea"/>
                <a:cs typeface="+mn-cs"/>
              </a:rPr>
              <a:t> are also suited for non-consumptive access, which you may remember means users cannot directly “consume” the text in full, but can run tools or algorithms against data for research analysis.</a:t>
            </a:r>
          </a:p>
          <a:p>
            <a:pPr marL="171450" lvl="0" indent="-171450">
              <a:buFont typeface="Arial" charset="0"/>
              <a:buChar char="•"/>
            </a:pPr>
            <a:endParaRPr lang="en-US" u="none" strike="noStrike" dirty="0">
              <a:effectLst/>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01DB276C-E60A-EE40-8AE6-056826095EC8}" type="slidenum">
              <a:rPr lang="en-US"/>
              <a:pPr/>
              <a:t>46</a:t>
            </a:fld>
            <a:endParaRPr lang="en-US" dirty="0"/>
          </a:p>
        </p:txBody>
      </p:sp>
    </p:spTree>
    <p:extLst>
      <p:ext uri="{BB962C8B-B14F-4D97-AF65-F5344CB8AC3E}">
        <p14:creationId xmlns:p14="http://schemas.microsoft.com/office/powerpoint/2010/main" val="1755451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view a </a:t>
            </a:r>
            <a:r>
              <a:rPr lang="en-US" sz="1200" kern="1200" dirty="0" err="1">
                <a:solidFill>
                  <a:schemeClr val="tx1"/>
                </a:solidFill>
                <a:effectLst/>
                <a:latin typeface="+mn-lt"/>
                <a:ea typeface="+mn-ea"/>
                <a:cs typeface="+mn-cs"/>
              </a:rPr>
              <a:t>workset</a:t>
            </a:r>
            <a:r>
              <a:rPr lang="en-US" sz="1200" kern="1200" dirty="0">
                <a:solidFill>
                  <a:schemeClr val="tx1"/>
                </a:solidFill>
                <a:effectLst/>
                <a:latin typeface="+mn-lt"/>
                <a:ea typeface="+mn-ea"/>
                <a:cs typeface="+mn-cs"/>
              </a:rPr>
              <a:t> on </a:t>
            </a:r>
            <a:r>
              <a:rPr lang="en-US" altLang="zh-CN" sz="1200" kern="1200" dirty="0">
                <a:solidFill>
                  <a:schemeClr val="tx1"/>
                </a:solidFill>
                <a:effectLst/>
                <a:latin typeface="+mn-lt"/>
                <a:ea typeface="+mn-ea"/>
                <a:cs typeface="+mn-cs"/>
              </a:rPr>
              <a:t>HTRC</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Analytics</a:t>
            </a:r>
            <a:r>
              <a:rPr lang="en-US" sz="1200" kern="1200" dirty="0">
                <a:solidFill>
                  <a:schemeClr val="tx1"/>
                </a:solidFill>
                <a:effectLst/>
                <a:latin typeface="+mn-lt"/>
                <a:ea typeface="+mn-ea"/>
                <a:cs typeface="+mn-cs"/>
              </a:rPr>
              <a:t>, you’ll get metadata about the volumes in the </a:t>
            </a:r>
            <a:r>
              <a:rPr lang="en-US" sz="1200" kern="1200" dirty="0" err="1">
                <a:solidFill>
                  <a:schemeClr val="tx1"/>
                </a:solidFill>
                <a:effectLst/>
                <a:latin typeface="+mn-lt"/>
                <a:ea typeface="+mn-ea"/>
                <a:cs typeface="+mn-cs"/>
              </a:rPr>
              <a:t>workset</a:t>
            </a:r>
            <a:r>
              <a:rPr lang="en-US" sz="1200" kern="1200" dirty="0">
                <a:solidFill>
                  <a:schemeClr val="tx1"/>
                </a:solidFill>
                <a:effectLst/>
                <a:latin typeface="+mn-lt"/>
                <a:ea typeface="+mn-ea"/>
                <a:cs typeface="+mn-cs"/>
              </a:rPr>
              <a:t>. You cannot read the text in this interface. At its core, the </a:t>
            </a:r>
            <a:r>
              <a:rPr lang="en-US" sz="1200" kern="1200" dirty="0" err="1">
                <a:solidFill>
                  <a:schemeClr val="tx1"/>
                </a:solidFill>
                <a:effectLst/>
                <a:latin typeface="+mn-lt"/>
                <a:ea typeface="+mn-ea"/>
                <a:cs typeface="+mn-cs"/>
              </a:rPr>
              <a:t>workset</a:t>
            </a:r>
            <a:r>
              <a:rPr lang="en-US" sz="1200" kern="1200" dirty="0">
                <a:solidFill>
                  <a:schemeClr val="tx1"/>
                </a:solidFill>
                <a:effectLst/>
                <a:latin typeface="+mn-lt"/>
                <a:ea typeface="+mn-ea"/>
                <a:cs typeface="+mn-cs"/>
              </a:rPr>
              <a:t> is just a manifest of volume IDs.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Volumes IDs are the unique identifiers for volumes in </a:t>
            </a:r>
            <a:r>
              <a:rPr lang="en-US" sz="1200" kern="1200" dirty="0" err="1">
                <a:solidFill>
                  <a:schemeClr val="tx1"/>
                </a:solidFill>
                <a:effectLst/>
                <a:latin typeface="+mn-lt"/>
                <a:ea typeface="+mn-ea"/>
                <a:cs typeface="+mn-cs"/>
              </a:rPr>
              <a:t>HathiTrust</a:t>
            </a:r>
            <a:r>
              <a:rPr lang="en-US" sz="1200" kern="1200" dirty="0">
                <a:solidFill>
                  <a:schemeClr val="tx1"/>
                </a:solidFill>
                <a:effectLst/>
                <a:latin typeface="+mn-lt"/>
                <a:ea typeface="+mn-ea"/>
                <a:cs typeface="+mn-cs"/>
              </a:rPr>
              <a:t>. They consist of a prefix that corresponds to the institution where the items came from and then a string of numbers. For example, MDP is the code for </a:t>
            </a:r>
            <a:r>
              <a:rPr lang="en-US" sz="1200" kern="1200" dirty="0" err="1">
                <a:solidFill>
                  <a:schemeClr val="tx1"/>
                </a:solidFill>
                <a:effectLst/>
                <a:latin typeface="+mn-lt"/>
                <a:ea typeface="+mn-ea"/>
                <a:cs typeface="+mn-cs"/>
              </a:rPr>
              <a:t>Michican</a:t>
            </a:r>
            <a:r>
              <a:rPr lang="en-US" sz="1200" kern="1200" dirty="0">
                <a:solidFill>
                  <a:schemeClr val="tx1"/>
                </a:solidFill>
                <a:effectLst/>
                <a:latin typeface="+mn-lt"/>
                <a:ea typeface="+mn-ea"/>
                <a:cs typeface="+mn-cs"/>
              </a:rPr>
              <a:t>, the University of California system uses UC1 and HVD is Harvard.</a:t>
            </a:r>
          </a:p>
        </p:txBody>
      </p:sp>
      <p:sp>
        <p:nvSpPr>
          <p:cNvPr id="4" name="Slide Number Placeholder 3"/>
          <p:cNvSpPr>
            <a:spLocks noGrp="1"/>
          </p:cNvSpPr>
          <p:nvPr>
            <p:ph type="sldNum" sz="quarter" idx="10"/>
          </p:nvPr>
        </p:nvSpPr>
        <p:spPr/>
        <p:txBody>
          <a:bodyPr/>
          <a:lstStyle/>
          <a:p>
            <a:fld id="{9D3892FF-6665-124C-8005-D75AA0112EBA}" type="slidenum">
              <a:rPr lang="en-US" smtClean="0"/>
              <a:t>47</a:t>
            </a:fld>
            <a:endParaRPr lang="en-US"/>
          </a:p>
        </p:txBody>
      </p:sp>
    </p:spTree>
    <p:extLst>
      <p:ext uri="{BB962C8B-B14F-4D97-AF65-F5344CB8AC3E}">
        <p14:creationId xmlns:p14="http://schemas.microsoft.com/office/powerpoint/2010/main" val="40374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Worksets</a:t>
            </a:r>
            <a:r>
              <a:rPr lang="en-US" dirty="0"/>
              <a:t> can be created in 2 ways. First, if you have a list of volume IDs, a manifest, you can upload the file to create a </a:t>
            </a:r>
            <a:r>
              <a:rPr lang="en-US" dirty="0" err="1"/>
              <a:t>workset</a:t>
            </a:r>
            <a:r>
              <a:rPr lang="en-US" dirty="0"/>
              <a:t>. All the file needs is a list of volume IDs, no other metadata is required. One way you might have a list of volume IDs is by reusing a list created by another researcher. For example, Ted Underwood has released the volume information for items his analysis recognized as being poetry, prose, or non-fiction. So if you were looking for fiction in </a:t>
            </a:r>
            <a:r>
              <a:rPr lang="en-US" dirty="0" err="1"/>
              <a:t>HathiTrust</a:t>
            </a:r>
            <a:r>
              <a:rPr lang="en-US" dirty="0"/>
              <a:t>, you might start from Ted’s list and work backward to the volumes you wish to study. </a:t>
            </a:r>
          </a:p>
          <a:p>
            <a:endParaRPr lang="en-US" dirty="0"/>
          </a:p>
          <a:p>
            <a:r>
              <a:rPr lang="en-US" dirty="0"/>
              <a:t>You can also import a collection created in the </a:t>
            </a:r>
            <a:r>
              <a:rPr lang="en-US" dirty="0" err="1"/>
              <a:t>HathiTrust</a:t>
            </a:r>
            <a:r>
              <a:rPr lang="en-US" dirty="0"/>
              <a:t> Digital Library interface as a </a:t>
            </a:r>
            <a:r>
              <a:rPr lang="en-US" dirty="0" err="1"/>
              <a:t>workset</a:t>
            </a:r>
            <a:r>
              <a:rPr lang="en-US" dirty="0"/>
              <a:t> via a “one click” function.</a:t>
            </a:r>
          </a:p>
        </p:txBody>
      </p:sp>
      <p:sp>
        <p:nvSpPr>
          <p:cNvPr id="4" name="Slide Number Placeholder 3"/>
          <p:cNvSpPr>
            <a:spLocks noGrp="1"/>
          </p:cNvSpPr>
          <p:nvPr>
            <p:ph type="sldNum" sz="quarter" idx="5"/>
          </p:nvPr>
        </p:nvSpPr>
        <p:spPr/>
        <p:txBody>
          <a:bodyPr/>
          <a:lstStyle/>
          <a:p>
            <a:fld id="{30F46BA4-C92D-7D41-AB05-3BEA653FFFD0}" type="slidenum">
              <a:rPr lang="en-US" smtClean="0"/>
              <a:t>48</a:t>
            </a:fld>
            <a:endParaRPr lang="en-US"/>
          </a:p>
        </p:txBody>
      </p:sp>
    </p:spTree>
    <p:extLst>
      <p:ext uri="{BB962C8B-B14F-4D97-AF65-F5344CB8AC3E}">
        <p14:creationId xmlns:p14="http://schemas.microsoft.com/office/powerpoint/2010/main" val="78200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is able to build collections in </a:t>
            </a:r>
            <a:r>
              <a:rPr lang="en-US" dirty="0" err="1"/>
              <a:t>HathiTrust</a:t>
            </a:r>
            <a:r>
              <a:rPr lang="en-US" dirty="0"/>
              <a:t> by searching, selecting, and adding items to their collection. The collections are useful also as general research collections for scholars. They also have the ability for you to do a full text search within the collection.</a:t>
            </a:r>
          </a:p>
        </p:txBody>
      </p:sp>
      <p:sp>
        <p:nvSpPr>
          <p:cNvPr id="4" name="Slide Number Placeholder 3"/>
          <p:cNvSpPr>
            <a:spLocks noGrp="1"/>
          </p:cNvSpPr>
          <p:nvPr>
            <p:ph type="sldNum" sz="quarter" idx="10"/>
          </p:nvPr>
        </p:nvSpPr>
        <p:spPr/>
        <p:txBody>
          <a:bodyPr/>
          <a:lstStyle/>
          <a:p>
            <a:fld id="{9D3892FF-6665-124C-8005-D75AA0112EBA}" type="slidenum">
              <a:rPr lang="en-US" smtClean="0"/>
              <a:t>49</a:t>
            </a:fld>
            <a:endParaRPr lang="en-US"/>
          </a:p>
        </p:txBody>
      </p:sp>
    </p:spTree>
    <p:extLst>
      <p:ext uri="{BB962C8B-B14F-4D97-AF65-F5344CB8AC3E}">
        <p14:creationId xmlns:p14="http://schemas.microsoft.com/office/powerpoint/2010/main" val="2893079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wrap up this lesson with a discussion based on a short</a:t>
            </a:r>
            <a:r>
              <a:rPr lang="en-US" sz="1200" kern="1200" baseline="0" dirty="0">
                <a:solidFill>
                  <a:schemeClr val="tx1"/>
                </a:solidFill>
                <a:effectLst/>
                <a:latin typeface="+mn-lt"/>
                <a:ea typeface="+mn-ea"/>
                <a:cs typeface="+mn-cs"/>
              </a:rPr>
              <a:t> reading</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Santa Barbara Statement on Collections as Data was initiated during an Institute of Museum and Library Services national forum at the University of California Santa Barbara (March 1-3 2017). </a:t>
            </a:r>
            <a:r>
              <a:rPr lang="en-US" altLang="zh-CN" dirty="0"/>
              <a:t>It</a:t>
            </a:r>
            <a:r>
              <a:rPr lang="zh-CN" altLang="en-US" dirty="0"/>
              <a:t> </a:t>
            </a:r>
            <a:r>
              <a:rPr lang="en-US" sz="1200" b="0" i="0" kern="1200" dirty="0">
                <a:solidFill>
                  <a:schemeClr val="tx1"/>
                </a:solidFill>
                <a:effectLst/>
                <a:latin typeface="+mn-lt"/>
                <a:ea typeface="+mn-ea"/>
                <a:cs typeface="+mn-cs"/>
              </a:rPr>
              <a:t>provides a set of high level principles to guide collections as data work. </a:t>
            </a:r>
            <a:endParaRPr lang="en-US" dirty="0"/>
          </a:p>
          <a:p>
            <a:endParaRPr lang="en-US" dirty="0"/>
          </a:p>
          <a:p>
            <a:r>
              <a:rPr lang="en-US" dirty="0"/>
              <a:t>We</a:t>
            </a:r>
            <a:r>
              <a:rPr lang="en-US" baseline="0" dirty="0"/>
              <a:t> will read some parts of the Statement and discuss the development of digital collections in libraries.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(Short discussion for 5-10 minutes.)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50</a:t>
            </a:fld>
            <a:endParaRPr lang="en-US"/>
          </a:p>
        </p:txBody>
      </p:sp>
    </p:spTree>
    <p:extLst>
      <p:ext uri="{BB962C8B-B14F-4D97-AF65-F5344CB8AC3E}">
        <p14:creationId xmlns:p14="http://schemas.microsoft.com/office/powerpoint/2010/main" val="2343841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5</a:t>
            </a:fld>
            <a:endParaRPr lang="en-US"/>
          </a:p>
        </p:txBody>
      </p:sp>
    </p:spTree>
    <p:extLst>
      <p:ext uri="{BB962C8B-B14F-4D97-AF65-F5344CB8AC3E}">
        <p14:creationId xmlns:p14="http://schemas.microsoft.com/office/powerpoint/2010/main" val="2903157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main points from the Statement are shown on the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libraries and digital collections contain many textual documents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potentially</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be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made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available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data</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for</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computational</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use</a:t>
            </a:r>
            <a:r>
              <a:rPr 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Principle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Statement</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states</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“Collections as data development aims to encourage computational use of digitized and born digital collections.”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Read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Statement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here:</a:t>
            </a:r>
            <a:r>
              <a:rPr lang="zh-CN" altLang="en-US" sz="1200" i="1" kern="1200" baseline="0" dirty="0">
                <a:solidFill>
                  <a:schemeClr val="tx1"/>
                </a:solidFill>
                <a:effectLst/>
                <a:latin typeface="+mn-lt"/>
                <a:ea typeface="+mn-ea"/>
                <a:cs typeface="+mn-cs"/>
              </a:rPr>
              <a:t> </a:t>
            </a:r>
            <a:r>
              <a:rPr lang="en-US" dirty="0">
                <a:hlinkClick r:id="rId3"/>
              </a:rPr>
              <a:t>https://collectionsasdata.github.io/statement/</a:t>
            </a:r>
            <a:r>
              <a:rPr lang="en-US" dirty="0"/>
              <a:t>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(Short discussion for 5-10 minutes.)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51</a:t>
            </a:fld>
            <a:endParaRPr lang="en-US"/>
          </a:p>
        </p:txBody>
      </p:sp>
    </p:spTree>
    <p:extLst>
      <p:ext uri="{BB962C8B-B14F-4D97-AF65-F5344CB8AC3E}">
        <p14:creationId xmlns:p14="http://schemas.microsoft.com/office/powerpoint/2010/main" val="3627104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the collections available at your library. Does your library provide access to digitized materials in a way that is conducive to text analysis? If so, how? If not, why? How could it be more conducive to text analysis?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(Short discussion for 5-10 minutes.)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52</a:t>
            </a:fld>
            <a:endParaRPr lang="en-US"/>
          </a:p>
        </p:txBody>
      </p:sp>
    </p:spTree>
    <p:extLst>
      <p:ext uri="{BB962C8B-B14F-4D97-AF65-F5344CB8AC3E}">
        <p14:creationId xmlns:p14="http://schemas.microsoft.com/office/powerpoint/2010/main" val="776987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53</a:t>
            </a:fld>
            <a:endParaRPr lang="en-US"/>
          </a:p>
        </p:txBody>
      </p:sp>
    </p:spTree>
    <p:extLst>
      <p:ext uri="{BB962C8B-B14F-4D97-AF65-F5344CB8AC3E}">
        <p14:creationId xmlns:p14="http://schemas.microsoft.com/office/powerpoint/2010/main" val="1185610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54</a:t>
            </a:fld>
            <a:endParaRPr lang="en-US"/>
          </a:p>
        </p:txBody>
      </p:sp>
    </p:spTree>
    <p:extLst>
      <p:ext uri="{BB962C8B-B14F-4D97-AF65-F5344CB8AC3E}">
        <p14:creationId xmlns:p14="http://schemas.microsoft.com/office/powerpoint/2010/main" val="3568083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55</a:t>
            </a:fld>
            <a:endParaRPr lang="en-US"/>
          </a:p>
        </p:txBody>
      </p:sp>
    </p:spTree>
    <p:extLst>
      <p:ext uri="{BB962C8B-B14F-4D97-AF65-F5344CB8AC3E}">
        <p14:creationId xmlns:p14="http://schemas.microsoft.com/office/powerpoint/2010/main" val="37058279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preparing text, one can think in terms of what Geoffrey Rockwell has called text decomposition or re-composition. The text will be split, combined, or represented in ways that distinguish it from human readable text. It may involve discarding some text, and requires the researcher to shift their understanding of the text from human-legible object to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data may be divided or combined – chunked or grouped – in ways that make it distinct from how it was published as a book-like object. Sometimes that means trying to identify articles or chapters from within one item, or chunking the text into 1000 word chunks that can be fed into an algorithm. It can also mean concatenating files to group the text into one unit whereas they may have existed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56</a:t>
            </a:fld>
            <a:endParaRPr lang="en-US"/>
          </a:p>
        </p:txBody>
      </p:sp>
    </p:spTree>
    <p:extLst>
      <p:ext uri="{BB962C8B-B14F-4D97-AF65-F5344CB8AC3E}">
        <p14:creationId xmlns:p14="http://schemas.microsoft.com/office/powerpoint/2010/main" val="917560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gathering the data needed for research and before conducting the actual analysis, data often requires preparation. </a:t>
            </a:r>
            <a:r>
              <a:rPr lang="en-US" u="none" strike="noStrike" dirty="0">
                <a:effectLst/>
              </a:rPr>
              <a:t>Preparing data, which has been referred to as “janitorial work,” takes a lot of time and effort</a:t>
            </a:r>
            <a:r>
              <a:rPr lang="en-US" altLang="zh-CN" u="none" strike="noStrike" dirty="0">
                <a:effectLst/>
              </a:rPr>
              <a:t>. </a:t>
            </a:r>
            <a:r>
              <a:rPr lang="en-US" sz="1200" kern="1200" dirty="0">
                <a:solidFill>
                  <a:schemeClr val="tx1"/>
                </a:solidFill>
                <a:effectLst/>
                <a:latin typeface="+mn-lt"/>
                <a:ea typeface="+mn-ea"/>
                <a:cs typeface="+mn-cs"/>
              </a:rPr>
              <a:t>What stays, what goes, and how things are manipulated when preparing data is a researcher’s choice. While there are emerging best practices, there isn’t a step-by-step guide to follow.</a:t>
            </a:r>
          </a:p>
          <a:p>
            <a:pPr lvl="0"/>
            <a:endParaRPr lang="en-US" altLang="zh-CN" u="none" strike="noStrike" dirty="0">
              <a:effectLst/>
            </a:endParaRPr>
          </a:p>
          <a:p>
            <a:pPr lvl="0"/>
            <a:endParaRPr lang="en-US" u="none" strike="noStrike" dirty="0">
              <a:effectLst/>
            </a:endParaRPr>
          </a:p>
          <a:p>
            <a:pPr lvl="0"/>
            <a:r>
              <a:rPr lang="en-US" u="none" strike="noStrike" dirty="0">
                <a:effectLst/>
              </a:rPr>
              <a:t>Examples of what may be necessary to do before the data is in a workable state: </a:t>
            </a:r>
          </a:p>
          <a:p>
            <a:pPr marL="171450" lvl="0" indent="-171450">
              <a:buFont typeface="Arial" charset="0"/>
              <a:buChar char="•"/>
            </a:pPr>
            <a:r>
              <a:rPr lang="en-US" sz="1200" kern="1200" dirty="0">
                <a:solidFill>
                  <a:schemeClr val="tx1"/>
                </a:solidFill>
                <a:effectLst/>
                <a:latin typeface="+mn-lt"/>
                <a:ea typeface="+mn-ea"/>
                <a:cs typeface="+mn-cs"/>
              </a:rPr>
              <a:t>Correcting OCR errors.</a:t>
            </a:r>
            <a:endParaRPr lang="en-US" sz="14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Removing title and header information.</a:t>
            </a:r>
            <a:endParaRPr lang="en-US" sz="14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Removing html or xml tags.</a:t>
            </a:r>
            <a:endParaRPr lang="en-US" sz="14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Splitting or combining files. </a:t>
            </a:r>
            <a:endParaRPr lang="en-US" sz="14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Removing certain words or punctuation marks.</a:t>
            </a:r>
            <a:endParaRPr lang="en-US" sz="14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Making text into lowercase.</a:t>
            </a:r>
            <a:endParaRPr lang="en-US" sz="1400" kern="1200" dirty="0">
              <a:solidFill>
                <a:schemeClr val="tx1"/>
              </a:solidFill>
              <a:effectLst/>
              <a:latin typeface="+mn-lt"/>
              <a:ea typeface="+mn-ea"/>
              <a:cs typeface="+mn-cs"/>
            </a:endParaRPr>
          </a:p>
          <a:p>
            <a:pPr lvl="0"/>
            <a:endParaRPr lang="en-US" u="none" strike="noStrike" dirty="0">
              <a:effectLst/>
            </a:endParaRPr>
          </a:p>
          <a:p>
            <a:r>
              <a:rPr lang="en-US" sz="1200" kern="1200" dirty="0">
                <a:solidFill>
                  <a:schemeClr val="tx1"/>
                </a:solidFill>
                <a:effectLst/>
                <a:latin typeface="+mn-lt"/>
                <a:ea typeface="+mn-ea"/>
                <a:cs typeface="+mn-cs"/>
              </a:rPr>
              <a:t>This is where scripting is helpful – a person isn’t going to (or shouldn’t) open every file one-by-one and do all this clean-up work manually. </a:t>
            </a:r>
          </a:p>
          <a:p>
            <a:endParaRPr lang="en-US" dirty="0"/>
          </a:p>
        </p:txBody>
      </p:sp>
      <p:sp>
        <p:nvSpPr>
          <p:cNvPr id="4" name="Slide Number Placeholder 3"/>
          <p:cNvSpPr>
            <a:spLocks noGrp="1"/>
          </p:cNvSpPr>
          <p:nvPr>
            <p:ph type="sldNum" sz="quarter" idx="10"/>
          </p:nvPr>
        </p:nvSpPr>
        <p:spPr/>
        <p:txBody>
          <a:bodyPr/>
          <a:lstStyle/>
          <a:p>
            <a:fld id="{3D634977-6EA0-E644-977B-802B3FF034B2}" type="slidenum">
              <a:rPr lang="en-US" smtClean="0"/>
              <a:t>57</a:t>
            </a:fld>
            <a:endParaRPr lang="en-US"/>
          </a:p>
        </p:txBody>
      </p:sp>
    </p:spTree>
    <p:extLst>
      <p:ext uri="{BB962C8B-B14F-4D97-AF65-F5344CB8AC3E}">
        <p14:creationId xmlns:p14="http://schemas.microsoft.com/office/powerpoint/2010/main" val="621548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additional step in preparation is called tokenization. Tokenization is simply the process of breaking text into pieces called tokens. Often certain characters, such as punctuation marks, are discarded in the process. </a:t>
            </a:r>
          </a:p>
          <a:p>
            <a:pPr lvl="0"/>
            <a:r>
              <a:rPr lang="en-US" sz="1200" kern="1200" dirty="0">
                <a:solidFill>
                  <a:schemeClr val="tx1"/>
                </a:solidFill>
                <a:effectLst/>
                <a:latin typeface="+mn-lt"/>
                <a:ea typeface="+mn-ea"/>
                <a:cs typeface="+mn-cs"/>
              </a:rPr>
              <a:t>Here’s a tokenized version of the beginning of a sentence from The Modern </a:t>
            </a:r>
            <a:r>
              <a:rPr lang="en-US" sz="1200" kern="1200" dirty="0" err="1">
                <a:solidFill>
                  <a:schemeClr val="tx1"/>
                </a:solidFill>
                <a:effectLst/>
                <a:latin typeface="+mn-lt"/>
                <a:ea typeface="+mn-ea"/>
                <a:cs typeface="+mn-cs"/>
              </a:rPr>
              <a:t>Traveller</a:t>
            </a:r>
            <a:r>
              <a:rPr lang="en-US" sz="1200" kern="1200" dirty="0">
                <a:solidFill>
                  <a:schemeClr val="tx1"/>
                </a:solidFill>
                <a:effectLst/>
                <a:latin typeface="+mn-lt"/>
                <a:ea typeface="+mn-ea"/>
                <a:cs typeface="+mn-cs"/>
              </a:rPr>
              <a:t> on the slide. The original text, which is in a human-readable form, has been translated into tokens. </a:t>
            </a:r>
          </a:p>
          <a:p>
            <a:pPr lvl="0"/>
            <a:r>
              <a:rPr lang="en-US" sz="1200" kern="1200" dirty="0">
                <a:solidFill>
                  <a:schemeClr val="tx1"/>
                </a:solidFill>
                <a:effectLst/>
                <a:latin typeface="+mn-lt"/>
                <a:ea typeface="+mn-ea"/>
                <a:cs typeface="+mn-cs"/>
              </a:rPr>
              <a:t>While the tokens can still be parsed by a human, it isn’t in a form we regularly read. It can now, however, be read and processed by a computer. </a:t>
            </a:r>
          </a:p>
        </p:txBody>
      </p:sp>
      <p:sp>
        <p:nvSpPr>
          <p:cNvPr id="4" name="Slide Number Placeholder 3"/>
          <p:cNvSpPr>
            <a:spLocks noGrp="1"/>
          </p:cNvSpPr>
          <p:nvPr>
            <p:ph type="sldNum" sz="quarter" idx="10"/>
          </p:nvPr>
        </p:nvSpPr>
        <p:spPr/>
        <p:txBody>
          <a:bodyPr/>
          <a:lstStyle/>
          <a:p>
            <a:fld id="{853A730F-BF44-DB45-8FF7-BA9FD32FADF5}" type="slidenum">
              <a:rPr lang="en-US" smtClean="0"/>
              <a:pPr/>
              <a:t>58</a:t>
            </a:fld>
            <a:endParaRPr lang="en-US"/>
          </a:p>
        </p:txBody>
      </p:sp>
    </p:spTree>
    <p:extLst>
      <p:ext uri="{BB962C8B-B14F-4D97-AF65-F5344CB8AC3E}">
        <p14:creationId xmlns:p14="http://schemas.microsoft.com/office/powerpoint/2010/main" val="1427038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do an activity to learn more about data preparation techniques for text analysis. On your handout, under “Working with Text Data”, you’ll find a table with key approaches and their definitions. In small groups, divide the terms amongst yourselves, read the definitions and when finished, explain your terms to your partners.</a:t>
            </a:r>
          </a:p>
          <a:p>
            <a:r>
              <a:rPr lang="en-US" sz="1200" kern="1200" dirty="0">
                <a:solidFill>
                  <a:schemeClr val="tx1"/>
                </a:solidFill>
                <a:effectLst/>
                <a:latin typeface="+mn-lt"/>
                <a:ea typeface="+mn-ea"/>
                <a:cs typeface="+mn-cs"/>
              </a:rPr>
              <a:t>These definitions come from an interesting paper titled “Text Preprocessing For Unsupervised Learning: Why It Matters, When It Misleads, And What To Do About It” (</a:t>
            </a:r>
            <a:r>
              <a:rPr lang="en-US" sz="1200" u="sng" kern="1200" dirty="0">
                <a:solidFill>
                  <a:schemeClr val="tx1"/>
                </a:solidFill>
                <a:effectLst/>
                <a:latin typeface="+mn-lt"/>
                <a:ea typeface="+mn-ea"/>
                <a:cs typeface="+mn-cs"/>
                <a:hlinkClick r:id="rId3"/>
              </a:rPr>
              <a:t>https://papers.ssrn.com/sol3/papers.cfm?abstract_id=2849145</a:t>
            </a:r>
            <a:r>
              <a:rPr lang="en-US" sz="1200" kern="1200" dirty="0">
                <a:solidFill>
                  <a:schemeClr val="tx1"/>
                </a:solidFill>
                <a:effectLst/>
                <a:latin typeface="+mn-lt"/>
                <a:ea typeface="+mn-ea"/>
                <a:cs typeface="+mn-cs"/>
              </a:rPr>
              <a:t>)</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(Instructor organizes the activity. If time runs short, can ask participants to take about 3 minutes to familiarize themselves with the concepts on their own instead of doing the 5-10-minute group discussion</a:t>
            </a:r>
            <a:r>
              <a:rPr lang="en-US" altLang="zh-CN" sz="1200" i="1"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F028CD09-B752-B54F-9BC6-8FE30793453A}" type="slidenum">
              <a:rPr lang="en-US" smtClean="0"/>
              <a:t>59</a:t>
            </a:fld>
            <a:endParaRPr lang="en-US"/>
          </a:p>
        </p:txBody>
      </p:sp>
    </p:spTree>
    <p:extLst>
      <p:ext uri="{BB962C8B-B14F-4D97-AF65-F5344CB8AC3E}">
        <p14:creationId xmlns:p14="http://schemas.microsoft.com/office/powerpoint/2010/main" val="1590768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dig into the Creativity Boom case study (case study 1). Read through and see if you can find the answers to questions on this slide.</a:t>
            </a:r>
          </a:p>
        </p:txBody>
      </p:sp>
      <p:sp>
        <p:nvSpPr>
          <p:cNvPr id="4" name="Slide Number Placeholder 3"/>
          <p:cNvSpPr>
            <a:spLocks noGrp="1"/>
          </p:cNvSpPr>
          <p:nvPr>
            <p:ph type="sldNum" sz="quarter" idx="5"/>
          </p:nvPr>
        </p:nvSpPr>
        <p:spPr/>
        <p:txBody>
          <a:bodyPr/>
          <a:lstStyle/>
          <a:p>
            <a:fld id="{30F46BA4-C92D-7D41-AB05-3BEA653FFFD0}" type="slidenum">
              <a:rPr lang="en-US" smtClean="0"/>
              <a:t>60</a:t>
            </a:fld>
            <a:endParaRPr lang="en-US"/>
          </a:p>
        </p:txBody>
      </p:sp>
    </p:spTree>
    <p:extLst>
      <p:ext uri="{BB962C8B-B14F-4D97-AF65-F5344CB8AC3E}">
        <p14:creationId xmlns:p14="http://schemas.microsoft.com/office/powerpoint/2010/main" val="157837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6</a:t>
            </a:fld>
            <a:endParaRPr lang="en-US"/>
          </a:p>
        </p:txBody>
      </p:sp>
    </p:spTree>
    <p:extLst>
      <p:ext uri="{BB962C8B-B14F-4D97-AF65-F5344CB8AC3E}">
        <p14:creationId xmlns:p14="http://schemas.microsoft.com/office/powerpoint/2010/main" val="294820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read the description of one of HTRC’s Algorithms called the Named Entity Recognizer. We’re going to focus on the data preparation steps. Read the “How it works” off the slide or by going to the link shown here. </a:t>
            </a:r>
          </a:p>
          <a:p>
            <a:endParaRPr lang="en-US" dirty="0"/>
          </a:p>
          <a:p>
            <a:r>
              <a:rPr lang="en-US" dirty="0"/>
              <a:t>What data preparation steps that we have discussed do you recognize in this description? </a:t>
            </a:r>
          </a:p>
        </p:txBody>
      </p:sp>
      <p:sp>
        <p:nvSpPr>
          <p:cNvPr id="4" name="Slide Number Placeholder 3"/>
          <p:cNvSpPr>
            <a:spLocks noGrp="1"/>
          </p:cNvSpPr>
          <p:nvPr>
            <p:ph type="sldNum" sz="quarter" idx="5"/>
          </p:nvPr>
        </p:nvSpPr>
        <p:spPr/>
        <p:txBody>
          <a:bodyPr/>
          <a:lstStyle/>
          <a:p>
            <a:fld id="{30F46BA4-C92D-7D41-AB05-3BEA653FFFD0}" type="slidenum">
              <a:rPr lang="en-US" smtClean="0"/>
              <a:t>61</a:t>
            </a:fld>
            <a:endParaRPr lang="en-US"/>
          </a:p>
        </p:txBody>
      </p:sp>
    </p:spTree>
    <p:extLst>
      <p:ext uri="{BB962C8B-B14F-4D97-AF65-F5344CB8AC3E}">
        <p14:creationId xmlns:p14="http://schemas.microsoft.com/office/powerpoint/2010/main" val="1265844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why don’t you run the Named Entity Recognizer on a </a:t>
            </a:r>
            <a:r>
              <a:rPr lang="en-US" sz="1200" kern="1200" dirty="0" err="1">
                <a:solidFill>
                  <a:schemeClr val="tx1"/>
                </a:solidFill>
                <a:effectLst/>
                <a:latin typeface="+mn-lt"/>
                <a:ea typeface="+mn-ea"/>
                <a:cs typeface="+mn-cs"/>
              </a:rPr>
              <a:t>workset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62</a:t>
            </a:fld>
            <a:endParaRPr lang="en-US"/>
          </a:p>
        </p:txBody>
      </p:sp>
    </p:spTree>
    <p:extLst>
      <p:ext uri="{BB962C8B-B14F-4D97-AF65-F5344CB8AC3E}">
        <p14:creationId xmlns:p14="http://schemas.microsoft.com/office/powerpoint/2010/main" val="10887095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a:t>
            </a:r>
            <a:r>
              <a:rPr lang="en-US" sz="1200" b="0" i="0" u="none" strike="noStrike" kern="1200" dirty="0" err="1">
                <a:solidFill>
                  <a:schemeClr val="tx1"/>
                </a:solidFill>
                <a:effectLst/>
                <a:latin typeface="+mn-lt"/>
                <a:ea typeface="+mn-ea"/>
                <a:cs typeface="+mn-cs"/>
              </a:rPr>
              <a:t>workset</a:t>
            </a:r>
            <a:r>
              <a:rPr lang="en-US" sz="1200" b="0" i="0" u="none" strike="noStrike" kern="1200" dirty="0">
                <a:solidFill>
                  <a:schemeClr val="tx1"/>
                </a:solidFill>
                <a:effectLst/>
                <a:latin typeface="+mn-lt"/>
                <a:ea typeface="+mn-ea"/>
                <a:cs typeface="+mn-cs"/>
              </a:rPr>
              <a:t> consists of all 30 volumes of The Modern Traveler, written by Josiah </a:t>
            </a:r>
            <a:r>
              <a:rPr lang="en-US" sz="1200" b="0" i="0" u="none" strike="noStrike" kern="1200" dirty="0" err="1">
                <a:solidFill>
                  <a:schemeClr val="tx1"/>
                </a:solidFill>
                <a:effectLst/>
                <a:latin typeface="+mn-lt"/>
                <a:ea typeface="+mn-ea"/>
                <a:cs typeface="+mn-cs"/>
              </a:rPr>
              <a:t>Conder</a:t>
            </a:r>
            <a:r>
              <a:rPr lang="en-US" sz="1200" b="0" i="0" u="none" strike="noStrike" kern="1200" dirty="0">
                <a:solidFill>
                  <a:schemeClr val="tx1"/>
                </a:solidFill>
                <a:effectLst/>
                <a:latin typeface="+mn-lt"/>
                <a:ea typeface="+mn-ea"/>
                <a:cs typeface="+mn-cs"/>
              </a:rPr>
              <a:t> and published in 1830. It’s a famous travel narrative. According to Wikipedia “</a:t>
            </a:r>
            <a:r>
              <a:rPr lang="en-US" dirty="0"/>
              <a:t>Although Josiah </a:t>
            </a:r>
            <a:r>
              <a:rPr lang="en-US" dirty="0" err="1"/>
              <a:t>Conder</a:t>
            </a:r>
            <a:r>
              <a:rPr lang="en-US" dirty="0"/>
              <a:t> never travelled abroad himself, he compiled all thirty volumes of </a:t>
            </a:r>
            <a:r>
              <a:rPr lang="en-US" i="1" dirty="0"/>
              <a:t>The Modern </a:t>
            </a:r>
            <a:r>
              <a:rPr lang="en-US" i="1" dirty="0" err="1"/>
              <a:t>Traveller</a:t>
            </a:r>
            <a:r>
              <a:rPr lang="en-US" dirty="0"/>
              <a:t>, his non-fiction publishing epic covering the geography of many of countries of the world.”</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63</a:t>
            </a:fld>
            <a:endParaRPr lang="en-US"/>
          </a:p>
        </p:txBody>
      </p:sp>
    </p:spTree>
    <p:extLst>
      <p:ext uri="{BB962C8B-B14F-4D97-AF65-F5344CB8AC3E}">
        <p14:creationId xmlns:p14="http://schemas.microsoft.com/office/powerpoint/2010/main" val="3727518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HANDS-ON ACTIVITY</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n-ea"/>
                <a:cs typeface="+mn-cs"/>
              </a:rPr>
              <a:t>The instructions are included in the handout, and you can work alone or with a partner. Raise your hand if you get stuck. I’ll be demoing up here if you’d like to follow along.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Current </a:t>
            </a:r>
            <a:r>
              <a:rPr lang="en-US" sz="1200" kern="1200" baseline="0" dirty="0">
                <a:solidFill>
                  <a:schemeClr val="tx1"/>
                </a:solidFill>
                <a:effectLst/>
                <a:latin typeface="+mn-lt"/>
                <a:ea typeface="MS PGothic" pitchFamily="34" charset="-128"/>
                <a:cs typeface="MS PGothic" charset="0"/>
              </a:rPr>
              <a:t>s</a:t>
            </a:r>
            <a:r>
              <a:rPr lang="en-US" sz="1200" kern="1200" dirty="0">
                <a:solidFill>
                  <a:schemeClr val="tx1"/>
                </a:solidFill>
                <a:effectLst/>
                <a:latin typeface="+mn-lt"/>
                <a:ea typeface="MS PGothic" pitchFamily="34" charset="-128"/>
                <a:cs typeface="MS PGothic" charset="0"/>
              </a:rPr>
              <a:t>tep(s) in activity:</a:t>
            </a:r>
          </a:p>
          <a:p>
            <a:pPr marL="171450" lvl="0" indent="-171450">
              <a:buFont typeface="Arial" charset="0"/>
              <a:buChar char="•"/>
            </a:pPr>
            <a:r>
              <a:rPr lang="en-US" u="none" strike="noStrike" dirty="0">
                <a:effectLst/>
              </a:rPr>
              <a:t>Make sure you’re signed in to HTRC Analytics</a:t>
            </a:r>
          </a:p>
          <a:p>
            <a:pPr marL="171450" lvl="0" indent="-171450">
              <a:buFont typeface="Arial" charset="0"/>
              <a:buChar char="•"/>
            </a:pPr>
            <a:r>
              <a:rPr lang="en-US" u="none" strike="noStrike" dirty="0">
                <a:effectLst/>
              </a:rPr>
              <a:t>Click “</a:t>
            </a:r>
            <a:r>
              <a:rPr lang="en-US" u="none" strike="noStrike" dirty="0" err="1">
                <a:effectLst/>
              </a:rPr>
              <a:t>Worsets</a:t>
            </a:r>
            <a:r>
              <a:rPr lang="en-US" u="none" strike="noStrike" dirty="0">
                <a:effectLst/>
              </a:rPr>
              <a:t>”</a:t>
            </a:r>
          </a:p>
          <a:p>
            <a:endParaRPr lang="en-US" dirty="0"/>
          </a:p>
        </p:txBody>
      </p:sp>
      <p:sp>
        <p:nvSpPr>
          <p:cNvPr id="4" name="Slide Number Placeholder 3"/>
          <p:cNvSpPr>
            <a:spLocks noGrp="1"/>
          </p:cNvSpPr>
          <p:nvPr>
            <p:ph type="sldNum" sz="quarter" idx="10"/>
          </p:nvPr>
        </p:nvSpPr>
        <p:spPr/>
        <p:txBody>
          <a:bodyPr/>
          <a:lstStyle/>
          <a:p>
            <a:fld id="{853A730F-BF44-DB45-8FF7-BA9FD32FADF5}" type="slidenum">
              <a:rPr lang="en-US" smtClean="0"/>
              <a:pPr/>
              <a:t>64</a:t>
            </a:fld>
            <a:endParaRPr lang="en-US" dirty="0"/>
          </a:p>
        </p:txBody>
      </p:sp>
    </p:spTree>
    <p:extLst>
      <p:ext uri="{BB962C8B-B14F-4D97-AF65-F5344CB8AC3E}">
        <p14:creationId xmlns:p14="http://schemas.microsoft.com/office/powerpoint/2010/main" val="1201545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Use the search and filter to find the correct </a:t>
            </a:r>
            <a:r>
              <a:rPr lang="en-US" sz="1200" b="0" i="0" u="none" strike="noStrike" kern="1200" dirty="0" err="1">
                <a:solidFill>
                  <a:schemeClr val="tx1"/>
                </a:solidFill>
                <a:effectLst/>
                <a:latin typeface="+mn-lt"/>
                <a:ea typeface="+mn-ea"/>
                <a:cs typeface="+mn-cs"/>
              </a:rPr>
              <a:t>workset</a:t>
            </a:r>
            <a:r>
              <a:rPr lang="en-US" sz="1200" b="0" i="0" u="none" strike="noStrike" kern="1200" dirty="0">
                <a:solidFill>
                  <a:schemeClr val="tx1"/>
                </a:solidFill>
                <a:effectLst/>
                <a:latin typeface="+mn-lt"/>
                <a:ea typeface="+mn-ea"/>
                <a:cs typeface="+mn-cs"/>
              </a:rPr>
              <a:t> by first making sure you are viewing All </a:t>
            </a:r>
            <a:r>
              <a:rPr lang="en-US" sz="1200" b="0" i="0" u="none" strike="noStrike" kern="1200" dirty="0" err="1">
                <a:solidFill>
                  <a:schemeClr val="tx1"/>
                </a:solidFill>
                <a:effectLst/>
                <a:latin typeface="+mn-lt"/>
                <a:ea typeface="+mn-ea"/>
                <a:cs typeface="+mn-cs"/>
              </a:rPr>
              <a:t>Worksets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3A730F-BF44-DB45-8FF7-BA9FD32FADF5}" type="slidenum">
              <a:rPr lang="en-US" smtClean="0"/>
              <a:pPr/>
              <a:t>65</a:t>
            </a:fld>
            <a:endParaRPr lang="en-US" dirty="0"/>
          </a:p>
        </p:txBody>
      </p:sp>
    </p:spTree>
    <p:extLst>
      <p:ext uri="{BB962C8B-B14F-4D97-AF65-F5344CB8AC3E}">
        <p14:creationId xmlns:p14="http://schemas.microsoft.com/office/powerpoint/2010/main" val="4657300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Then start typing the name of the </a:t>
            </a:r>
            <a:r>
              <a:rPr lang="en-US" sz="1200" b="0" i="0" u="none" strike="noStrike" kern="1200" dirty="0" err="1">
                <a:solidFill>
                  <a:schemeClr val="tx1"/>
                </a:solidFill>
                <a:effectLst/>
                <a:latin typeface="+mn-lt"/>
                <a:ea typeface="+mn-ea"/>
                <a:cs typeface="+mn-cs"/>
              </a:rPr>
              <a:t>workset</a:t>
            </a:r>
            <a:r>
              <a:rPr lang="en-US" sz="1200" b="0" i="0" u="none" strike="noStrike" kern="1200" dirty="0">
                <a:solidFill>
                  <a:schemeClr val="tx1"/>
                </a:solidFill>
                <a:effectLst/>
                <a:latin typeface="+mn-lt"/>
                <a:ea typeface="+mn-ea"/>
                <a:cs typeface="+mn-cs"/>
              </a:rPr>
              <a:t> we’ll be using The </a:t>
            </a:r>
            <a:r>
              <a:rPr lang="en-US" sz="1200" b="0" i="0" u="none" strike="noStrike" kern="1200" dirty="0" err="1">
                <a:solidFill>
                  <a:schemeClr val="tx1"/>
                </a:solidFill>
                <a:effectLst/>
                <a:latin typeface="+mn-lt"/>
                <a:ea typeface="+mn-ea"/>
                <a:cs typeface="+mn-cs"/>
              </a:rPr>
              <a:t>ModernTraveller</a:t>
            </a: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Click on the name of the </a:t>
            </a:r>
            <a:r>
              <a:rPr lang="en-US" sz="1200" b="0" i="0" u="none" strike="noStrike" kern="1200" dirty="0" err="1">
                <a:solidFill>
                  <a:schemeClr val="tx1"/>
                </a:solidFill>
                <a:effectLst/>
                <a:latin typeface="+mn-lt"/>
                <a:ea typeface="+mn-ea"/>
                <a:cs typeface="+mn-cs"/>
              </a:rPr>
              <a:t>workset</a:t>
            </a:r>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66</a:t>
            </a:fld>
            <a:endParaRPr lang="en-US"/>
          </a:p>
        </p:txBody>
      </p:sp>
    </p:spTree>
    <p:extLst>
      <p:ext uri="{BB962C8B-B14F-4D97-AF65-F5344CB8AC3E}">
        <p14:creationId xmlns:p14="http://schemas.microsoft.com/office/powerpoint/2010/main" val="1691097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View the volumes in this </a:t>
            </a:r>
            <a:r>
              <a:rPr lang="en-US" sz="1200" b="0" i="0" u="none" strike="noStrike" kern="1200" dirty="0" err="1">
                <a:solidFill>
                  <a:schemeClr val="tx1"/>
                </a:solidFill>
                <a:effectLst/>
                <a:latin typeface="+mn-lt"/>
                <a:ea typeface="+mn-ea"/>
                <a:cs typeface="+mn-cs"/>
              </a:rPr>
              <a:t>workset</a:t>
            </a: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Using the dropdown menu, choose the Named Entity Recognizer option under Analyze with Algorithm</a:t>
            </a:r>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67</a:t>
            </a:fld>
            <a:endParaRPr lang="en-US"/>
          </a:p>
        </p:txBody>
      </p:sp>
    </p:spTree>
    <p:extLst>
      <p:ext uri="{BB962C8B-B14F-4D97-AF65-F5344CB8AC3E}">
        <p14:creationId xmlns:p14="http://schemas.microsoft.com/office/powerpoint/2010/main" val="2224971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Add a job name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correct </a:t>
            </a:r>
            <a:r>
              <a:rPr lang="en-US" sz="1200" b="0" i="0" u="none" strike="noStrike" kern="1200" dirty="0" err="1">
                <a:solidFill>
                  <a:schemeClr val="tx1"/>
                </a:solidFill>
                <a:effectLst/>
                <a:latin typeface="+mn-lt"/>
                <a:ea typeface="+mn-ea"/>
                <a:cs typeface="+mn-cs"/>
              </a:rPr>
              <a:t>workset</a:t>
            </a:r>
            <a:r>
              <a:rPr lang="en-US" sz="1200" b="0" i="0" u="none" strike="noStrike" kern="1200" dirty="0">
                <a:solidFill>
                  <a:schemeClr val="tx1"/>
                </a:solidFill>
                <a:effectLst/>
                <a:latin typeface="+mn-lt"/>
                <a:ea typeface="+mn-ea"/>
                <a:cs typeface="+mn-cs"/>
              </a:rPr>
              <a:t> should already be visible</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Choose English for the predominate language</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Hit submit</a:t>
            </a:r>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68</a:t>
            </a:fld>
            <a:endParaRPr lang="en-US"/>
          </a:p>
        </p:txBody>
      </p:sp>
    </p:spTree>
    <p:extLst>
      <p:ext uri="{BB962C8B-B14F-4D97-AF65-F5344CB8AC3E}">
        <p14:creationId xmlns:p14="http://schemas.microsoft.com/office/powerpoint/2010/main" val="36991853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Your job will go from staging to queued to running while it is in active, then it will drop below to the completed jobs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Jobs expire 18 months after they were run, so be sure to download results</a:t>
            </a:r>
            <a:endParaRPr lang="en-US" dirty="0"/>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69</a:t>
            </a:fld>
            <a:endParaRPr lang="en-US"/>
          </a:p>
        </p:txBody>
      </p:sp>
    </p:spTree>
    <p:extLst>
      <p:ext uri="{BB962C8B-B14F-4D97-AF65-F5344CB8AC3E}">
        <p14:creationId xmlns:p14="http://schemas.microsoft.com/office/powerpoint/2010/main" val="919934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S PGothic" pitchFamily="34" charset="-128"/>
                <a:cs typeface="MS PGothic" charset="0"/>
              </a:rPr>
              <a:t>Activity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Current step(s) in activity: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View the output of the algorithm</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Note that the CSV file can be downloaded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Ask what they think can be done with </a:t>
            </a:r>
            <a:r>
              <a:rPr lang="en-US" sz="1200" b="0" i="0" u="none" strike="noStrike" kern="1200">
                <a:solidFill>
                  <a:schemeClr val="tx1"/>
                </a:solidFill>
                <a:effectLst/>
                <a:latin typeface="+mn-lt"/>
                <a:ea typeface="+mn-ea"/>
                <a:cs typeface="+mn-cs"/>
              </a:rPr>
              <a:t>the output</a:t>
            </a:r>
            <a:endParaRPr lang="en-US" dirty="0"/>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70</a:t>
            </a:fld>
            <a:endParaRPr lang="en-US"/>
          </a:p>
        </p:txBody>
      </p:sp>
    </p:spTree>
    <p:extLst>
      <p:ext uri="{BB962C8B-B14F-4D97-AF65-F5344CB8AC3E}">
        <p14:creationId xmlns:p14="http://schemas.microsoft.com/office/powerpoint/2010/main" val="326407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HathiTrust</a:t>
            </a:r>
            <a:r>
              <a:rPr lang="en-US" sz="1200" kern="1200" dirty="0">
                <a:solidFill>
                  <a:schemeClr val="tx1"/>
                </a:solidFill>
                <a:effectLst/>
                <a:latin typeface="+mn-lt"/>
                <a:ea typeface="+mn-ea"/>
                <a:cs typeface="+mn-cs"/>
              </a:rPr>
              <a:t> is a library consortium founded in 2008, a community of research libraries committed to the long-term curation and availability of the cultural record. </a:t>
            </a:r>
          </a:p>
          <a:p>
            <a:r>
              <a:rPr lang="en-US" sz="1200" kern="1200" dirty="0">
                <a:solidFill>
                  <a:schemeClr val="tx1"/>
                </a:solidFill>
                <a:effectLst/>
                <a:latin typeface="+mn-lt"/>
                <a:ea typeface="+mn-ea"/>
                <a:cs typeface="+mn-cs"/>
              </a:rPr>
              <a:t>It is as an offshoot of the Google Books project, and most digitization has happened at academic research libraries. </a:t>
            </a:r>
          </a:p>
          <a:p>
            <a:r>
              <a:rPr lang="en-US" sz="1200" kern="1200" dirty="0">
                <a:solidFill>
                  <a:schemeClr val="tx1"/>
                </a:solidFill>
                <a:effectLst/>
                <a:latin typeface="+mn-lt"/>
                <a:ea typeface="+mn-ea"/>
                <a:cs typeface="+mn-cs"/>
              </a:rPr>
              <a:t>Currently, it has grown to over 120 partner institutions, mostly in the US, but also abroad. </a:t>
            </a:r>
          </a:p>
        </p:txBody>
      </p:sp>
      <p:sp>
        <p:nvSpPr>
          <p:cNvPr id="4" name="Slide Number Placeholder 3"/>
          <p:cNvSpPr>
            <a:spLocks noGrp="1"/>
          </p:cNvSpPr>
          <p:nvPr>
            <p:ph type="sldNum" sz="quarter" idx="10"/>
          </p:nvPr>
        </p:nvSpPr>
        <p:spPr/>
        <p:txBody>
          <a:bodyPr/>
          <a:lstStyle/>
          <a:p>
            <a:fld id="{D821779B-A8ED-F742-8DBB-C57FAEDABD9D}" type="slidenum">
              <a:rPr lang="en-US" smtClean="0"/>
              <a:t>8</a:t>
            </a:fld>
            <a:endParaRPr lang="en-US"/>
          </a:p>
        </p:txBody>
      </p:sp>
    </p:spTree>
    <p:extLst>
      <p:ext uri="{BB962C8B-B14F-4D97-AF65-F5344CB8AC3E}">
        <p14:creationId xmlns:p14="http://schemas.microsoft.com/office/powerpoint/2010/main" val="3320327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Time for attendees to explore the various algorithms and see their outputs. Give attendees 10-20 minutes, depending on schedule.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28CD09-B752-B54F-9BC6-8FE30793453A}" type="slidenum">
              <a:rPr lang="en-US" smtClean="0"/>
              <a:t>71</a:t>
            </a:fld>
            <a:endParaRPr lang="en-US"/>
          </a:p>
        </p:txBody>
      </p:sp>
    </p:spTree>
    <p:extLst>
      <p:ext uri="{BB962C8B-B14F-4D97-AF65-F5344CB8AC3E}">
        <p14:creationId xmlns:p14="http://schemas.microsoft.com/office/powerpoint/2010/main" val="22409932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a:solidFill>
                  <a:schemeClr val="tx1"/>
                </a:solidFill>
                <a:effectLst/>
                <a:latin typeface="+mn-lt"/>
                <a:ea typeface="+mn-ea"/>
                <a:cs typeface="+mn-cs"/>
              </a:rPr>
              <a:t>Understanding text via text analysis has a significant impact on how research is being conducted.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general sense, the shift in the researcher’s perspective leads to shifts in research questions. Text analysis techniques are sometimes called “distant reading”. This is a term coined by Stanford professor Franco Moretti, meaning “reading” literature not by studying particular texts, but by aggregating and analyzing massive amounts of texts and “reading” them at a “distance”. This scaling-up and “distancing” can bring out more insights from a very different vantage point.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also worth mentioning that text analysis doesn’t have to be the primary method in a research project. It may be just one step in the entire process, or it can be combined with close reading. This approach has been called “intermediate reading” or “distant-close reading”.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shift in research perspective allows for new kinds of research questions to be asked, or for old questions to be “answered” in new ways. Here are some of the possibilities that text analysis can bring to researchers:</a:t>
            </a:r>
          </a:p>
          <a:p>
            <a:pPr marL="171450" lvl="0" indent="-171450">
              <a:buFont typeface="Arial" charset="0"/>
              <a:buChar char="•"/>
            </a:pPr>
            <a:r>
              <a:rPr lang="en-US" sz="1200" kern="1200" dirty="0">
                <a:solidFill>
                  <a:schemeClr val="tx1"/>
                </a:solidFill>
                <a:effectLst/>
                <a:latin typeface="+mn-lt"/>
                <a:ea typeface="+mn-ea"/>
                <a:cs typeface="+mn-cs"/>
              </a:rPr>
              <a:t>It can explore questions not provable by human reading alone</a:t>
            </a:r>
          </a:p>
          <a:p>
            <a:pPr marL="171450" lvl="0" indent="-171450">
              <a:buFont typeface="Arial" charset="0"/>
              <a:buChar char="•"/>
            </a:pPr>
            <a:r>
              <a:rPr lang="en-US" sz="1200" kern="1200" dirty="0">
                <a:solidFill>
                  <a:schemeClr val="tx1"/>
                </a:solidFill>
                <a:effectLst/>
                <a:latin typeface="+mn-lt"/>
                <a:ea typeface="+mn-ea"/>
                <a:cs typeface="+mn-cs"/>
              </a:rPr>
              <a:t>It allows larger corpora for analysis</a:t>
            </a:r>
          </a:p>
          <a:p>
            <a:pPr marL="171450" lvl="0" indent="-171450">
              <a:buFont typeface="Arial" charset="0"/>
              <a:buChar char="•"/>
            </a:pPr>
            <a:r>
              <a:rPr lang="en-US" sz="1200" kern="1200" dirty="0">
                <a:solidFill>
                  <a:schemeClr val="tx1"/>
                </a:solidFill>
                <a:effectLst/>
                <a:latin typeface="+mn-lt"/>
                <a:ea typeface="+mn-ea"/>
                <a:cs typeface="+mn-cs"/>
              </a:rPr>
              <a:t>It allows </a:t>
            </a:r>
            <a:r>
              <a:rPr lang="en-US" altLang="zh-CN" sz="1200" kern="1200" dirty="0">
                <a:solidFill>
                  <a:schemeClr val="tx1"/>
                </a:solidFill>
                <a:effectLst/>
                <a:latin typeface="+mn-lt"/>
                <a:ea typeface="+mn-ea"/>
                <a:cs typeface="+mn-cs"/>
              </a:rPr>
              <a:t>studie</a:t>
            </a:r>
            <a:r>
              <a:rPr lang="en-US" altLang="zh-CN" sz="1200" kern="1200" baseline="0" dirty="0">
                <a:solidFill>
                  <a:schemeClr val="tx1"/>
                </a:solidFill>
                <a:effectLst/>
                <a:latin typeface="+mn-lt"/>
                <a:ea typeface="+mn-ea"/>
                <a:cs typeface="+mn-cs"/>
              </a:rPr>
              <a:t>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that</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cover</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longer </a:t>
            </a:r>
            <a:r>
              <a:rPr lang="en-US" altLang="zh-CN" sz="1200" kern="1200" dirty="0">
                <a:solidFill>
                  <a:schemeClr val="tx1"/>
                </a:solidFill>
                <a:effectLst/>
                <a:latin typeface="+mn-lt"/>
                <a:ea typeface="+mn-ea"/>
                <a:cs typeface="+mn-cs"/>
              </a:rPr>
              <a:t>time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spans</a:t>
            </a:r>
            <a:endParaRPr lang="en-US" sz="1200" kern="1200" dirty="0">
              <a:solidFill>
                <a:schemeClr val="tx1"/>
              </a:solidFill>
              <a:effectLst/>
              <a:latin typeface="+mn-lt"/>
              <a:ea typeface="+mn-ea"/>
              <a:cs typeface="+mn-cs"/>
            </a:endParaRPr>
          </a:p>
          <a:p>
            <a:pPr marL="171450" lvl="0" indent="-171450">
              <a:buFont typeface="Arial" charset="0"/>
              <a:buChar char="•"/>
            </a:pP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pointed out by </a:t>
            </a:r>
            <a:r>
              <a:rPr lang="en-US" sz="1200" i="1" kern="1200" dirty="0" err="1">
                <a:solidFill>
                  <a:schemeClr val="tx1"/>
                </a:solidFill>
                <a:effectLst/>
                <a:latin typeface="+mn-lt"/>
                <a:ea typeface="+mn-ea"/>
                <a:cs typeface="+mn-cs"/>
              </a:rPr>
              <a:t>Laudin</a:t>
            </a:r>
            <a:r>
              <a:rPr lang="en-US" sz="1200" i="1" kern="1200" dirty="0">
                <a:solidFill>
                  <a:schemeClr val="tx1"/>
                </a:solidFill>
                <a:effectLst/>
                <a:latin typeface="+mn-lt"/>
                <a:ea typeface="+mn-ea"/>
                <a:cs typeface="+mn-cs"/>
              </a:rPr>
              <a:t> and Goodwin, text analysis techniques are often best when combined with qualitative assessment and theoretical context.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866510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Text analysis research questions explore a wide range of topics, from biomedical discovery to literary history. Research questions that are conducive for text analysis methods may involve these characteristics:</a:t>
            </a:r>
          </a:p>
          <a:p>
            <a:pPr marL="171450" lvl="0" indent="-171450">
              <a:buFont typeface="Arial" charset="0"/>
              <a:buChar char="•"/>
            </a:pPr>
            <a:r>
              <a:rPr lang="en-US" sz="1200" kern="1200" dirty="0">
                <a:solidFill>
                  <a:schemeClr val="tx1"/>
                </a:solidFill>
                <a:effectLst/>
                <a:latin typeface="+mn-lt"/>
                <a:ea typeface="+mn-ea"/>
                <a:cs typeface="+mn-cs"/>
              </a:rPr>
              <a:t>Change over time </a:t>
            </a:r>
          </a:p>
          <a:p>
            <a:pPr marL="171450" lvl="0" indent="-171450">
              <a:buFont typeface="Arial" charset="0"/>
              <a:buChar char="•"/>
            </a:pPr>
            <a:r>
              <a:rPr lang="en-US" sz="1200" kern="1200" dirty="0">
                <a:solidFill>
                  <a:schemeClr val="tx1"/>
                </a:solidFill>
                <a:effectLst/>
                <a:latin typeface="+mn-lt"/>
                <a:ea typeface="+mn-ea"/>
                <a:cs typeface="+mn-cs"/>
              </a:rPr>
              <a:t>Pattern recognition </a:t>
            </a:r>
          </a:p>
          <a:p>
            <a:pPr marL="171450" lvl="0" indent="-171450">
              <a:buFont typeface="Arial" charset="0"/>
              <a:buChar char="•"/>
            </a:pPr>
            <a:r>
              <a:rPr lang="en-US" sz="1200" kern="1200" dirty="0">
                <a:solidFill>
                  <a:schemeClr val="tx1"/>
                </a:solidFill>
                <a:effectLst/>
                <a:latin typeface="+mn-lt"/>
                <a:ea typeface="+mn-ea"/>
                <a:cs typeface="+mn-cs"/>
              </a:rPr>
              <a:t>Comparative analysis </a:t>
            </a:r>
          </a:p>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73</a:t>
            </a:fld>
            <a:endParaRPr lang="en-US"/>
          </a:p>
        </p:txBody>
      </p:sp>
    </p:spTree>
    <p:extLst>
      <p:ext uri="{BB962C8B-B14F-4D97-AF65-F5344CB8AC3E}">
        <p14:creationId xmlns:p14="http://schemas.microsoft.com/office/powerpoint/2010/main" val="32366384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spend more time with case study 2. Read through the case study and respond to these questions: what was his research question? And why is his question good for using text analysis methods?</a:t>
            </a:r>
          </a:p>
        </p:txBody>
      </p:sp>
      <p:sp>
        <p:nvSpPr>
          <p:cNvPr id="4" name="Slide Number Placeholder 3"/>
          <p:cNvSpPr>
            <a:spLocks noGrp="1"/>
          </p:cNvSpPr>
          <p:nvPr>
            <p:ph type="sldNum" sz="quarter" idx="5"/>
          </p:nvPr>
        </p:nvSpPr>
        <p:spPr/>
        <p:txBody>
          <a:bodyPr/>
          <a:lstStyle/>
          <a:p>
            <a:fld id="{30F46BA4-C92D-7D41-AB05-3BEA653FFFD0}" type="slidenum">
              <a:rPr lang="en-US" smtClean="0"/>
              <a:t>74</a:t>
            </a:fld>
            <a:endParaRPr lang="en-US"/>
          </a:p>
        </p:txBody>
      </p:sp>
    </p:spTree>
    <p:extLst>
      <p:ext uri="{BB962C8B-B14F-4D97-AF65-F5344CB8AC3E}">
        <p14:creationId xmlns:p14="http://schemas.microsoft.com/office/powerpoint/2010/main" val="830229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75</a:t>
            </a:fld>
            <a:endParaRPr lang="en-US"/>
          </a:p>
        </p:txBody>
      </p:sp>
    </p:spTree>
    <p:extLst>
      <p:ext uri="{BB962C8B-B14F-4D97-AF65-F5344CB8AC3E}">
        <p14:creationId xmlns:p14="http://schemas.microsoft.com/office/powerpoint/2010/main" val="28649236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76</a:t>
            </a:fld>
            <a:endParaRPr lang="en-US"/>
          </a:p>
        </p:txBody>
      </p:sp>
    </p:spTree>
    <p:extLst>
      <p:ext uri="{BB962C8B-B14F-4D97-AF65-F5344CB8AC3E}">
        <p14:creationId xmlns:p14="http://schemas.microsoft.com/office/powerpoint/2010/main" val="11148329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lunch, we ran the Named Entity Recognizer algorithm. </a:t>
            </a:r>
            <a:r>
              <a:rPr lang="en-US" sz="1200" kern="1200" dirty="0">
                <a:solidFill>
                  <a:schemeClr val="tx1"/>
                </a:solidFill>
                <a:effectLst/>
                <a:latin typeface="+mn-lt"/>
                <a:ea typeface="MS PGothic" pitchFamily="34" charset="-128"/>
                <a:cs typeface="MS PGothic" charset="0"/>
              </a:rPr>
              <a:t>An </a:t>
            </a:r>
            <a:r>
              <a:rPr lang="en-US" sz="1200" b="1" kern="1200" dirty="0">
                <a:solidFill>
                  <a:schemeClr val="tx1"/>
                </a:solidFill>
                <a:effectLst/>
                <a:latin typeface="+mn-lt"/>
                <a:ea typeface="MS PGothic" pitchFamily="34" charset="-128"/>
                <a:cs typeface="MS PGothic" charset="0"/>
              </a:rPr>
              <a:t>algorithm</a:t>
            </a:r>
            <a:r>
              <a:rPr lang="en-US" sz="1200" kern="1200" dirty="0">
                <a:solidFill>
                  <a:schemeClr val="tx1"/>
                </a:solidFill>
                <a:effectLst/>
                <a:latin typeface="+mn-lt"/>
                <a:ea typeface="MS PGothic" pitchFamily="34" charset="-128"/>
                <a:cs typeface="MS PGothic" charset="0"/>
              </a:rPr>
              <a:t> is just a way of saying a computer function - text goes in, process happens, and results come out. </a:t>
            </a:r>
          </a:p>
          <a:p>
            <a:r>
              <a:rPr lang="en-US" dirty="0"/>
              <a:t>It output a file with a CSV of so-called named entities. But how does the computer know a name is a name (or a date a date, a location a location)? </a:t>
            </a:r>
            <a:endParaRPr lang="en-US" sz="1200" kern="1200" dirty="0">
              <a:solidFill>
                <a:schemeClr val="tx1"/>
              </a:solidFill>
              <a:effectLst/>
              <a:latin typeface="+mn-lt"/>
              <a:ea typeface="MS PGothic" pitchFamily="34" charset="-128"/>
              <a:cs typeface="MS PGothic" charset="0"/>
            </a:endParaRPr>
          </a:p>
          <a:p>
            <a:endParaRPr lang="en-US" dirty="0"/>
          </a:p>
          <a:p>
            <a:r>
              <a:rPr lang="en-US" dirty="0"/>
              <a:t>Named Entity Recognition is about more than just search. Let’s use names as an example. We don’t have a list of possible names that we are trying to retrieve from the text, but we want to know find any possible name. There are clues, like the capitalization of words, but finding any capitalized word would yield a lot more than just names. </a:t>
            </a:r>
          </a:p>
          <a:p>
            <a:endParaRPr lang="en-US" dirty="0"/>
          </a:p>
          <a:p>
            <a:r>
              <a:rPr lang="en-US" dirty="0"/>
              <a:t>Instead, NER uses semantic, context clues from the text to determine what is a name. We’re look at the flow for this strand of research in more detail later, but some basic steps include identifying sentence boundaries, and then parsing the tokens in that sentence to determine parts of speech. The algorithm is able to use clues like the part of speech to make a guess about what is a name. </a:t>
            </a:r>
          </a:p>
        </p:txBody>
      </p:sp>
      <p:sp>
        <p:nvSpPr>
          <p:cNvPr id="4" name="Slide Number Placeholder 3"/>
          <p:cNvSpPr>
            <a:spLocks noGrp="1"/>
          </p:cNvSpPr>
          <p:nvPr>
            <p:ph type="sldNum" sz="quarter" idx="5"/>
          </p:nvPr>
        </p:nvSpPr>
        <p:spPr/>
        <p:txBody>
          <a:bodyPr/>
          <a:lstStyle/>
          <a:p>
            <a:fld id="{30F46BA4-C92D-7D41-AB05-3BEA653FFFD0}" type="slidenum">
              <a:rPr lang="en-US" smtClean="0"/>
              <a:t>78</a:t>
            </a:fld>
            <a:endParaRPr lang="en-US"/>
          </a:p>
        </p:txBody>
      </p:sp>
    </p:spTree>
    <p:extLst>
      <p:ext uri="{BB962C8B-B14F-4D97-AF65-F5344CB8AC3E}">
        <p14:creationId xmlns:p14="http://schemas.microsoft.com/office/powerpoint/2010/main" val="32963416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kern="1200" dirty="0">
                <a:solidFill>
                  <a:schemeClr val="tx1"/>
                </a:solidFill>
                <a:effectLst/>
                <a:latin typeface="+mn-lt"/>
                <a:ea typeface="+mn-ea"/>
                <a:cs typeface="+mn-cs"/>
              </a:rPr>
              <a:t>So how does text analysis work in general? Text analysis usually follows these steps:</a:t>
            </a:r>
          </a:p>
          <a:p>
            <a:pPr lvl="0"/>
            <a:r>
              <a:rPr lang="en-US" sz="1200" kern="1200" dirty="0">
                <a:solidFill>
                  <a:schemeClr val="tx1"/>
                </a:solidFill>
                <a:effectLst/>
                <a:latin typeface="+mn-lt"/>
                <a:ea typeface="+mn-ea"/>
                <a:cs typeface="+mn-cs"/>
              </a:rPr>
              <a:t>First, the text needs to be transformed from a form that human readers are familiar with to something that the computer can “read”. This means we need to break the text into smaller pieces, and </a:t>
            </a:r>
            <a:r>
              <a:rPr lang="en-US" altLang="zh-CN" sz="1200" kern="1200" dirty="0">
                <a:solidFill>
                  <a:schemeClr val="tx1"/>
                </a:solidFill>
                <a:effectLst/>
                <a:latin typeface="+mn-lt"/>
                <a:ea typeface="+mn-ea"/>
                <a:cs typeface="+mn-cs"/>
              </a:rPr>
              <a:t>abstract</a:t>
            </a:r>
            <a:r>
              <a:rPr 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reduce</a:t>
            </a:r>
            <a:r>
              <a:rPr lang="en-US" sz="1200" kern="1200" dirty="0">
                <a:solidFill>
                  <a:schemeClr val="tx1"/>
                </a:solidFill>
                <a:effectLst/>
                <a:latin typeface="+mn-lt"/>
                <a:ea typeface="+mn-ea"/>
                <a:cs typeface="+mn-cs"/>
              </a:rPr>
              <a:t>) it into things that a computer can crunch.</a:t>
            </a:r>
          </a:p>
          <a:p>
            <a:pPr lvl="0"/>
            <a:r>
              <a:rPr lang="en-US" sz="1200" kern="1200" dirty="0">
                <a:solidFill>
                  <a:schemeClr val="tx1"/>
                </a:solidFill>
                <a:effectLst/>
                <a:latin typeface="+mn-lt"/>
                <a:ea typeface="+mn-ea"/>
                <a:cs typeface="+mn-cs"/>
              </a:rPr>
              <a:t>Counting is often what happens next. Some of the things that are often counted include words, phrases, and parts of speech. The number of these counts can be used to identify characteristics of texts. </a:t>
            </a:r>
          </a:p>
          <a:p>
            <a:pPr lvl="0"/>
            <a:r>
              <a:rPr lang="en-US" sz="1200" kern="1200" dirty="0">
                <a:solidFill>
                  <a:schemeClr val="tx1"/>
                </a:solidFill>
                <a:effectLst/>
                <a:latin typeface="+mn-lt"/>
                <a:ea typeface="+mn-ea"/>
                <a:cs typeface="+mn-cs"/>
              </a:rPr>
              <a:t>Then, researchers can apply computational statistics to the counts of textual features, and develop</a:t>
            </a:r>
            <a:r>
              <a:rPr lang="en-US" sz="1200" kern="1200" baseline="0" dirty="0">
                <a:solidFill>
                  <a:schemeClr val="tx1"/>
                </a:solidFill>
                <a:effectLst/>
                <a:latin typeface="+mn-lt"/>
                <a:ea typeface="+mn-ea"/>
                <a:cs typeface="+mn-cs"/>
              </a:rPr>
              <a:t> hypotheses </a:t>
            </a:r>
            <a:r>
              <a:rPr lang="en-US" sz="1200" kern="1200" dirty="0">
                <a:solidFill>
                  <a:schemeClr val="tx1"/>
                </a:solidFill>
                <a:effectLst/>
                <a:latin typeface="+mn-lt"/>
                <a:ea typeface="+mn-ea"/>
                <a:cs typeface="+mn-cs"/>
              </a:rPr>
              <a:t>based on these counts.</a:t>
            </a:r>
          </a:p>
        </p:txBody>
      </p:sp>
    </p:spTree>
    <p:extLst>
      <p:ext uri="{BB962C8B-B14F-4D97-AF65-F5344CB8AC3E}">
        <p14:creationId xmlns:p14="http://schemas.microsoft.com/office/powerpoint/2010/main" val="12623523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will be introducing Python in this module. Python is a commonly-used programming language, and it’s very useful for working with data. It is also an interpreted language</a:t>
            </a:r>
            <a:r>
              <a:rPr lang="en-US" altLang="zh-CN" sz="1200" kern="1200" dirty="0">
                <a:solidFill>
                  <a:schemeClr val="tx1"/>
                </a:solidFill>
                <a:effectLst/>
                <a:latin typeface="+mn-lt"/>
                <a:ea typeface="+mn-ea"/>
                <a:cs typeface="+mn-cs"/>
              </a:rPr>
              <a:t>,</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which</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basically</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means</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it</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follows step-by-step directions.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Python is generally easy to learn with its relatively simple syntax. For example, one of its learner-friendly features is it avoids excess punctuation. </a:t>
            </a:r>
          </a:p>
          <a:p>
            <a:endParaRPr lang="en-US" dirty="0"/>
          </a:p>
        </p:txBody>
      </p:sp>
      <p:sp>
        <p:nvSpPr>
          <p:cNvPr id="4" name="Slide Number Placeholder 3"/>
          <p:cNvSpPr>
            <a:spLocks noGrp="1"/>
          </p:cNvSpPr>
          <p:nvPr>
            <p:ph type="sldNum" sz="quarter" idx="10"/>
          </p:nvPr>
        </p:nvSpPr>
        <p:spPr/>
        <p:txBody>
          <a:bodyPr/>
          <a:lstStyle/>
          <a:p>
            <a:fld id="{3D634977-6EA0-E644-977B-802B3FF034B2}" type="slidenum">
              <a:rPr lang="en-US" smtClean="0"/>
              <a:t>80</a:t>
            </a:fld>
            <a:endParaRPr lang="en-US"/>
          </a:p>
        </p:txBody>
      </p:sp>
    </p:spTree>
    <p:extLst>
      <p:ext uri="{BB962C8B-B14F-4D97-AF65-F5344CB8AC3E}">
        <p14:creationId xmlns:p14="http://schemas.microsoft.com/office/powerpoint/2010/main" val="11982463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use Python to do interactive programming in an interactive mode. This is done in the Python interpreter. Each step is input and run via the console, and immediate feedback is given for each statement. </a:t>
            </a:r>
          </a:p>
          <a:p>
            <a:endParaRPr lang="en-US" dirty="0"/>
          </a:p>
        </p:txBody>
      </p:sp>
      <p:sp>
        <p:nvSpPr>
          <p:cNvPr id="4" name="Slide Number Placeholder 3"/>
          <p:cNvSpPr>
            <a:spLocks noGrp="1"/>
          </p:cNvSpPr>
          <p:nvPr>
            <p:ph type="sldNum" sz="quarter" idx="10"/>
          </p:nvPr>
        </p:nvSpPr>
        <p:spPr/>
        <p:txBody>
          <a:bodyPr/>
          <a:lstStyle/>
          <a:p>
            <a:fld id="{3D634977-6EA0-E644-977B-802B3FF034B2}" type="slidenum">
              <a:rPr lang="en-US" smtClean="0"/>
              <a:t>81</a:t>
            </a:fld>
            <a:endParaRPr lang="en-US"/>
          </a:p>
        </p:txBody>
      </p:sp>
    </p:spTree>
    <p:extLst>
      <p:ext uri="{BB962C8B-B14F-4D97-AF65-F5344CB8AC3E}">
        <p14:creationId xmlns:p14="http://schemas.microsoft.com/office/powerpoint/2010/main" val="307151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HathiTrust</a:t>
            </a:r>
            <a:r>
              <a:rPr lang="en-US" sz="1200" kern="1200" dirty="0">
                <a:solidFill>
                  <a:schemeClr val="tx1"/>
                </a:solidFill>
                <a:effectLst/>
                <a:latin typeface="+mn-lt"/>
                <a:ea typeface="+mn-ea"/>
                <a:cs typeface="+mn-cs"/>
              </a:rPr>
              <a:t> Digital Library is concerned with collecting, preserving, and providing access to the content digitized at the partner institutions,</a:t>
            </a:r>
            <a:r>
              <a:rPr lang="en-US" sz="120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mostly digitized books from libraries.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HTDL contains over 1</a:t>
            </a:r>
            <a:r>
              <a:rPr lang="en-US" altLang="zh-CN" sz="1200"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million volumes made up of more than 5 billion total pages. Over half of the volumes are in English. It has material going back to the 15th century, though the majority of the content comes from the 20th century. As a result of the 20th century concentration,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63</a:t>
            </a:r>
            <a:r>
              <a:rPr lang="en-US" sz="1200" kern="1200" dirty="0">
                <a:solidFill>
                  <a:schemeClr val="tx1"/>
                </a:solidFill>
                <a:effectLst/>
                <a:latin typeface="+mn-lt"/>
                <a:ea typeface="+mn-ea"/>
                <a:cs typeface="+mn-cs"/>
              </a:rPr>
              <a:t>% of the material is in copyright or restricted because its rights status is unknown, and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a:t>
            </a:r>
            <a:r>
              <a:rPr lang="en-US" altLang="zh-CN" sz="1200"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is in the public domain. The HT has a review project for determining rights statuses for that chunk of “unknown” material. While the HTRC is getting set-up to provide access on certain terms to in-copyright content, for now it provides access to the 3</a:t>
            </a:r>
            <a:r>
              <a:rPr lang="en-US" altLang="zh-CN" sz="1200"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of the HTDL that’s in the public domain.</a:t>
            </a:r>
          </a:p>
          <a:p>
            <a:r>
              <a:rPr lang="en-US" sz="1200" kern="1200" dirty="0">
                <a:solidFill>
                  <a:schemeClr val="tx1"/>
                </a:solidFill>
                <a:effectLst/>
                <a:latin typeface="+mn-lt"/>
                <a:ea typeface="+mn-ea"/>
                <a:cs typeface="+mn-cs"/>
              </a:rPr>
              <a:t>The HTDL has its own interface for searching, reading, and building collections of volumes in the public domain. </a:t>
            </a: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fld id="{6D7F411A-C4F3-AD45-91CE-2D2CDDF959B6}"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53249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a:t>
            </a:r>
            <a:r>
              <a:rPr lang="en-US" altLang="zh-CN" sz="1200" kern="1200" dirty="0">
                <a:solidFill>
                  <a:schemeClr val="tx1"/>
                </a:solidFill>
                <a:effectLst/>
                <a:latin typeface="+mn-lt"/>
                <a:ea typeface="+mn-ea"/>
                <a:cs typeface="+mn-cs"/>
              </a:rPr>
              <a:t>also</a:t>
            </a:r>
            <a:r>
              <a:rPr lang="zh-CN" alt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Python to write and run scripts. As we mentioned very briefly in module 2.2,</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cripts are basically text files containing programing statements – they are a set of directions. Once you have written something in Python and saved it as a script, you can execute it as many times as you like without having to retype it each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Python scripts are saved as files ending with the extension “.</a:t>
            </a:r>
            <a:r>
              <a:rPr lang="en-US" sz="1200" kern="1200" dirty="0" err="1">
                <a:solidFill>
                  <a:schemeClr val="tx1"/>
                </a:solidFill>
                <a:effectLst/>
                <a:latin typeface="+mn-lt"/>
                <a:ea typeface="+mn-ea"/>
                <a:cs typeface="+mn-cs"/>
              </a:rPr>
              <a:t>py</a:t>
            </a:r>
            <a:r>
              <a:rPr lang="en-US" sz="1200" kern="1200" dirty="0">
                <a:solidFill>
                  <a:schemeClr val="tx1"/>
                </a:solidFill>
                <a:effectLst/>
                <a:latin typeface="+mn-lt"/>
                <a:ea typeface="+mn-ea"/>
                <a:cs typeface="+mn-cs"/>
              </a:rPr>
              <a:t>”. After you have saved a script, you can run it using the command line.</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a:rPr>
              <a:t>We will be</a:t>
            </a:r>
            <a:r>
              <a:rPr lang="en-US" sz="1200" baseline="0" dirty="0">
                <a:sym typeface="Wingdings"/>
              </a:rPr>
              <a:t> running Python scripts for the activities in our workshop.</a:t>
            </a:r>
            <a:endParaRPr lang="en-US" dirty="0"/>
          </a:p>
        </p:txBody>
      </p:sp>
      <p:sp>
        <p:nvSpPr>
          <p:cNvPr id="4" name="Slide Number Placeholder 3"/>
          <p:cNvSpPr>
            <a:spLocks noGrp="1"/>
          </p:cNvSpPr>
          <p:nvPr>
            <p:ph type="sldNum" sz="quarter" idx="10"/>
          </p:nvPr>
        </p:nvSpPr>
        <p:spPr/>
        <p:txBody>
          <a:bodyPr/>
          <a:lstStyle/>
          <a:p>
            <a:fld id="{3D634977-6EA0-E644-977B-802B3FF034B2}" type="slidenum">
              <a:rPr lang="en-US" smtClean="0"/>
              <a:t>82</a:t>
            </a:fld>
            <a:endParaRPr lang="en-US"/>
          </a:p>
        </p:txBody>
      </p:sp>
    </p:spTree>
    <p:extLst>
      <p:ext uri="{BB962C8B-B14F-4D97-AF65-F5344CB8AC3E}">
        <p14:creationId xmlns:p14="http://schemas.microsoft.com/office/powerpoint/2010/main" val="4598785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way for Python programming that we will discuss today is using </a:t>
            </a:r>
            <a:r>
              <a:rPr lang="en-US" dirty="0" err="1"/>
              <a:t>Jupyter</a:t>
            </a:r>
            <a:r>
              <a:rPr lang="en-US" dirty="0"/>
              <a:t> notebooks. </a:t>
            </a:r>
            <a:r>
              <a:rPr lang="en-US" dirty="0" err="1"/>
              <a:t>Jupyter</a:t>
            </a:r>
            <a:r>
              <a:rPr lang="en-US" dirty="0"/>
              <a:t> notebooks are interactive environments that allow someone to put in blocks of code interspersed with other text. They are good for teaching and sharing code because of the way they plainly show all of the dependencies—in other words, the additional pieces that have to be installed in order for the code to run—along with the code and those bits of description. </a:t>
            </a:r>
          </a:p>
          <a:p>
            <a:endParaRPr lang="en-US" dirty="0"/>
          </a:p>
          <a:p>
            <a:r>
              <a:rPr lang="en-US" dirty="0"/>
              <a:t>Our afternoon activities will largely be done in </a:t>
            </a:r>
            <a:r>
              <a:rPr lang="en-US" dirty="0" err="1"/>
              <a:t>Jupyter</a:t>
            </a:r>
            <a:r>
              <a:rPr lang="en-US" dirty="0"/>
              <a:t> notebooks.</a:t>
            </a:r>
          </a:p>
        </p:txBody>
      </p:sp>
      <p:sp>
        <p:nvSpPr>
          <p:cNvPr id="4" name="Slide Number Placeholder 3"/>
          <p:cNvSpPr>
            <a:spLocks noGrp="1"/>
          </p:cNvSpPr>
          <p:nvPr>
            <p:ph type="sldNum" sz="quarter" idx="5"/>
          </p:nvPr>
        </p:nvSpPr>
        <p:spPr/>
        <p:txBody>
          <a:bodyPr/>
          <a:lstStyle/>
          <a:p>
            <a:fld id="{30F46BA4-C92D-7D41-AB05-3BEA653FFFD0}" type="slidenum">
              <a:rPr lang="en-US" smtClean="0"/>
              <a:t>83</a:t>
            </a:fld>
            <a:endParaRPr lang="en-US"/>
          </a:p>
        </p:txBody>
      </p:sp>
    </p:spTree>
    <p:extLst>
      <p:ext uri="{BB962C8B-B14F-4D97-AF65-F5344CB8AC3E}">
        <p14:creationId xmlns:p14="http://schemas.microsoft.com/office/powerpoint/2010/main" val="42071365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a:t>
            </a:r>
          </a:p>
          <a:p>
            <a:endParaRPr lang="en-US" dirty="0"/>
          </a:p>
          <a:p>
            <a:r>
              <a:rPr lang="en-US" dirty="0"/>
              <a:t>This activity includes a brief notebook that introduces the environment and allows attendees to practice using </a:t>
            </a:r>
            <a:r>
              <a:rPr lang="en-US" dirty="0" err="1"/>
              <a:t>Jupter</a:t>
            </a:r>
            <a:r>
              <a:rPr lang="en-US" dirty="0"/>
              <a:t> notebooks. </a:t>
            </a:r>
          </a:p>
          <a:p>
            <a:pPr marL="171450" indent="-171450">
              <a:buFont typeface="Arial" panose="020B0604020202020204" pitchFamily="34" charset="0"/>
              <a:buChar char="•"/>
            </a:pPr>
            <a:r>
              <a:rPr lang="en-US" dirty="0"/>
              <a:t>From the URL on the slide, click the small “launch binder” button.</a:t>
            </a:r>
          </a:p>
          <a:p>
            <a:pPr marL="171450" indent="-171450">
              <a:buFont typeface="Arial" panose="020B0604020202020204" pitchFamily="34" charset="0"/>
              <a:buChar char="•"/>
            </a:pPr>
            <a:r>
              <a:rPr lang="en-US" dirty="0"/>
              <a:t>Once it loads, select 01-learning-jupyter-environment</a:t>
            </a:r>
          </a:p>
        </p:txBody>
      </p:sp>
      <p:sp>
        <p:nvSpPr>
          <p:cNvPr id="4" name="Slide Number Placeholder 3"/>
          <p:cNvSpPr>
            <a:spLocks noGrp="1"/>
          </p:cNvSpPr>
          <p:nvPr>
            <p:ph type="sldNum" sz="quarter" idx="5"/>
          </p:nvPr>
        </p:nvSpPr>
        <p:spPr/>
        <p:txBody>
          <a:bodyPr/>
          <a:lstStyle/>
          <a:p>
            <a:fld id="{30F46BA4-C92D-7D41-AB05-3BEA653FFFD0}" type="slidenum">
              <a:rPr lang="en-US" smtClean="0"/>
              <a:t>84</a:t>
            </a:fld>
            <a:endParaRPr lang="en-US"/>
          </a:p>
        </p:txBody>
      </p:sp>
    </p:spTree>
    <p:extLst>
      <p:ext uri="{BB962C8B-B14F-4D97-AF65-F5344CB8AC3E}">
        <p14:creationId xmlns:p14="http://schemas.microsoft.com/office/powerpoint/2010/main" val="38759948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a:t>
            </a:r>
          </a:p>
          <a:p>
            <a:endParaRPr lang="en-US" dirty="0"/>
          </a:p>
          <a:p>
            <a:r>
              <a:rPr lang="en-US" dirty="0"/>
              <a:t>In this activity learners will work with the CSV file output by the Named Entity Recognizer algorithm when run over The Modern </a:t>
            </a:r>
            <a:r>
              <a:rPr lang="en-US" dirty="0" err="1"/>
              <a:t>Traveller</a:t>
            </a:r>
            <a:r>
              <a:rPr lang="en-US" dirty="0"/>
              <a:t> </a:t>
            </a:r>
            <a:r>
              <a:rPr lang="en-US" dirty="0" err="1"/>
              <a:t>workset</a:t>
            </a:r>
            <a:r>
              <a:rPr lang="en-US" dirty="0"/>
              <a:t>. That CSV file is pre-loaded into binder for the workshop.</a:t>
            </a:r>
          </a:p>
          <a:p>
            <a:pPr marL="171450" indent="-171450">
              <a:buFont typeface="Arial" panose="020B0604020202020204" pitchFamily="34" charset="0"/>
              <a:buChar char="•"/>
            </a:pPr>
            <a:r>
              <a:rPr lang="en-US" dirty="0"/>
              <a:t>From the URL on the slide, click the small “launch binder” button. NOTE – if the binder session is still active, attendees should work directly from Binder and not return to the GitHub link on the slide</a:t>
            </a:r>
          </a:p>
          <a:p>
            <a:pPr marL="171450" indent="-171450">
              <a:buFont typeface="Arial" panose="020B0604020202020204" pitchFamily="34" charset="0"/>
              <a:buChar char="•"/>
            </a:pPr>
            <a:r>
              <a:rPr lang="en-US" dirty="0"/>
              <a:t>Once it loads, select 02-geocoding-module</a:t>
            </a:r>
            <a:r>
              <a:rPr lang="en-US" dirty="0">
                <a:hlinkClick r:id="rId3" tooltip="02-geocoding-module.ipynb"/>
              </a:rPr>
              <a:t>.</a:t>
            </a:r>
            <a:r>
              <a:rPr lang="en-US" dirty="0"/>
              <a:t>ipynb</a:t>
            </a:r>
          </a:p>
        </p:txBody>
      </p:sp>
      <p:sp>
        <p:nvSpPr>
          <p:cNvPr id="4" name="Slide Number Placeholder 3"/>
          <p:cNvSpPr>
            <a:spLocks noGrp="1"/>
          </p:cNvSpPr>
          <p:nvPr>
            <p:ph type="sldNum" sz="quarter" idx="5"/>
          </p:nvPr>
        </p:nvSpPr>
        <p:spPr/>
        <p:txBody>
          <a:bodyPr/>
          <a:lstStyle/>
          <a:p>
            <a:fld id="{30F46BA4-C92D-7D41-AB05-3BEA653FFFD0}" type="slidenum">
              <a:rPr lang="en-US" smtClean="0"/>
              <a:t>85</a:t>
            </a:fld>
            <a:endParaRPr lang="en-US"/>
          </a:p>
        </p:txBody>
      </p:sp>
    </p:spTree>
    <p:extLst>
      <p:ext uri="{BB962C8B-B14F-4D97-AF65-F5344CB8AC3E}">
        <p14:creationId xmlns:p14="http://schemas.microsoft.com/office/powerpoint/2010/main" val="39513361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we’re going to look at methodological approaches for text analysis. We’ll start with 2 ways of representing text data. The first is called a bag-of-words model.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“Bag-of-words” is a concept where, prior to analysis, the data is modeled such that grammar and word order of the original text are disregarded and frequency is maintained.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algorithms use this “bag-of-words” representation in order to crunch the data. </a:t>
            </a:r>
            <a:endParaRPr lang="en-US" dirty="0"/>
          </a:p>
        </p:txBody>
      </p:sp>
      <p:sp>
        <p:nvSpPr>
          <p:cNvPr id="4" name="Slide Number Placeholder 3"/>
          <p:cNvSpPr>
            <a:spLocks noGrp="1"/>
          </p:cNvSpPr>
          <p:nvPr>
            <p:ph type="sldNum" sz="quarter" idx="10"/>
          </p:nvPr>
        </p:nvSpPr>
        <p:spPr/>
        <p:txBody>
          <a:bodyPr/>
          <a:lstStyle/>
          <a:p>
            <a:fld id="{853A730F-BF44-DB45-8FF7-BA9FD32FADF5}" type="slidenum">
              <a:rPr lang="en-US" smtClean="0"/>
              <a:pPr/>
              <a:t>86</a:t>
            </a:fld>
            <a:endParaRPr lang="en-US"/>
          </a:p>
        </p:txBody>
      </p:sp>
    </p:spTree>
    <p:extLst>
      <p:ext uri="{BB962C8B-B14F-4D97-AF65-F5344CB8AC3E}">
        <p14:creationId xmlns:p14="http://schemas.microsoft.com/office/powerpoint/2010/main" val="2760595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represent text data for algorithmic use is through word vector embedding. Whereas in a bag of words model word order is ignored, in a word vector embedding, each word is represented by a number that reflects multi-dimension information about its use in the text. </a:t>
            </a:r>
          </a:p>
          <a:p>
            <a:endParaRPr lang="en-US" dirty="0"/>
          </a:p>
          <a:p>
            <a:r>
              <a:rPr lang="en-US" dirty="0"/>
              <a:t>Imagine a multi-dimensional space, and then for each word in our data, we are going to place it within this space based on its use. This example on the slide sort of shows this multi-dimensionality. We see words that are similar clustering together. </a:t>
            </a:r>
          </a:p>
        </p:txBody>
      </p:sp>
      <p:sp>
        <p:nvSpPr>
          <p:cNvPr id="4" name="Slide Number Placeholder 3"/>
          <p:cNvSpPr>
            <a:spLocks noGrp="1"/>
          </p:cNvSpPr>
          <p:nvPr>
            <p:ph type="sldNum" sz="quarter" idx="10"/>
          </p:nvPr>
        </p:nvSpPr>
        <p:spPr/>
        <p:txBody>
          <a:bodyPr/>
          <a:lstStyle/>
          <a:p>
            <a:fld id="{853A730F-BF44-DB45-8FF7-BA9FD32FADF5}" type="slidenum">
              <a:rPr lang="en-US" smtClean="0"/>
              <a:pPr/>
              <a:t>87</a:t>
            </a:fld>
            <a:endParaRPr lang="en-US"/>
          </a:p>
        </p:txBody>
      </p:sp>
    </p:spTree>
    <p:extLst>
      <p:ext uri="{BB962C8B-B14F-4D97-AF65-F5344CB8AC3E}">
        <p14:creationId xmlns:p14="http://schemas.microsoft.com/office/powerpoint/2010/main" val="4146642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First, let’s look at some key approaches to text analysis. One key approach is Natural Language Processing (NLP), meaning using computers to understand the meaning, relationships, and semantics within human-language text. Generally for natural language processing, full text is needed. It is not a bag-of-words method. Some common, specific methods under NLP are:</a:t>
            </a:r>
          </a:p>
          <a:p>
            <a:pPr lvl="0"/>
            <a:r>
              <a:rPr lang="en-US" sz="1200" kern="1200" dirty="0">
                <a:solidFill>
                  <a:schemeClr val="tx1"/>
                </a:solidFill>
                <a:effectLst/>
                <a:ea typeface="+mn-ea"/>
                <a:cs typeface="+mn-cs"/>
              </a:rPr>
              <a:t>Named entity extraction, which uses computers to learn about what names of people, places, and organizations are in the text.</a:t>
            </a:r>
          </a:p>
          <a:p>
            <a:pPr lvl="0"/>
            <a:r>
              <a:rPr lang="en-US" sz="1200" kern="1200" dirty="0">
                <a:solidFill>
                  <a:schemeClr val="tx1"/>
                </a:solidFill>
                <a:effectLst/>
                <a:ea typeface="+mn-ea"/>
                <a:cs typeface="+mn-cs"/>
              </a:rPr>
              <a:t>Sentiment analysis, which uses computers to explore what emotions are present in the text. </a:t>
            </a:r>
          </a:p>
          <a:p>
            <a:pPr lvl="0"/>
            <a:r>
              <a:rPr lang="en-US" sz="1200" kern="1200" dirty="0">
                <a:solidFill>
                  <a:schemeClr val="tx1"/>
                </a:solidFill>
                <a:effectLst/>
                <a:ea typeface="+mn-ea"/>
                <a:cs typeface="+mn-cs"/>
              </a:rPr>
              <a:t>Stylometry, which uses computers to speculate who wrote the text based on language style.</a:t>
            </a:r>
          </a:p>
        </p:txBody>
      </p:sp>
      <p:sp>
        <p:nvSpPr>
          <p:cNvPr id="4" name="Slide Number Placeholder 3"/>
          <p:cNvSpPr>
            <a:spLocks noGrp="1"/>
          </p:cNvSpPr>
          <p:nvPr>
            <p:ph type="sldNum" sz="quarter" idx="10"/>
          </p:nvPr>
        </p:nvSpPr>
        <p:spPr/>
        <p:txBody>
          <a:bodyPr/>
          <a:lstStyle/>
          <a:p>
            <a:fld id="{853A730F-BF44-DB45-8FF7-BA9FD32FADF5}" type="slidenum">
              <a:rPr lang="en-US" smtClean="0"/>
              <a:pPr/>
              <a:t>88</a:t>
            </a:fld>
            <a:endParaRPr lang="en-US"/>
          </a:p>
        </p:txBody>
      </p:sp>
    </p:spTree>
    <p:extLst>
      <p:ext uri="{BB962C8B-B14F-4D97-AF65-F5344CB8AC3E}">
        <p14:creationId xmlns:p14="http://schemas.microsoft.com/office/powerpoint/2010/main" val="39922462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Another key approach to text analysis is Machine Learning, which is training computers to recognize patterns in text without explicit human programming. Machine learning can either be unsupervised (with minimal human intervention) or supervised (with more human intervention). Here are some common, specific methods that are based on machine learning:  </a:t>
            </a:r>
          </a:p>
          <a:p>
            <a:pPr lvl="0"/>
            <a:r>
              <a:rPr lang="en-US" sz="1200" kern="1200" dirty="0">
                <a:solidFill>
                  <a:schemeClr val="tx1"/>
                </a:solidFill>
                <a:effectLst/>
                <a:ea typeface="+mn-ea"/>
                <a:cs typeface="+mn-cs"/>
              </a:rPr>
              <a:t>Topic modeling, which explores the thematic topics present in the text. Remember that topic modeling is a bag-of-words approach. </a:t>
            </a:r>
          </a:p>
          <a:p>
            <a:pPr lvl="0"/>
            <a:r>
              <a:rPr lang="en-US" sz="1200" kern="1200" dirty="0">
                <a:solidFill>
                  <a:schemeClr val="tx1"/>
                </a:solidFill>
                <a:effectLst/>
                <a:ea typeface="+mn-ea"/>
                <a:cs typeface="+mn-cs"/>
              </a:rPr>
              <a:t>Naïve Bayes classification, which explores the categorization of texts, i.e. determining what categories that the researcher have named does a certain text belong to. </a:t>
            </a:r>
          </a:p>
        </p:txBody>
      </p:sp>
      <p:sp>
        <p:nvSpPr>
          <p:cNvPr id="4" name="Slide Number Placeholder 3"/>
          <p:cNvSpPr>
            <a:spLocks noGrp="1"/>
          </p:cNvSpPr>
          <p:nvPr>
            <p:ph type="sldNum" sz="quarter" idx="10"/>
          </p:nvPr>
        </p:nvSpPr>
        <p:spPr/>
        <p:txBody>
          <a:bodyPr/>
          <a:lstStyle/>
          <a:p>
            <a:fld id="{853A730F-BF44-DB45-8FF7-BA9FD32FADF5}" type="slidenum">
              <a:rPr lang="en-US" smtClean="0"/>
              <a:pPr/>
              <a:t>89</a:t>
            </a:fld>
            <a:endParaRPr lang="en-US"/>
          </a:p>
        </p:txBody>
      </p:sp>
    </p:spTree>
    <p:extLst>
      <p:ext uri="{BB962C8B-B14F-4D97-AF65-F5344CB8AC3E}">
        <p14:creationId xmlns:p14="http://schemas.microsoft.com/office/powerpoint/2010/main" val="1806966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pause to identify the methods used in all three of the case studies. Read through them and see if you can determine the methods they used, and whether you can tell how their data would have been represented for their analysis. </a:t>
            </a:r>
          </a:p>
        </p:txBody>
      </p:sp>
      <p:sp>
        <p:nvSpPr>
          <p:cNvPr id="4" name="Slide Number Placeholder 3"/>
          <p:cNvSpPr>
            <a:spLocks noGrp="1"/>
          </p:cNvSpPr>
          <p:nvPr>
            <p:ph type="sldNum" sz="quarter" idx="5"/>
          </p:nvPr>
        </p:nvSpPr>
        <p:spPr/>
        <p:txBody>
          <a:bodyPr/>
          <a:lstStyle/>
          <a:p>
            <a:fld id="{30F46BA4-C92D-7D41-AB05-3BEA653FFFD0}" type="slidenum">
              <a:rPr lang="en-US" smtClean="0"/>
              <a:t>90</a:t>
            </a:fld>
            <a:endParaRPr lang="en-US"/>
          </a:p>
        </p:txBody>
      </p:sp>
    </p:spTree>
    <p:extLst>
      <p:ext uri="{BB962C8B-B14F-4D97-AF65-F5344CB8AC3E}">
        <p14:creationId xmlns:p14="http://schemas.microsoft.com/office/powerpoint/2010/main" val="21309281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46BA4-C92D-7D41-AB05-3BEA653FFFD0}" type="slidenum">
              <a:rPr lang="en-US" smtClean="0"/>
              <a:t>91</a:t>
            </a:fld>
            <a:endParaRPr lang="en-US"/>
          </a:p>
        </p:txBody>
      </p:sp>
    </p:spTree>
    <p:extLst>
      <p:ext uri="{BB962C8B-B14F-4D97-AF65-F5344CB8AC3E}">
        <p14:creationId xmlns:p14="http://schemas.microsoft.com/office/powerpoint/2010/main" val="360748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HTRC is concerned with allowing users to gather, analyze and produce new knowledge primarily via computational text analysis. It facilitates large-scale computational research of HTDL content. The “center”, which is located at Indiana University and the University of Illinois, does various R&amp;D for non-consumptive text analysis, a concept that we will be explaining in later slides. It conducts user studies, finds cutting-edge technical solutions, and builds tools and services.</a:t>
            </a:r>
          </a:p>
        </p:txBody>
      </p:sp>
      <p:sp>
        <p:nvSpPr>
          <p:cNvPr id="4" name="Slide Number Placeholder 3"/>
          <p:cNvSpPr>
            <a:spLocks noGrp="1"/>
          </p:cNvSpPr>
          <p:nvPr>
            <p:ph type="sldNum" sz="quarter" idx="10"/>
          </p:nvPr>
        </p:nvSpPr>
        <p:spPr/>
        <p:txBody>
          <a:bodyPr/>
          <a:lstStyle/>
          <a:p>
            <a:fld id="{D821779B-A8ED-F742-8DBB-C57FAEDABD9D}" type="slidenum">
              <a:rPr lang="en-US" smtClean="0"/>
              <a:t>10</a:t>
            </a:fld>
            <a:endParaRPr lang="en-US"/>
          </a:p>
        </p:txBody>
      </p:sp>
    </p:spTree>
    <p:extLst>
      <p:ext uri="{BB962C8B-B14F-4D97-AF65-F5344CB8AC3E}">
        <p14:creationId xmlns:p14="http://schemas.microsoft.com/office/powerpoint/2010/main" val="2219611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92</a:t>
            </a:fld>
            <a:endParaRPr lang="en-US"/>
          </a:p>
        </p:txBody>
      </p:sp>
    </p:spTree>
    <p:extLst>
      <p:ext uri="{BB962C8B-B14F-4D97-AF65-F5344CB8AC3E}">
        <p14:creationId xmlns:p14="http://schemas.microsoft.com/office/powerpoint/2010/main" val="10752872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46BA4-C92D-7D41-AB05-3BEA653FFFD0}" type="slidenum">
              <a:rPr lang="en-US" smtClean="0"/>
              <a:t>93</a:t>
            </a:fld>
            <a:endParaRPr lang="en-US"/>
          </a:p>
        </p:txBody>
      </p:sp>
    </p:spTree>
    <p:extLst>
      <p:ext uri="{BB962C8B-B14F-4D97-AF65-F5344CB8AC3E}">
        <p14:creationId xmlns:p14="http://schemas.microsoft.com/office/powerpoint/2010/main" val="2194538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This toolkit is highly dependent on the individual. Generally, the toolkit will require the researcher to have an understanding of statistics in order to be useful. A researcher may also rely on expert collaborators to wield some of the tools. The toolkit itself is made up primarily of command line tools and programming languages the researcher uses to process and analyze the textual data.</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Note: If asked some common tools and programs include: Command line skills, Python and/or R, Visualization tools like </a:t>
            </a:r>
            <a:r>
              <a:rPr lang="en-US" sz="1200" kern="1200" dirty="0" err="1">
                <a:solidFill>
                  <a:schemeClr val="tx1"/>
                </a:solidFill>
                <a:effectLst/>
                <a:ea typeface="+mn-ea"/>
                <a:cs typeface="+mn-cs"/>
              </a:rPr>
              <a:t>Gephi</a:t>
            </a:r>
            <a:r>
              <a:rPr lang="en-US" sz="1200" kern="1200" dirty="0">
                <a:solidFill>
                  <a:schemeClr val="tx1"/>
                </a:solidFill>
                <a:effectLst/>
                <a:ea typeface="+mn-ea"/>
                <a:cs typeface="+mn-cs"/>
              </a:rPr>
              <a:t> or d3.js, or packages such as Stanford NLP or MALLET.</a:t>
            </a:r>
          </a:p>
          <a:p>
            <a:endParaRPr lang="en-US" dirty="0"/>
          </a:p>
        </p:txBody>
      </p:sp>
      <p:sp>
        <p:nvSpPr>
          <p:cNvPr id="4" name="Slide Number Placeholder 3"/>
          <p:cNvSpPr>
            <a:spLocks noGrp="1"/>
          </p:cNvSpPr>
          <p:nvPr>
            <p:ph type="sldNum" sz="quarter" idx="10"/>
          </p:nvPr>
        </p:nvSpPr>
        <p:spPr/>
        <p:txBody>
          <a:bodyPr/>
          <a:lstStyle/>
          <a:p>
            <a:fld id="{AA0A9144-A04F-204A-A0C3-EE5DA99927E7}" type="slidenum">
              <a:rPr lang="en-US" smtClean="0"/>
              <a:t>94</a:t>
            </a:fld>
            <a:endParaRPr lang="en-US"/>
          </a:p>
        </p:txBody>
      </p:sp>
    </p:spTree>
    <p:extLst>
      <p:ext uri="{BB962C8B-B14F-4D97-AF65-F5344CB8AC3E}">
        <p14:creationId xmlns:p14="http://schemas.microsoft.com/office/powerpoint/2010/main" val="37914527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Let’s dive more deeply into the idea of visualization as an exploration strategy. </a:t>
            </a:r>
          </a:p>
          <a:p>
            <a:pPr lvl="0"/>
            <a:r>
              <a:rPr lang="en-US" sz="1200" kern="1200" dirty="0">
                <a:solidFill>
                  <a:schemeClr val="tx1"/>
                </a:solidFill>
                <a:effectLst/>
                <a:ea typeface="+mn-ea"/>
                <a:cs typeface="+mn-cs"/>
              </a:rPr>
              <a:t>Exploratory data analysis is an approach to becoming familiar with a dataset</a:t>
            </a:r>
          </a:p>
          <a:p>
            <a:pPr lvl="0"/>
            <a:r>
              <a:rPr lang="en-US" sz="1200" kern="1200" dirty="0">
                <a:solidFill>
                  <a:schemeClr val="tx1"/>
                </a:solidFill>
                <a:effectLst/>
                <a:ea typeface="+mn-ea"/>
                <a:cs typeface="+mn-cs"/>
              </a:rPr>
              <a:t>The idea behind exploratory data analysis is that it is difficult to grasp the contents of a dataset by just reading a spreadsheet or looking through files, especially when one is working at a large scale.</a:t>
            </a:r>
          </a:p>
          <a:p>
            <a:pPr lvl="0"/>
            <a:r>
              <a:rPr lang="en-US" sz="1200" kern="1200" dirty="0">
                <a:solidFill>
                  <a:schemeClr val="tx1"/>
                </a:solidFill>
                <a:effectLst/>
                <a:ea typeface="+mn-ea"/>
                <a:cs typeface="+mn-cs"/>
              </a:rPr>
              <a:t>There are whole books written about exploratory data analysis. This discussion barely scratches the surface.</a:t>
            </a:r>
          </a:p>
        </p:txBody>
      </p:sp>
      <p:sp>
        <p:nvSpPr>
          <p:cNvPr id="4" name="Slide Number Placeholder 3"/>
          <p:cNvSpPr>
            <a:spLocks noGrp="1"/>
          </p:cNvSpPr>
          <p:nvPr>
            <p:ph type="sldNum" sz="quarter" idx="10"/>
          </p:nvPr>
        </p:nvSpPr>
        <p:spPr/>
        <p:txBody>
          <a:bodyPr/>
          <a:lstStyle/>
          <a:p>
            <a:fld id="{D6E44D07-A3ED-9548-BD54-F2D5055F6B9F}" type="slidenum">
              <a:rPr lang="en-US" smtClean="0"/>
              <a:t>95</a:t>
            </a:fld>
            <a:endParaRPr lang="en-US"/>
          </a:p>
        </p:txBody>
      </p:sp>
    </p:spTree>
    <p:extLst>
      <p:ext uri="{BB962C8B-B14F-4D97-AF65-F5344CB8AC3E}">
        <p14:creationId xmlns:p14="http://schemas.microsoft.com/office/powerpoint/2010/main" val="23641695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This concept of translation to features is especially important in the HTRC, where a dataset of Extracted Features has been made available. </a:t>
            </a:r>
          </a:p>
          <a:p>
            <a:pPr lvl="0"/>
            <a:r>
              <a:rPr lang="en-US" sz="1200" kern="1200" dirty="0">
                <a:solidFill>
                  <a:schemeClr val="tx1"/>
                </a:solidFill>
                <a:effectLst/>
                <a:ea typeface="+mn-ea"/>
                <a:cs typeface="+mn-cs"/>
              </a:rPr>
              <a:t>Extracted Features dataset is one way the HTRC tries to facilitate text analysis outside of pre-built tools to give researchers more flexibility for their work.</a:t>
            </a:r>
          </a:p>
          <a:p>
            <a:pPr lvl="0"/>
            <a:r>
              <a:rPr lang="en-US" sz="1200" kern="1200" dirty="0">
                <a:solidFill>
                  <a:schemeClr val="tx1"/>
                </a:solidFill>
                <a:effectLst/>
                <a:ea typeface="+mn-ea"/>
                <a:cs typeface="+mn-cs"/>
              </a:rPr>
              <a:t>The dataset is a downloadable, structured dataset in a JSON file consisting of 5 billion pages within 13.6 million volumes of content, pulled from the entire HT corpus.</a:t>
            </a:r>
          </a:p>
          <a:p>
            <a:pPr lvl="0"/>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The</a:t>
            </a:r>
            <a:r>
              <a:rPr lang="en-US" sz="1200" kern="1200" baseline="0" dirty="0">
                <a:solidFill>
                  <a:schemeClr val="tx1"/>
                </a:solidFill>
                <a:effectLst/>
                <a:ea typeface="+mn-ea"/>
                <a:cs typeface="+mn-cs"/>
              </a:rPr>
              <a:t> link to the Extracted Features dataset webpage is shown here on the slide.</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AA0A9144-A04F-204A-A0C3-EE5DA99927E7}" type="slidenum">
              <a:rPr lang="en-US" smtClean="0"/>
              <a:t>96</a:t>
            </a:fld>
            <a:endParaRPr lang="en-US"/>
          </a:p>
        </p:txBody>
      </p:sp>
    </p:spTree>
    <p:extLst>
      <p:ext uri="{BB962C8B-B14F-4D97-AF65-F5344CB8AC3E}">
        <p14:creationId xmlns:p14="http://schemas.microsoft.com/office/powerpoint/2010/main" val="39680883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“features” that are extracted are page- and volume-level data and metadata pulled from the raw text. This information positions the researcher at a point where they can begin their analysis because some of the pre-processing has been done: The text has been tokenized, and some things like counts and part-of-speech tagging is already done. It’s a form of non-consumptive access that allows the researcher to analyze the entire corpus through the extracted content without having access to the full, expressive text.</a:t>
            </a:r>
          </a:p>
        </p:txBody>
      </p:sp>
      <p:sp>
        <p:nvSpPr>
          <p:cNvPr id="4" name="Slide Number Placeholder 3"/>
          <p:cNvSpPr>
            <a:spLocks noGrp="1"/>
          </p:cNvSpPr>
          <p:nvPr>
            <p:ph type="sldNum" sz="quarter" idx="10"/>
          </p:nvPr>
        </p:nvSpPr>
        <p:spPr/>
        <p:txBody>
          <a:bodyPr/>
          <a:lstStyle/>
          <a:p>
            <a:fld id="{AA0A9144-A04F-204A-A0C3-EE5DA99927E7}" type="slidenum">
              <a:rPr lang="en-US" smtClean="0"/>
              <a:t>97</a:t>
            </a:fld>
            <a:endParaRPr lang="en-US"/>
          </a:p>
        </p:txBody>
      </p:sp>
    </p:spTree>
    <p:extLst>
      <p:ext uri="{BB962C8B-B14F-4D97-AF65-F5344CB8AC3E}">
        <p14:creationId xmlns:p14="http://schemas.microsoft.com/office/powerpoint/2010/main" val="9912065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the nested structure of an extracted features file. (JSON, like XML, is nested.) One file corresponds to one volume from </a:t>
            </a:r>
            <a:r>
              <a:rPr lang="en-US" dirty="0" err="1"/>
              <a:t>HathiTrust</a:t>
            </a:r>
            <a:r>
              <a:rPr lang="en-US" dirty="0"/>
              <a:t>. Then there is metadata the describes the entire volume. And then there is  section for page features. It is broken down by page in the volume. Each one of these page-level sections includes metadata about the page. It’s also subdivided even further into the header, body, and footer. For each of those there is page-section information, like the number of tokens, what those tokens are and their part of speech, and the number of times each token appears.</a:t>
            </a:r>
          </a:p>
        </p:txBody>
      </p:sp>
      <p:sp>
        <p:nvSpPr>
          <p:cNvPr id="4" name="Slide Number Placeholder 3"/>
          <p:cNvSpPr>
            <a:spLocks noGrp="1"/>
          </p:cNvSpPr>
          <p:nvPr>
            <p:ph type="sldNum" sz="quarter" idx="5"/>
          </p:nvPr>
        </p:nvSpPr>
        <p:spPr/>
        <p:txBody>
          <a:bodyPr/>
          <a:lstStyle/>
          <a:p>
            <a:fld id="{30F46BA4-C92D-7D41-AB05-3BEA653FFFD0}" type="slidenum">
              <a:rPr lang="en-US" smtClean="0"/>
              <a:t>98</a:t>
            </a:fld>
            <a:endParaRPr lang="en-US"/>
          </a:p>
        </p:txBody>
      </p:sp>
    </p:spTree>
    <p:extLst>
      <p:ext uri="{BB962C8B-B14F-4D97-AF65-F5344CB8AC3E}">
        <p14:creationId xmlns:p14="http://schemas.microsoft.com/office/powerpoint/2010/main" val="38167348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As we’ll see, Extracted Features pull out metadata for each section of each page (header/footer/body). </a:t>
            </a:r>
          </a:p>
          <a:p>
            <a:pPr lvl="0"/>
            <a:r>
              <a:rPr lang="en-US" sz="1200" kern="1200" dirty="0">
                <a:solidFill>
                  <a:schemeClr val="tx1"/>
                </a:solidFill>
                <a:effectLst/>
                <a:ea typeface="+mn-ea"/>
                <a:cs typeface="+mn-cs"/>
              </a:rPr>
              <a:t>The image on the screen shows the different sections of two pages from Public papers of the presidents of the United States (Gerald R. Ford volume, book 2). </a:t>
            </a:r>
          </a:p>
          <a:p>
            <a:pPr lvl="0"/>
            <a:r>
              <a:rPr lang="en-US" sz="1200" kern="1200" dirty="0">
                <a:solidFill>
                  <a:schemeClr val="tx1"/>
                </a:solidFill>
                <a:effectLst/>
                <a:ea typeface="+mn-ea"/>
                <a:cs typeface="+mn-cs"/>
              </a:rPr>
              <a:t>EF help the researcher navigate the para-textual information to get to the pieces most relevant to them.</a:t>
            </a:r>
          </a:p>
          <a:p>
            <a:endParaRPr lang="en-US" dirty="0"/>
          </a:p>
        </p:txBody>
      </p:sp>
      <p:sp>
        <p:nvSpPr>
          <p:cNvPr id="4" name="Slide Number Placeholder 3"/>
          <p:cNvSpPr>
            <a:spLocks noGrp="1"/>
          </p:cNvSpPr>
          <p:nvPr>
            <p:ph type="sldNum" sz="quarter" idx="10"/>
          </p:nvPr>
        </p:nvSpPr>
        <p:spPr/>
        <p:txBody>
          <a:bodyPr/>
          <a:lstStyle/>
          <a:p>
            <a:fld id="{AA0A9144-A04F-204A-A0C3-EE5DA99927E7}" type="slidenum">
              <a:rPr lang="en-US" smtClean="0"/>
              <a:t>99</a:t>
            </a:fld>
            <a:endParaRPr lang="en-US"/>
          </a:p>
        </p:txBody>
      </p:sp>
    </p:spTree>
    <p:extLst>
      <p:ext uri="{BB962C8B-B14F-4D97-AF65-F5344CB8AC3E}">
        <p14:creationId xmlns:p14="http://schemas.microsoft.com/office/powerpoint/2010/main" val="9762186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At the volume-level, the features are mostly pulled from the bibliographic metadata. They include things like title, author, and language that are included in the library catalog metadata. They also include the unique identifiers for the volume, such as the HT ID, which is consistent across HT tools and services, and the OCLC number.</a:t>
            </a:r>
          </a:p>
          <a:p>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You can see an example of volume level metadata in the Extracted Features JSON format on the slide.</a:t>
            </a:r>
          </a:p>
        </p:txBody>
      </p:sp>
      <p:sp>
        <p:nvSpPr>
          <p:cNvPr id="4" name="Slide Number Placeholder 3"/>
          <p:cNvSpPr>
            <a:spLocks noGrp="1"/>
          </p:cNvSpPr>
          <p:nvPr>
            <p:ph type="sldNum" sz="quarter" idx="10"/>
          </p:nvPr>
        </p:nvSpPr>
        <p:spPr/>
        <p:txBody>
          <a:bodyPr/>
          <a:lstStyle/>
          <a:p>
            <a:fld id="{AA0A9144-A04F-204A-A0C3-EE5DA99927E7}" type="slidenum">
              <a:rPr lang="en-US" smtClean="0"/>
              <a:t>100</a:t>
            </a:fld>
            <a:endParaRPr lang="en-US"/>
          </a:p>
        </p:txBody>
      </p:sp>
    </p:spTree>
    <p:extLst>
      <p:ext uri="{BB962C8B-B14F-4D97-AF65-F5344CB8AC3E}">
        <p14:creationId xmlns:p14="http://schemas.microsoft.com/office/powerpoint/2010/main" val="38455091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For each page in the volume, there is also metadata. This includes the sequence of the page in the volume, as well as computationally-inferred metadata, such as the number of words, lines, sentences, and empty lines on the page, as well as the language for the page in question.</a:t>
            </a:r>
          </a:p>
          <a:p>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You can see an example of the metadata included for each page within an Extracted Features file.</a:t>
            </a:r>
          </a:p>
          <a:p>
            <a:pPr lvl="0"/>
            <a:r>
              <a:rPr lang="en-US" sz="1200" kern="1200" dirty="0">
                <a:solidFill>
                  <a:schemeClr val="tx1"/>
                </a:solidFill>
                <a:effectLst/>
                <a:ea typeface="+mn-ea"/>
                <a:cs typeface="+mn-cs"/>
              </a:rPr>
              <a:t>For the language, “</a:t>
            </a:r>
            <a:r>
              <a:rPr lang="en-US" sz="1200" kern="1200" dirty="0" err="1">
                <a:solidFill>
                  <a:schemeClr val="tx1"/>
                </a:solidFill>
                <a:effectLst/>
                <a:ea typeface="+mn-ea"/>
                <a:cs typeface="+mn-cs"/>
              </a:rPr>
              <a:t>en</a:t>
            </a:r>
            <a:r>
              <a:rPr lang="en-US" sz="1200" kern="1200" dirty="0">
                <a:solidFill>
                  <a:schemeClr val="tx1"/>
                </a:solidFill>
                <a:effectLst/>
                <a:ea typeface="+mn-ea"/>
                <a:cs typeface="+mn-cs"/>
              </a:rPr>
              <a:t>” here means English.</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AA0A9144-A04F-204A-A0C3-EE5DA99927E7}" type="slidenum">
              <a:rPr lang="en-US" smtClean="0"/>
              <a:t>101</a:t>
            </a:fld>
            <a:endParaRPr lang="en-US"/>
          </a:p>
        </p:txBody>
      </p:sp>
    </p:spTree>
    <p:extLst>
      <p:ext uri="{BB962C8B-B14F-4D97-AF65-F5344CB8AC3E}">
        <p14:creationId xmlns:p14="http://schemas.microsoft.com/office/powerpoint/2010/main" val="390426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6471-3A8D-2F4F-A695-5ED7777F6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2AE3A-2A8F-AE4F-B44E-814ABB5E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57B592-2110-CB4F-ABBC-EEC38DAE27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406553-BC3A-D64D-8B6C-9E3807A2E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0C1C3-DB1A-B34C-A57A-91118C688C20}"/>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248589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A90-1749-5549-9295-1B48AD8B1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B570C-47E6-9847-8987-668208F609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6797F-0BD3-9B4E-8043-06B11F2BE2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D90C5C-01C0-1F40-9BEE-7D9FC1DB1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5BCB8-ABF3-324E-8ADE-2D136E3EC1EA}"/>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209982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382C5-C695-AD41-AA7C-1C69CE8FE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E38588-D290-0E49-BC91-8F66FFE7CF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64149-67E1-7840-B7DF-98F812ACF1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F1564F-B42F-D34D-83FC-C4A5E5BAB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E6506-CF8F-8F45-8B46-A92CD5E49A93}"/>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370189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3599" y="680224"/>
            <a:ext cx="10515600" cy="55078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sp>
        <p:nvSpPr>
          <p:cNvPr id="2" name="Slide Number Placeholder 1">
            <a:extLst>
              <a:ext uri="{FF2B5EF4-FFF2-40B4-BE49-F238E27FC236}">
                <a16:creationId xmlns:a16="http://schemas.microsoft.com/office/drawing/2014/main" id="{4648D856-5DF3-394B-A641-BDC16371DF24}"/>
              </a:ext>
            </a:extLst>
          </p:cNvPr>
          <p:cNvSpPr>
            <a:spLocks noGrp="1"/>
          </p:cNvSpPr>
          <p:nvPr>
            <p:ph type="sldNum" sz="quarter" idx="10"/>
          </p:nvPr>
        </p:nvSpPr>
        <p:spPr>
          <a:xfrm>
            <a:off x="89407" y="6356958"/>
            <a:ext cx="2743200" cy="365125"/>
          </a:xfrm>
        </p:spPr>
        <p:txBody>
          <a:bodyPr/>
          <a:lstStyle>
            <a:lvl1pPr algn="l">
              <a:defRPr sz="1600">
                <a:solidFill>
                  <a:schemeClr val="tx1"/>
                </a:solidFill>
              </a:defRPr>
            </a:lvl1pPr>
          </a:lstStyle>
          <a:p>
            <a:fld id="{315C490B-2C62-3F4C-B451-B671971C5687}" type="slidenum">
              <a:rPr lang="en-US" smtClean="0"/>
              <a:pPr/>
              <a:t>‹#›</a:t>
            </a:fld>
            <a:endParaRPr lang="en-US"/>
          </a:p>
        </p:txBody>
      </p:sp>
      <p:pic>
        <p:nvPicPr>
          <p:cNvPr id="5" name="Picture 4">
            <a:extLst>
              <a:ext uri="{FF2B5EF4-FFF2-40B4-BE49-F238E27FC236}">
                <a16:creationId xmlns:a16="http://schemas.microsoft.com/office/drawing/2014/main" id="{BCBACA24-13EB-E046-A31D-E9B9982ADE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spTree>
    <p:extLst>
      <p:ext uri="{BB962C8B-B14F-4D97-AF65-F5344CB8AC3E}">
        <p14:creationId xmlns:p14="http://schemas.microsoft.com/office/powerpoint/2010/main" val="3670506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63287"/>
            <a:ext cx="10515600" cy="1129702"/>
          </a:xfrm>
        </p:spPr>
        <p:txBody>
          <a:bodyPr/>
          <a:lstStyle/>
          <a:p>
            <a:r>
              <a:rPr lang="en-US" dirty="0"/>
              <a:t>Click to edit Master title style</a:t>
            </a:r>
          </a:p>
        </p:txBody>
      </p:sp>
      <p:sp>
        <p:nvSpPr>
          <p:cNvPr id="3" name="Content Placeholder 2"/>
          <p:cNvSpPr>
            <a:spLocks noGrp="1"/>
          </p:cNvSpPr>
          <p:nvPr>
            <p:ph sz="half" idx="1"/>
          </p:nvPr>
        </p:nvSpPr>
        <p:spPr>
          <a:xfrm>
            <a:off x="838200" y="1530842"/>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6B75F33-74C7-EB45-8810-92F69A1F3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1E537-9A37-1949-95BB-00BB3D920FD3}"/>
              </a:ext>
            </a:extLst>
          </p:cNvPr>
          <p:cNvSpPr>
            <a:spLocks noGrp="1"/>
          </p:cNvSpPr>
          <p:nvPr>
            <p:ph type="sldNum" sz="quarter" idx="12"/>
          </p:nvPr>
        </p:nvSpPr>
        <p:spPr>
          <a:xfrm>
            <a:off x="107123" y="6356350"/>
            <a:ext cx="2743200" cy="365125"/>
          </a:xfrm>
        </p:spPr>
        <p:txBody>
          <a:bodyPr/>
          <a:lstStyle>
            <a:lvl1pPr algn="l">
              <a:defRPr sz="1600">
                <a:solidFill>
                  <a:schemeClr val="tx1"/>
                </a:solidFill>
              </a:defRPr>
            </a:lvl1pPr>
          </a:lstStyle>
          <a:p>
            <a:fld id="{B6B32D53-BB65-EC41-A890-C13572F8B348}" type="slidenum">
              <a:rPr lang="en-US" smtClean="0"/>
              <a:pPr/>
              <a:t>‹#›</a:t>
            </a:fld>
            <a:endParaRPr lang="en-US"/>
          </a:p>
        </p:txBody>
      </p:sp>
      <p:pic>
        <p:nvPicPr>
          <p:cNvPr id="11" name="Picture 10">
            <a:extLst>
              <a:ext uri="{FF2B5EF4-FFF2-40B4-BE49-F238E27FC236}">
                <a16:creationId xmlns:a16="http://schemas.microsoft.com/office/drawing/2014/main" id="{03DD35A1-8784-E547-8A69-1022D23412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12" name="Straight Connector 11">
            <a:extLst>
              <a:ext uri="{FF2B5EF4-FFF2-40B4-BE49-F238E27FC236}">
                <a16:creationId xmlns:a16="http://schemas.microsoft.com/office/drawing/2014/main" id="{A5238458-CEF3-914E-8B87-7FA8E7AEACB6}"/>
              </a:ext>
            </a:extLst>
          </p:cNvPr>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66E637-F9AE-2F4C-B566-0F98971A72AF}"/>
              </a:ext>
            </a:extLst>
          </p:cNvPr>
          <p:cNvCxnSpPr/>
          <p:nvPr userDrawn="1"/>
        </p:nvCxnSpPr>
        <p:spPr>
          <a:xfrm>
            <a:off x="0" y="12929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200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486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91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974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0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3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599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0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51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3294-665E-EF40-95D8-0C096A29A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3DA0B-8863-2641-92A8-012D25EF77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746C8-5ED9-A649-B647-C36CF01534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8E4128-340F-B940-8E5C-19D112C6A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B5B5A-7052-9A4F-81B0-FF506D5BAC97}"/>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2915761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247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4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0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087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0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9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770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290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99090" y="4830879"/>
            <a:ext cx="10972800" cy="1110697"/>
          </a:xfrm>
          <a:prstGeom prst="rect">
            <a:avLst/>
          </a:prstGeom>
        </p:spPr>
        <p:txBody>
          <a:bodyPr anchor="t"/>
          <a:lstStyle>
            <a:lvl1pPr algn="ctr">
              <a:defRPr b="0">
                <a:solidFill>
                  <a:schemeClr val="tx1"/>
                </a:solidFill>
              </a:defRPr>
            </a:lvl1pPr>
          </a:lstStyle>
          <a:p>
            <a:r>
              <a:rPr lang="en-US" b="1">
                <a:solidFill>
                  <a:schemeClr val="bg1"/>
                </a:solidFill>
                <a:latin typeface="Arial" charset="0"/>
                <a:cs typeface="Arial" charset="0"/>
              </a:rPr>
              <a:t>Click to edit Master title style</a:t>
            </a:r>
            <a:endParaRPr lang="en-US" b="1" dirty="0">
              <a:solidFill>
                <a:schemeClr val="bg1"/>
              </a:solidFill>
              <a:latin typeface="Arial" charset="0"/>
              <a:ea typeface="Arial" charset="0"/>
              <a:cs typeface="Arial" charset="0"/>
            </a:endParaRPr>
          </a:p>
        </p:txBody>
      </p:sp>
      <p:grpSp>
        <p:nvGrpSpPr>
          <p:cNvPr id="3" name="Group 2"/>
          <p:cNvGrpSpPr/>
          <p:nvPr/>
        </p:nvGrpSpPr>
        <p:grpSpPr>
          <a:xfrm>
            <a:off x="2276075" y="1351770"/>
            <a:ext cx="7618830" cy="2914585"/>
            <a:chOff x="2310816" y="1509426"/>
            <a:chExt cx="8363896" cy="2914585"/>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0816" y="1509426"/>
              <a:ext cx="3376735" cy="2914585"/>
            </a:xfrm>
            <a:prstGeom prst="rect">
              <a:avLst/>
            </a:prstGeom>
          </p:spPr>
        </p:pic>
        <p:sp>
          <p:nvSpPr>
            <p:cNvPr id="2" name="TextBox 1"/>
            <p:cNvSpPr txBox="1"/>
            <p:nvPr userDrawn="1"/>
          </p:nvSpPr>
          <p:spPr>
            <a:xfrm>
              <a:off x="5687551" y="2215839"/>
              <a:ext cx="4987161" cy="1501758"/>
            </a:xfrm>
            <a:prstGeom prst="rect">
              <a:avLst/>
            </a:prstGeom>
            <a:noFill/>
          </p:spPr>
          <p:txBody>
            <a:bodyPr wrap="square" rtlCol="0">
              <a:spAutoFit/>
            </a:bodyPr>
            <a:lstStyle/>
            <a:p>
              <a:pPr algn="l">
                <a:lnSpc>
                  <a:spcPct val="120000"/>
                </a:lnSpc>
              </a:pPr>
              <a:r>
                <a:rPr lang="en-US" sz="4000" b="1" dirty="0">
                  <a:solidFill>
                    <a:schemeClr val="bg1"/>
                  </a:solidFill>
                </a:rPr>
                <a:t>Digging</a:t>
              </a:r>
              <a:r>
                <a:rPr lang="en-US" sz="4000" b="1" baseline="0" dirty="0">
                  <a:solidFill>
                    <a:schemeClr val="bg1"/>
                  </a:solidFill>
                </a:rPr>
                <a:t> Deeper, Reaching Further</a:t>
              </a:r>
              <a:endParaRPr lang="en-US" sz="4000" b="1" dirty="0">
                <a:solidFill>
                  <a:schemeClr val="bg1"/>
                </a:solidFill>
              </a:endParaRPr>
            </a:p>
          </p:txBody>
        </p:sp>
      </p:grpSp>
    </p:spTree>
    <p:extLst>
      <p:ext uri="{BB962C8B-B14F-4D97-AF65-F5344CB8AC3E}">
        <p14:creationId xmlns:p14="http://schemas.microsoft.com/office/powerpoint/2010/main" val="153796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3599" y="680224"/>
            <a:ext cx="10515600" cy="5507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sp>
        <p:nvSpPr>
          <p:cNvPr id="2" name="Slide Number Placeholder 1">
            <a:extLst>
              <a:ext uri="{FF2B5EF4-FFF2-40B4-BE49-F238E27FC236}">
                <a16:creationId xmlns:a16="http://schemas.microsoft.com/office/drawing/2014/main" id="{4648D856-5DF3-394B-A641-BDC16371DF24}"/>
              </a:ext>
            </a:extLst>
          </p:cNvPr>
          <p:cNvSpPr>
            <a:spLocks noGrp="1"/>
          </p:cNvSpPr>
          <p:nvPr>
            <p:ph type="sldNum" sz="quarter" idx="10"/>
          </p:nvPr>
        </p:nvSpPr>
        <p:spPr>
          <a:xfrm>
            <a:off x="8635999" y="6362643"/>
            <a:ext cx="2743200" cy="365125"/>
          </a:xfrm>
        </p:spPr>
        <p:txBody>
          <a:bodyPr/>
          <a:lstStyle>
            <a:lvl1pPr>
              <a:defRPr sz="1600">
                <a:solidFill>
                  <a:schemeClr val="tx1"/>
                </a:solidFill>
              </a:defRPr>
            </a:lvl1pPr>
          </a:lstStyle>
          <a:p>
            <a:fld id="{315C490B-2C62-3F4C-B451-B671971C5687}" type="slidenum">
              <a:rPr lang="en-US" smtClean="0"/>
              <a:pPr/>
              <a:t>‹#›</a:t>
            </a:fld>
            <a:endParaRPr lang="en-US"/>
          </a:p>
        </p:txBody>
      </p:sp>
    </p:spTree>
    <p:extLst>
      <p:ext uri="{BB962C8B-B14F-4D97-AF65-F5344CB8AC3E}">
        <p14:creationId xmlns:p14="http://schemas.microsoft.com/office/powerpoint/2010/main" val="2784289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63286"/>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6B75F33-74C7-EB45-8810-92F69A1F3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1E537-9A37-1949-95BB-00BB3D920FD3}"/>
              </a:ext>
            </a:extLst>
          </p:cNvPr>
          <p:cNvSpPr>
            <a:spLocks noGrp="1"/>
          </p:cNvSpPr>
          <p:nvPr>
            <p:ph type="sldNum" sz="quarter" idx="12"/>
          </p:nvPr>
        </p:nvSpPr>
        <p:spPr>
          <a:xfrm>
            <a:off x="8610600" y="6294559"/>
            <a:ext cx="2743200" cy="365125"/>
          </a:xfrm>
        </p:spPr>
        <p:txBody>
          <a:bodyPr/>
          <a:lstStyle>
            <a:lvl1pPr>
              <a:defRPr sz="1600">
                <a:solidFill>
                  <a:schemeClr val="tx1"/>
                </a:solidFill>
              </a:defRPr>
            </a:lvl1pPr>
          </a:lstStyle>
          <a:p>
            <a:fld id="{B6B32D53-BB65-EC41-A890-C13572F8B348}" type="slidenum">
              <a:rPr lang="en-US" smtClean="0"/>
              <a:pPr/>
              <a:t>‹#›</a:t>
            </a:fld>
            <a:endParaRPr lang="en-US"/>
          </a:p>
        </p:txBody>
      </p:sp>
    </p:spTree>
    <p:extLst>
      <p:ext uri="{BB962C8B-B14F-4D97-AF65-F5344CB8AC3E}">
        <p14:creationId xmlns:p14="http://schemas.microsoft.com/office/powerpoint/2010/main" val="1062905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62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A50F-2ED5-6147-86B0-750BF3DEAC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B978AC-51F5-5645-8B60-D45CE54C8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EF7754-F61F-A344-AB0D-87DA0B3C37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23236C-B65D-8745-9F5E-1C05C6F72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D8ACE-3353-2C49-BDA5-345990CC3626}"/>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40123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184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742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548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217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807"/>
          <a:stretch/>
        </p:blipFill>
        <p:spPr>
          <a:xfrm>
            <a:off x="11379199" y="6108924"/>
            <a:ext cx="795081" cy="736397"/>
          </a:xfrm>
          <a:prstGeom prst="rect">
            <a:avLst/>
          </a:prstGeom>
        </p:spPr>
      </p:pic>
      <p:cxnSp>
        <p:nvCxnSpPr>
          <p:cNvPr id="9" name="Straight Connector 8"/>
          <p:cNvCxnSpPr/>
          <p:nvPr userDrawn="1"/>
        </p:nvCxnSpPr>
        <p:spPr>
          <a:xfrm>
            <a:off x="0" y="163286"/>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512888"/>
            <a:ext cx="12201902" cy="1111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7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BB44-CCC8-1446-8200-EF924FCFA9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7F7A-FB63-4949-AC0F-894EE34D02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A4C6E-D1EC-BB4C-839E-CCF9FD3D70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92A879-DC33-7146-B5D0-4C2D533C0E3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4B1646E-DEE8-2E46-9692-78526539F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903DE-78F2-404D-B106-94B4AA5AC4B4}"/>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369003655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C4B9-32B7-CE4C-A75F-2F874962C3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5B18CB-9AB8-8D41-BA4A-D6474CD43F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E01F09-1F54-4245-8C17-4D0B73898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7B299-D8B5-294F-B75C-A0DA327D3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2F55D5-C723-5D4C-828A-664ADDA0ED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462628-BE8D-7F4A-A766-D6E41218E37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5763E47-1EC2-FC4A-BD8F-CE7E92600C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8AAF83-0064-C949-B70F-D8ABC5A217A9}"/>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38186523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2941-578E-1143-9939-4EA0E260B7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BC1872-3870-FD41-B072-CA81D4E9908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551D613-7CFF-124B-9B99-CE8412D763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453C1D-0834-6B41-8F16-2E3650FBC9D4}"/>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381877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9D3E2-5925-8A4A-9649-652D3DDFD492}"/>
              </a:ext>
            </a:extLst>
          </p:cNvPr>
          <p:cNvSpPr>
            <a:spLocks noGrp="1"/>
          </p:cNvSpPr>
          <p:nvPr>
            <p:ph type="dt" sz="half" idx="10"/>
          </p:nvPr>
        </p:nvSpPr>
        <p:spPr>
          <a:xfrm>
            <a:off x="8945880" y="6356349"/>
            <a:ext cx="2743200" cy="365125"/>
          </a:xfrm>
        </p:spPr>
        <p:txBody>
          <a:bodyPr/>
          <a:lstStyle/>
          <a:p>
            <a:endParaRPr lang="en-US"/>
          </a:p>
        </p:txBody>
      </p:sp>
      <p:sp>
        <p:nvSpPr>
          <p:cNvPr id="3" name="Footer Placeholder 2">
            <a:extLst>
              <a:ext uri="{FF2B5EF4-FFF2-40B4-BE49-F238E27FC236}">
                <a16:creationId xmlns:a16="http://schemas.microsoft.com/office/drawing/2014/main" id="{391D5851-438A-BA43-9226-6F42227B6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DB04A-F01F-9449-A2E5-8B41FD07E420}"/>
              </a:ext>
            </a:extLst>
          </p:cNvPr>
          <p:cNvSpPr>
            <a:spLocks noGrp="1"/>
          </p:cNvSpPr>
          <p:nvPr>
            <p:ph type="sldNum" sz="quarter" idx="12"/>
          </p:nvPr>
        </p:nvSpPr>
        <p:spPr>
          <a:xfrm>
            <a:off x="88392" y="6356350"/>
            <a:ext cx="2743200" cy="365125"/>
          </a:xfrm>
        </p:spPr>
        <p:txBody>
          <a:bodyPr/>
          <a:lstStyle>
            <a:lvl1pPr algn="l">
              <a:defRPr sz="1600">
                <a:solidFill>
                  <a:schemeClr val="tx1"/>
                </a:solidFill>
              </a:defRPr>
            </a:lvl1pPr>
          </a:lstStyle>
          <a:p>
            <a:fld id="{57A3DAA0-74F5-E649-9B1A-C084ACD7BB16}" type="slidenum">
              <a:rPr lang="en-US" smtClean="0"/>
              <a:pPr/>
              <a:t>‹#›</a:t>
            </a:fld>
            <a:endParaRPr lang="en-US"/>
          </a:p>
        </p:txBody>
      </p:sp>
    </p:spTree>
    <p:extLst>
      <p:ext uri="{BB962C8B-B14F-4D97-AF65-F5344CB8AC3E}">
        <p14:creationId xmlns:p14="http://schemas.microsoft.com/office/powerpoint/2010/main" val="364341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2190-7682-C042-8610-ED9CE29D7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E2F47-CD73-484D-81B2-95F3703D9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B94B6-5BA1-D246-9DF6-864A11893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478781-F169-A64D-A243-9CE665E414D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5601C9D-6E39-3D41-A37C-F49694DA5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2EEF9-4554-C340-91F3-11D7B1C3AEB2}"/>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1927552273"/>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5C99-82DF-C14C-93E1-12F57EBE5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2D6AAE-A8A3-B442-A29F-D1262E9B6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3044286-73E2-F042-BAC0-4C5C9DE16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A81B85-CD62-124A-ACC5-C97DEF683A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3F6C50-FE10-FE4E-9973-56CCF0D67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E9799-6C46-5348-ADC6-97B3B009FA15}"/>
              </a:ext>
            </a:extLst>
          </p:cNvPr>
          <p:cNvSpPr>
            <a:spLocks noGrp="1"/>
          </p:cNvSpPr>
          <p:nvPr>
            <p:ph type="sldNum" sz="quarter" idx="12"/>
          </p:nvPr>
        </p:nvSpPr>
        <p:spPr/>
        <p:txBody>
          <a:bodyPr/>
          <a:lstStyle/>
          <a:p>
            <a:fld id="{57A3DAA0-74F5-E649-9B1A-C084ACD7BB16}" type="slidenum">
              <a:rPr lang="en-US" smtClean="0"/>
              <a:t>‹#›</a:t>
            </a:fld>
            <a:endParaRPr lang="en-US"/>
          </a:p>
        </p:txBody>
      </p:sp>
    </p:spTree>
    <p:extLst>
      <p:ext uri="{BB962C8B-B14F-4D97-AF65-F5344CB8AC3E}">
        <p14:creationId xmlns:p14="http://schemas.microsoft.com/office/powerpoint/2010/main" val="17173206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EBD50-CEE6-4649-A9D2-830BA1BD5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DA30E-F694-B040-BD99-F7567489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3AF36-46AE-8344-893A-50ED8B095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0A95F3D-9E5C-A643-8B7E-6137E1B3C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F8B249-8BEC-9245-91DC-C1B89A2D89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3DAA0-74F5-E649-9B1A-C084ACD7BB16}" type="slidenum">
              <a:rPr lang="en-US" smtClean="0"/>
              <a:t>‹#›</a:t>
            </a:fld>
            <a:endParaRPr lang="en-US"/>
          </a:p>
        </p:txBody>
      </p:sp>
    </p:spTree>
    <p:extLst>
      <p:ext uri="{BB962C8B-B14F-4D97-AF65-F5344CB8AC3E}">
        <p14:creationId xmlns:p14="http://schemas.microsoft.com/office/powerpoint/2010/main" val="39617924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674" r:id="rId27"/>
    <p:sldLayoutId id="2147483675" r:id="rId28"/>
    <p:sldLayoutId id="2147483705" r:id="rId29"/>
    <p:sldLayoutId id="2147483706" r:id="rId30"/>
    <p:sldLayoutId id="2147483707" r:id="rId31"/>
    <p:sldLayoutId id="2147483708" r:id="rId32"/>
    <p:sldLayoutId id="2147483709" r:id="rId33"/>
    <p:sldLayoutId id="214748371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wiki.ucop.edu/display/Curation/PairTree" TargetMode="External"/><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hyperlink" Target="https://go.illinois.edu/htrc-workshop" TargetMode="External"/><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analytics.hathitrust.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dbamman/book-nlp" TargetMode="External"/><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1.xml"/><Relationship Id="rId1" Type="http://schemas.openxmlformats.org/officeDocument/2006/relationships/slideLayout" Target="../slideLayouts/slideLayout13.xml"/><Relationship Id="rId4" Type="http://schemas.openxmlformats.org/officeDocument/2006/relationships/hyperlink" Target="https://analytics.hathitrust.org/staticcapsules"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hathitrust.org/datasets" TargetMode="External"/><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mailto:feedback@issues.hathitrust.org" TargetMode="External"/><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hyperlink" Target="mailto:htrc-help@hathitrust.org"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iki.htrc.illinois.edu/x/CADiAQ" TargetMode="External"/><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wiki.htrc.illinois.edu/" TargetMode="External"/><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go.illinois.edu/htrchelp-live" TargetMode="External"/><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mailto:htrc-help@hathitrust.org" TargetMode="External"/><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mailto:htrc-help@hathitrust.org" TargetMode="External"/><Relationship Id="rId2" Type="http://schemas.openxmlformats.org/officeDocument/2006/relationships/notesSlide" Target="../notesSlides/notesSlide119.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hyperlink" Target="https://teach.htrc.illinois.edu/"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katherinebode.files.wordpress.com/2019/08/mlq2019_preprintbode_why.pdf" TargetMode="External"/><Relationship Id="rId2" Type="http://schemas.openxmlformats.org/officeDocument/2006/relationships/notesSlide" Target="../notesSlides/notesSlide120.xml"/><Relationship Id="rId1" Type="http://schemas.openxmlformats.org/officeDocument/2006/relationships/slideLayout" Target="../slideLayouts/slideLayout13.xml"/><Relationship Id="rId5" Type="http://schemas.openxmlformats.org/officeDocument/2006/relationships/hyperlink" Target="https://doi.org/10.1093/llc/18.2.209" TargetMode="External"/><Relationship Id="rId4" Type="http://schemas.openxmlformats.org/officeDocument/2006/relationships/hyperlink" Target="https://ssrn.com/abstract=2849145"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hathitrust.org/htrc_ncup"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analytics.hathitrust.org/"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analytics.hathitrust.org/staticcapsules#top" TargetMode="External"/><Relationship Id="rId4" Type="http://schemas.openxmlformats.org/officeDocument/2006/relationships/hyperlink" Target="https://analytics.hathitrust.org/datasets#top"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analytics.hathitrust.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go.illinois.edu/htrc-workshop" TargetMode="External"/><Relationship Id="rId4" Type="http://schemas.openxmlformats.org/officeDocument/2006/relationships/hyperlink" Target="https://uofi.box.com/v/HTRC-fall2019"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neh.gov/files/grants/data_management_plans_2018.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catalog.hathitrust.org/Record/003839525"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www.hathitrust.org/snapshot-of-hathitrust-collection-10-yea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www.hathitrust.org/snapshot-of-hathitrust-collection-10-year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hathitrust.org/usdocs_registry"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www.hathitrust.org/blogs/perspectives-from-hathitrust/federal_documents_collective_collectio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efdkoehl@hathitrust.or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rdubnic2@illinois.edu"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bookworm-project.github.io/Docs/api_philosophy.html"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hyperlink" Target="https://bookworm.htrc.illinois.edu/develo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hyperlink" Target="https://bookworm.htrc.illinois.edu/develop"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hyperlink" Target="http://www.hathitrust.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collectionsasdata.github.io/statemen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analytics.hathitrust.org/"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hyperlink" Target="https://analytics.hathitrust.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analytics.hathitrust.org/"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go.illinois.edu/htrc-workshop"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s://go.illinois.edu/htrc-workshop" TargetMode="External"/><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hyperlink" Target="https://github.com/rdubnic2/2019-htrc-fall-workshops/blob/master/02-geocoding-module.ipynb"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analytics.hathitrust.org/datasets#ef"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E5F-25D0-DA4E-9F7A-01637FB25444}"/>
              </a:ext>
            </a:extLst>
          </p:cNvPr>
          <p:cNvSpPr>
            <a:spLocks noGrp="1"/>
          </p:cNvSpPr>
          <p:nvPr>
            <p:ph type="ctrTitle"/>
          </p:nvPr>
        </p:nvSpPr>
        <p:spPr/>
        <p:txBody>
          <a:bodyPr>
            <a:normAutofit/>
          </a:bodyPr>
          <a:lstStyle/>
          <a:p>
            <a:r>
              <a:rPr lang="en-US" b="1" dirty="0"/>
              <a:t>Text Mining with </a:t>
            </a:r>
            <a:r>
              <a:rPr lang="en-US" b="1" dirty="0" err="1"/>
              <a:t>HathiTrust</a:t>
            </a:r>
            <a:endParaRPr lang="en-US" b="1" dirty="0"/>
          </a:p>
        </p:txBody>
      </p:sp>
      <p:sp>
        <p:nvSpPr>
          <p:cNvPr id="3" name="Subtitle 2">
            <a:extLst>
              <a:ext uri="{FF2B5EF4-FFF2-40B4-BE49-F238E27FC236}">
                <a16:creationId xmlns:a16="http://schemas.microsoft.com/office/drawing/2014/main" id="{6C9559C8-C7E4-D842-9E59-8C204B7EE682}"/>
              </a:ext>
            </a:extLst>
          </p:cNvPr>
          <p:cNvSpPr>
            <a:spLocks noGrp="1"/>
          </p:cNvSpPr>
          <p:nvPr>
            <p:ph type="subTitle" idx="1"/>
          </p:nvPr>
        </p:nvSpPr>
        <p:spPr/>
        <p:txBody>
          <a:bodyPr>
            <a:normAutofit/>
          </a:bodyPr>
          <a:lstStyle/>
          <a:p>
            <a:r>
              <a:rPr lang="en-US" sz="4400" dirty="0"/>
              <a:t>An Introduction for Librarians</a:t>
            </a:r>
          </a:p>
        </p:txBody>
      </p:sp>
      <p:pic>
        <p:nvPicPr>
          <p:cNvPr id="4" name="Picture 3">
            <a:extLst>
              <a:ext uri="{FF2B5EF4-FFF2-40B4-BE49-F238E27FC236}">
                <a16:creationId xmlns:a16="http://schemas.microsoft.com/office/drawing/2014/main" id="{CADED329-151C-174C-86DE-41C6D2717265}"/>
              </a:ext>
            </a:extLst>
          </p:cNvPr>
          <p:cNvPicPr>
            <a:picLocks noChangeAspect="1"/>
          </p:cNvPicPr>
          <p:nvPr/>
        </p:nvPicPr>
        <p:blipFill>
          <a:blip r:embed="rId3"/>
          <a:stretch>
            <a:fillRect/>
          </a:stretch>
        </p:blipFill>
        <p:spPr>
          <a:xfrm>
            <a:off x="9053242" y="5349875"/>
            <a:ext cx="2988632" cy="1388268"/>
          </a:xfrm>
          <a:prstGeom prst="rect">
            <a:avLst/>
          </a:prstGeom>
        </p:spPr>
      </p:pic>
    </p:spTree>
    <p:extLst>
      <p:ext uri="{BB962C8B-B14F-4D97-AF65-F5344CB8AC3E}">
        <p14:creationId xmlns:p14="http://schemas.microsoft.com/office/powerpoint/2010/main" val="3399111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HathiTrust</a:t>
            </a:r>
            <a:r>
              <a:rPr lang="en-US" dirty="0"/>
              <a:t> Research Center</a:t>
            </a:r>
          </a:p>
        </p:txBody>
      </p:sp>
      <p:sp>
        <p:nvSpPr>
          <p:cNvPr id="3" name="Content Placeholder 2"/>
          <p:cNvSpPr>
            <a:spLocks noGrp="1"/>
          </p:cNvSpPr>
          <p:nvPr>
            <p:ph sz="half" idx="1"/>
          </p:nvPr>
        </p:nvSpPr>
        <p:spPr/>
        <p:txBody>
          <a:bodyPr>
            <a:normAutofit/>
          </a:bodyPr>
          <a:lstStyle/>
          <a:p>
            <a:pPr>
              <a:lnSpc>
                <a:spcPct val="150000"/>
              </a:lnSpc>
            </a:pPr>
            <a:r>
              <a:rPr lang="en-US" sz="3200" dirty="0"/>
              <a:t>Facilitates text analysis of </a:t>
            </a:r>
            <a:r>
              <a:rPr lang="en-US" sz="3200" dirty="0" err="1"/>
              <a:t>HathiTrust</a:t>
            </a:r>
            <a:r>
              <a:rPr lang="en-US" sz="3200" dirty="0"/>
              <a:t> content</a:t>
            </a:r>
          </a:p>
          <a:p>
            <a:pPr>
              <a:lnSpc>
                <a:spcPct val="150000"/>
              </a:lnSpc>
            </a:pPr>
            <a:r>
              <a:rPr lang="en-US" sz="3200" dirty="0"/>
              <a:t>Research &amp; Development</a:t>
            </a:r>
          </a:p>
          <a:p>
            <a:pPr>
              <a:lnSpc>
                <a:spcPct val="150000"/>
              </a:lnSpc>
            </a:pPr>
            <a:r>
              <a:rPr lang="en-US" sz="3200" dirty="0"/>
              <a:t>Located at Indiana University and the University of Illinois</a:t>
            </a:r>
          </a:p>
          <a:p>
            <a:pPr lvl="1">
              <a:lnSpc>
                <a:spcPct val="150000"/>
              </a:lnSpc>
            </a:pPr>
            <a:r>
              <a:rPr lang="en-US" sz="2800" dirty="0"/>
              <a:t>With support from </a:t>
            </a:r>
            <a:r>
              <a:rPr lang="en-US" sz="2800" dirty="0" err="1"/>
              <a:t>HathiTrust</a:t>
            </a:r>
            <a:endParaRPr lang="en-US" sz="2800" dirty="0"/>
          </a:p>
        </p:txBody>
      </p:sp>
      <p:sp>
        <p:nvSpPr>
          <p:cNvPr id="4" name="Slide Number Placeholder 3">
            <a:extLst>
              <a:ext uri="{FF2B5EF4-FFF2-40B4-BE49-F238E27FC236}">
                <a16:creationId xmlns:a16="http://schemas.microsoft.com/office/drawing/2014/main" id="{5E2965D4-0652-F846-9B01-15F42886A5E6}"/>
              </a:ext>
            </a:extLst>
          </p:cNvPr>
          <p:cNvSpPr>
            <a:spLocks noGrp="1"/>
          </p:cNvSpPr>
          <p:nvPr>
            <p:ph type="sldNum" sz="quarter" idx="12"/>
          </p:nvPr>
        </p:nvSpPr>
        <p:spPr/>
        <p:txBody>
          <a:bodyPr/>
          <a:lstStyle/>
          <a:p>
            <a:fld id="{B6B32D53-BB65-EC41-A890-C13572F8B348}" type="slidenum">
              <a:rPr lang="en-US" smtClean="0"/>
              <a:pPr/>
              <a:t>10</a:t>
            </a:fld>
            <a:endParaRPr lang="en-US"/>
          </a:p>
        </p:txBody>
      </p:sp>
    </p:spTree>
    <p:extLst>
      <p:ext uri="{BB962C8B-B14F-4D97-AF65-F5344CB8AC3E}">
        <p14:creationId xmlns:p14="http://schemas.microsoft.com/office/powerpoint/2010/main" val="14271327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Volume metadata</a:t>
            </a:r>
          </a:p>
        </p:txBody>
      </p:sp>
      <p:sp>
        <p:nvSpPr>
          <p:cNvPr id="2" name="Content Placeholder 1"/>
          <p:cNvSpPr>
            <a:spLocks noGrp="1"/>
          </p:cNvSpPr>
          <p:nvPr>
            <p:ph sz="half" idx="1"/>
          </p:nvPr>
        </p:nvSpPr>
        <p:spPr/>
        <p:txBody>
          <a:bodyPr>
            <a:normAutofit/>
          </a:bodyPr>
          <a:lstStyle/>
          <a:p>
            <a:pPr>
              <a:lnSpc>
                <a:spcPct val="140000"/>
              </a:lnSpc>
            </a:pPr>
            <a:r>
              <a:rPr lang="en-US" dirty="0"/>
              <a:t>Pulled from bibliographic metadata</a:t>
            </a:r>
          </a:p>
          <a:p>
            <a:pPr>
              <a:lnSpc>
                <a:spcPct val="140000"/>
              </a:lnSpc>
            </a:pPr>
            <a:r>
              <a:rPr lang="en-US" dirty="0"/>
              <a:t>Title</a:t>
            </a:r>
          </a:p>
          <a:p>
            <a:pPr>
              <a:lnSpc>
                <a:spcPct val="140000"/>
              </a:lnSpc>
            </a:pPr>
            <a:r>
              <a:rPr lang="en-US" dirty="0"/>
              <a:t>Author</a:t>
            </a:r>
          </a:p>
          <a:p>
            <a:pPr>
              <a:lnSpc>
                <a:spcPct val="140000"/>
              </a:lnSpc>
            </a:pPr>
            <a:r>
              <a:rPr lang="en-US" dirty="0"/>
              <a:t>Language</a:t>
            </a:r>
          </a:p>
          <a:p>
            <a:pPr>
              <a:lnSpc>
                <a:spcPct val="140000"/>
              </a:lnSpc>
            </a:pPr>
            <a:r>
              <a:rPr lang="en-US" dirty="0"/>
              <a:t>Identifiers </a:t>
            </a:r>
          </a:p>
          <a:p>
            <a:pPr lvl="1">
              <a:lnSpc>
                <a:spcPct val="150000"/>
              </a:lnSpc>
            </a:pPr>
            <a:endParaRPr lang="en-US" dirty="0"/>
          </a:p>
          <a:p>
            <a:pPr>
              <a:lnSpc>
                <a:spcPct val="150000"/>
              </a:lnSpc>
            </a:pPr>
            <a:endParaRPr lang="en-US" dirty="0"/>
          </a:p>
          <a:p>
            <a:pPr>
              <a:lnSpc>
                <a:spcPct val="150000"/>
              </a:lnSpc>
            </a:pPr>
            <a:endParaRPr lang="en-US" dirty="0"/>
          </a:p>
        </p:txBody>
      </p:sp>
      <p:pic>
        <p:nvPicPr>
          <p:cNvPr id="4" name="Picture 3" descr="Volume-level metadata in the Extracted Features JSON format are mostly pulled from the bibliographic metadata. They include things like title, author, and language that are included in the library catalog metadata. They also include the unique identifiers for the volume, such as the HT ID, which is consistent across HT tools and services, and the OCLC number." title="Screenshot of volume-level metadata in the Extracted Features JSON forma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307" y="2424684"/>
            <a:ext cx="8164493" cy="3331210"/>
          </a:xfrm>
          <a:prstGeom prst="rect">
            <a:avLst/>
          </a:prstGeom>
          <a:ln>
            <a:solidFill>
              <a:schemeClr val="tx1"/>
            </a:solidFill>
          </a:ln>
        </p:spPr>
      </p:pic>
      <p:sp>
        <p:nvSpPr>
          <p:cNvPr id="5" name="Slide Number Placeholder 4">
            <a:extLst>
              <a:ext uri="{FF2B5EF4-FFF2-40B4-BE49-F238E27FC236}">
                <a16:creationId xmlns:a16="http://schemas.microsoft.com/office/drawing/2014/main" id="{340EC872-2AA5-DD48-92F5-3875E8363809}"/>
              </a:ext>
            </a:extLst>
          </p:cNvPr>
          <p:cNvSpPr>
            <a:spLocks noGrp="1"/>
          </p:cNvSpPr>
          <p:nvPr>
            <p:ph type="sldNum" sz="quarter" idx="12"/>
          </p:nvPr>
        </p:nvSpPr>
        <p:spPr/>
        <p:txBody>
          <a:bodyPr/>
          <a:lstStyle/>
          <a:p>
            <a:fld id="{B6B32D53-BB65-EC41-A890-C13572F8B348}" type="slidenum">
              <a:rPr lang="en-US" smtClean="0"/>
              <a:pPr/>
              <a:t>100</a:t>
            </a:fld>
            <a:endParaRPr lang="en-US"/>
          </a:p>
        </p:txBody>
      </p:sp>
    </p:spTree>
    <p:extLst>
      <p:ext uri="{BB962C8B-B14F-4D97-AF65-F5344CB8AC3E}">
        <p14:creationId xmlns:p14="http://schemas.microsoft.com/office/powerpoint/2010/main" val="3897747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metadata</a:t>
            </a:r>
          </a:p>
        </p:txBody>
      </p:sp>
      <p:sp>
        <p:nvSpPr>
          <p:cNvPr id="3" name="Content Placeholder 2"/>
          <p:cNvSpPr>
            <a:spLocks noGrp="1"/>
          </p:cNvSpPr>
          <p:nvPr>
            <p:ph sz="half" idx="1"/>
          </p:nvPr>
        </p:nvSpPr>
        <p:spPr/>
        <p:txBody>
          <a:bodyPr/>
          <a:lstStyle/>
          <a:p>
            <a:pPr>
              <a:lnSpc>
                <a:spcPct val="120000"/>
              </a:lnSpc>
            </a:pPr>
            <a:r>
              <a:rPr lang="en-US" dirty="0"/>
              <a:t>Page sequence</a:t>
            </a:r>
          </a:p>
          <a:p>
            <a:pPr>
              <a:lnSpc>
                <a:spcPct val="120000"/>
              </a:lnSpc>
            </a:pPr>
            <a:r>
              <a:rPr lang="en-US" dirty="0"/>
              <a:t>Computationally-inferred metadata</a:t>
            </a:r>
          </a:p>
          <a:p>
            <a:pPr lvl="1">
              <a:lnSpc>
                <a:spcPct val="120000"/>
              </a:lnSpc>
            </a:pPr>
            <a:r>
              <a:rPr lang="en-US" sz="2600" dirty="0"/>
              <a:t>Word, line, and sentence counts</a:t>
            </a:r>
          </a:p>
          <a:p>
            <a:pPr lvl="1">
              <a:lnSpc>
                <a:spcPct val="120000"/>
              </a:lnSpc>
            </a:pPr>
            <a:r>
              <a:rPr lang="en-US" sz="2600" dirty="0"/>
              <a:t>Empty line count</a:t>
            </a:r>
          </a:p>
          <a:p>
            <a:pPr lvl="1">
              <a:lnSpc>
                <a:spcPct val="120000"/>
              </a:lnSpc>
            </a:pPr>
            <a:r>
              <a:rPr lang="en-US" sz="2600" dirty="0"/>
              <a:t>Language</a:t>
            </a:r>
          </a:p>
          <a:p>
            <a:pPr lvl="1">
              <a:lnSpc>
                <a:spcPct val="120000"/>
              </a:lnSpc>
            </a:pPr>
            <a:endParaRPr lang="en-US" dirty="0"/>
          </a:p>
        </p:txBody>
      </p:sp>
      <p:pic>
        <p:nvPicPr>
          <p:cNvPr id="4" name="Picture 3" descr="Per-page metadata in the Extracted Features JSON format includes the sequence of the page in the volume, as well as computationally-inferred metadata, such as the number of words, lines, sentences, and empty lines on the page, as well as the language for the page in question. In the example here, the “en” means English in the languages field.&#13;" title="Screenshot of per-page metadata in the Extracted Features JSON forma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801" y="3531543"/>
            <a:ext cx="6108700" cy="2705100"/>
          </a:xfrm>
          <a:prstGeom prst="rect">
            <a:avLst/>
          </a:prstGeom>
          <a:ln>
            <a:solidFill>
              <a:schemeClr val="tx1"/>
            </a:solidFill>
          </a:ln>
        </p:spPr>
      </p:pic>
      <p:sp>
        <p:nvSpPr>
          <p:cNvPr id="5" name="Slide Number Placeholder 4">
            <a:extLst>
              <a:ext uri="{FF2B5EF4-FFF2-40B4-BE49-F238E27FC236}">
                <a16:creationId xmlns:a16="http://schemas.microsoft.com/office/drawing/2014/main" id="{F0FDD595-6ACF-8B4A-B471-1D4347B121CA}"/>
              </a:ext>
            </a:extLst>
          </p:cNvPr>
          <p:cNvSpPr>
            <a:spLocks noGrp="1"/>
          </p:cNvSpPr>
          <p:nvPr>
            <p:ph type="sldNum" sz="quarter" idx="12"/>
          </p:nvPr>
        </p:nvSpPr>
        <p:spPr/>
        <p:txBody>
          <a:bodyPr/>
          <a:lstStyle/>
          <a:p>
            <a:fld id="{B6B32D53-BB65-EC41-A890-C13572F8B348}" type="slidenum">
              <a:rPr lang="en-US" smtClean="0"/>
              <a:pPr/>
              <a:t>101</a:t>
            </a:fld>
            <a:endParaRPr lang="en-US"/>
          </a:p>
        </p:txBody>
      </p:sp>
    </p:spTree>
    <p:extLst>
      <p:ext uri="{BB962C8B-B14F-4D97-AF65-F5344CB8AC3E}">
        <p14:creationId xmlns:p14="http://schemas.microsoft.com/office/powerpoint/2010/main" val="18493320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Page section features</a:t>
            </a:r>
          </a:p>
        </p:txBody>
      </p:sp>
      <p:sp>
        <p:nvSpPr>
          <p:cNvPr id="2" name="Content Placeholder 1"/>
          <p:cNvSpPr>
            <a:spLocks noGrp="1"/>
          </p:cNvSpPr>
          <p:nvPr>
            <p:ph sz="half" idx="1"/>
          </p:nvPr>
        </p:nvSpPr>
        <p:spPr>
          <a:xfrm>
            <a:off x="838200" y="1530841"/>
            <a:ext cx="5011615" cy="5010635"/>
          </a:xfrm>
        </p:spPr>
        <p:txBody>
          <a:bodyPr>
            <a:normAutofit lnSpcReduction="10000"/>
          </a:bodyPr>
          <a:lstStyle/>
          <a:p>
            <a:pPr marL="0" indent="0">
              <a:lnSpc>
                <a:spcPct val="130000"/>
              </a:lnSpc>
              <a:buNone/>
            </a:pPr>
            <a:r>
              <a:rPr lang="en-US" b="1" dirty="0"/>
              <a:t>Header, body, footer</a:t>
            </a:r>
          </a:p>
          <a:p>
            <a:pPr>
              <a:lnSpc>
                <a:spcPct val="130000"/>
              </a:lnSpc>
            </a:pPr>
            <a:r>
              <a:rPr lang="en-US" dirty="0"/>
              <a:t>Line, empty line, and sentence count</a:t>
            </a:r>
          </a:p>
          <a:p>
            <a:pPr>
              <a:lnSpc>
                <a:spcPct val="130000"/>
              </a:lnSpc>
            </a:pPr>
            <a:r>
              <a:rPr lang="en-US" dirty="0"/>
              <a:t>Counts of beginning- and end-line characters</a:t>
            </a:r>
          </a:p>
          <a:p>
            <a:pPr>
              <a:lnSpc>
                <a:spcPct val="130000"/>
              </a:lnSpc>
            </a:pPr>
            <a:r>
              <a:rPr lang="en-US" dirty="0"/>
              <a:t>Token counts </a:t>
            </a:r>
          </a:p>
          <a:p>
            <a:pPr lvl="1">
              <a:lnSpc>
                <a:spcPct val="130000"/>
              </a:lnSpc>
            </a:pPr>
            <a:r>
              <a:rPr lang="en-US" dirty="0"/>
              <a:t>Homonyms counted separately </a:t>
            </a:r>
          </a:p>
          <a:p>
            <a:pPr lvl="1">
              <a:lnSpc>
                <a:spcPct val="130000"/>
              </a:lnSpc>
            </a:pPr>
            <a:r>
              <a:rPr lang="en-US" dirty="0"/>
              <a:t>Part-of-speech codes are from the Penn Tree Bank</a:t>
            </a:r>
          </a:p>
        </p:txBody>
      </p:sp>
      <p:pic>
        <p:nvPicPr>
          <p:cNvPr id="4" name="Picture 3" descr="Page section metadata in the Extracted Features JSON format include line counts, empty line counts, and sentence counts, and counts of the characters that begin and end lines. There are also part-of-speech-tagged tokens and their frequencies. The part of speech codes are from the Penn Tree Bank.  &#13;" title="Screenshot of page section metadata in the Extracted Features JSON forma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13" y="2177404"/>
            <a:ext cx="5884592" cy="3074534"/>
          </a:xfrm>
          <a:prstGeom prst="rect">
            <a:avLst/>
          </a:prstGeom>
          <a:ln>
            <a:solidFill>
              <a:schemeClr val="tx1"/>
            </a:solidFill>
          </a:ln>
        </p:spPr>
      </p:pic>
      <p:sp>
        <p:nvSpPr>
          <p:cNvPr id="5" name="Slide Number Placeholder 4">
            <a:extLst>
              <a:ext uri="{FF2B5EF4-FFF2-40B4-BE49-F238E27FC236}">
                <a16:creationId xmlns:a16="http://schemas.microsoft.com/office/drawing/2014/main" id="{2569BB65-F41A-0343-8902-8C864EC7A1BB}"/>
              </a:ext>
            </a:extLst>
          </p:cNvPr>
          <p:cNvSpPr>
            <a:spLocks noGrp="1"/>
          </p:cNvSpPr>
          <p:nvPr>
            <p:ph type="sldNum" sz="quarter" idx="12"/>
          </p:nvPr>
        </p:nvSpPr>
        <p:spPr/>
        <p:txBody>
          <a:bodyPr/>
          <a:lstStyle/>
          <a:p>
            <a:fld id="{B6B32D53-BB65-EC41-A890-C13572F8B348}" type="slidenum">
              <a:rPr lang="en-US" smtClean="0"/>
              <a:pPr/>
              <a:t>102</a:t>
            </a:fld>
            <a:endParaRPr lang="en-US"/>
          </a:p>
        </p:txBody>
      </p:sp>
    </p:spTree>
    <p:extLst>
      <p:ext uri="{BB962C8B-B14F-4D97-AF65-F5344CB8AC3E}">
        <p14:creationId xmlns:p14="http://schemas.microsoft.com/office/powerpoint/2010/main" val="2245481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Begin line characters?</a:t>
            </a:r>
            <a:endParaRPr lang="en-US" i="1" dirty="0"/>
          </a:p>
        </p:txBody>
      </p:sp>
      <p:pic>
        <p:nvPicPr>
          <p:cNvPr id="6" name="Picture 5" descr="The table of contents of Public papers of the presidents of the United States (Gerald R. Ford volume, book 2) shows some patterns in the types of characters that occur at the beginnings and ends of lines. Extracted Features can provide counts of characters occurring at the beginnings and end of lines to help identify tables of contents, indices, and title pages, as well as to differentiate poetry from prose,  because they all have notable different patterns in the types of characters that occur at the beginnings and ends of lines. " title="Screenshot of the table of contents of Public papers of the presidents of the United States (Gerald R. Ford volume, boo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975" y="1963189"/>
            <a:ext cx="6242050" cy="3533938"/>
          </a:xfrm>
          <a:prstGeom prst="rect">
            <a:avLst/>
          </a:prstGeom>
          <a:ln>
            <a:solidFill>
              <a:schemeClr val="tx1"/>
            </a:solidFill>
          </a:ln>
        </p:spPr>
      </p:pic>
      <p:sp>
        <p:nvSpPr>
          <p:cNvPr id="2" name="Slide Number Placeholder 1">
            <a:extLst>
              <a:ext uri="{FF2B5EF4-FFF2-40B4-BE49-F238E27FC236}">
                <a16:creationId xmlns:a16="http://schemas.microsoft.com/office/drawing/2014/main" id="{9076C59B-A2FC-2447-BFAA-E5E28A447D72}"/>
              </a:ext>
            </a:extLst>
          </p:cNvPr>
          <p:cNvSpPr>
            <a:spLocks noGrp="1"/>
          </p:cNvSpPr>
          <p:nvPr>
            <p:ph type="sldNum" sz="quarter" idx="12"/>
          </p:nvPr>
        </p:nvSpPr>
        <p:spPr/>
        <p:txBody>
          <a:bodyPr/>
          <a:lstStyle/>
          <a:p>
            <a:fld id="{B6B32D53-BB65-EC41-A890-C13572F8B348}" type="slidenum">
              <a:rPr lang="en-US" smtClean="0"/>
              <a:pPr/>
              <a:t>103</a:t>
            </a:fld>
            <a:endParaRPr lang="en-US"/>
          </a:p>
        </p:txBody>
      </p:sp>
    </p:spTree>
    <p:extLst>
      <p:ext uri="{BB962C8B-B14F-4D97-AF65-F5344CB8AC3E}">
        <p14:creationId xmlns:p14="http://schemas.microsoft.com/office/powerpoint/2010/main" val="13233045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E1C0-E8A6-244C-A0AF-0952E24E910E}"/>
              </a:ext>
            </a:extLst>
          </p:cNvPr>
          <p:cNvSpPr>
            <a:spLocks noGrp="1"/>
          </p:cNvSpPr>
          <p:nvPr>
            <p:ph type="title"/>
          </p:nvPr>
        </p:nvSpPr>
        <p:spPr/>
        <p:txBody>
          <a:bodyPr/>
          <a:lstStyle/>
          <a:p>
            <a:r>
              <a:rPr lang="en-US" dirty="0"/>
              <a:t>Hands-on: examine an EF file</a:t>
            </a:r>
          </a:p>
        </p:txBody>
      </p:sp>
      <p:sp>
        <p:nvSpPr>
          <p:cNvPr id="3" name="Content Placeholder 2">
            <a:extLst>
              <a:ext uri="{FF2B5EF4-FFF2-40B4-BE49-F238E27FC236}">
                <a16:creationId xmlns:a16="http://schemas.microsoft.com/office/drawing/2014/main" id="{1C33220B-2E9C-D841-BED2-D88A37D34F2E}"/>
              </a:ext>
            </a:extLst>
          </p:cNvPr>
          <p:cNvSpPr>
            <a:spLocks noGrp="1"/>
          </p:cNvSpPr>
          <p:nvPr>
            <p:ph sz="half" idx="1"/>
          </p:nvPr>
        </p:nvSpPr>
        <p:spPr/>
        <p:txBody>
          <a:bodyPr/>
          <a:lstStyle/>
          <a:p>
            <a:pPr marL="0" indent="0">
              <a:lnSpc>
                <a:spcPct val="150000"/>
              </a:lnSpc>
              <a:buNone/>
            </a:pPr>
            <a:r>
              <a:rPr lang="en-US" dirty="0"/>
              <a:t>Open the sample file in Box: mdp.39015073767769.json</a:t>
            </a:r>
          </a:p>
          <a:p>
            <a:pPr marL="0" indent="0">
              <a:lnSpc>
                <a:spcPct val="150000"/>
              </a:lnSpc>
              <a:buNone/>
            </a:pPr>
            <a:r>
              <a:rPr lang="en-US" dirty="0"/>
              <a:t>Review the file and see if you can find:</a:t>
            </a:r>
          </a:p>
          <a:p>
            <a:pPr>
              <a:lnSpc>
                <a:spcPct val="150000"/>
              </a:lnSpc>
            </a:pPr>
            <a:r>
              <a:rPr lang="en-US" dirty="0"/>
              <a:t>The OCLC number</a:t>
            </a:r>
          </a:p>
          <a:p>
            <a:pPr>
              <a:lnSpc>
                <a:spcPct val="200000"/>
              </a:lnSpc>
            </a:pPr>
            <a:r>
              <a:rPr lang="en-US" dirty="0"/>
              <a:t>How many lines are in the body of page sequence 00000005</a:t>
            </a:r>
          </a:p>
        </p:txBody>
      </p:sp>
      <p:sp>
        <p:nvSpPr>
          <p:cNvPr id="4" name="Rectangle 3">
            <a:extLst>
              <a:ext uri="{FF2B5EF4-FFF2-40B4-BE49-F238E27FC236}">
                <a16:creationId xmlns:a16="http://schemas.microsoft.com/office/drawing/2014/main" id="{1B14D149-C929-9B41-987D-E65F8EC4527C}"/>
              </a:ext>
            </a:extLst>
          </p:cNvPr>
          <p:cNvSpPr/>
          <p:nvPr/>
        </p:nvSpPr>
        <p:spPr>
          <a:xfrm>
            <a:off x="9298429" y="728138"/>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8</a:t>
            </a:r>
            <a:endParaRPr lang="en-US" sz="2800" dirty="0">
              <a:latin typeface="+mj-lt"/>
            </a:endParaRPr>
          </a:p>
        </p:txBody>
      </p:sp>
      <p:sp>
        <p:nvSpPr>
          <p:cNvPr id="5" name="Slide Number Placeholder 4">
            <a:extLst>
              <a:ext uri="{FF2B5EF4-FFF2-40B4-BE49-F238E27FC236}">
                <a16:creationId xmlns:a16="http://schemas.microsoft.com/office/drawing/2014/main" id="{3A60F4A9-47BF-B04F-AE02-94AF824E7039}"/>
              </a:ext>
            </a:extLst>
          </p:cNvPr>
          <p:cNvSpPr>
            <a:spLocks noGrp="1"/>
          </p:cNvSpPr>
          <p:nvPr>
            <p:ph type="sldNum" sz="quarter" idx="12"/>
          </p:nvPr>
        </p:nvSpPr>
        <p:spPr/>
        <p:txBody>
          <a:bodyPr/>
          <a:lstStyle/>
          <a:p>
            <a:fld id="{B6B32D53-BB65-EC41-A890-C13572F8B348}" type="slidenum">
              <a:rPr lang="en-US" smtClean="0"/>
              <a:pPr/>
              <a:t>104</a:t>
            </a:fld>
            <a:endParaRPr lang="en-US"/>
          </a:p>
        </p:txBody>
      </p:sp>
    </p:spTree>
    <p:extLst>
      <p:ext uri="{BB962C8B-B14F-4D97-AF65-F5344CB8AC3E}">
        <p14:creationId xmlns:p14="http://schemas.microsoft.com/office/powerpoint/2010/main" val="4382134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Using HTRC Extracted Features</a:t>
            </a:r>
          </a:p>
        </p:txBody>
      </p:sp>
      <p:sp>
        <p:nvSpPr>
          <p:cNvPr id="3" name="Content Placeholder 2"/>
          <p:cNvSpPr>
            <a:spLocks noGrp="1"/>
          </p:cNvSpPr>
          <p:nvPr>
            <p:ph sz="half" idx="1"/>
          </p:nvPr>
        </p:nvSpPr>
        <p:spPr>
          <a:xfrm>
            <a:off x="838200" y="1618105"/>
            <a:ext cx="10515600" cy="4770972"/>
          </a:xfrm>
        </p:spPr>
        <p:txBody>
          <a:bodyPr>
            <a:normAutofit fontScale="92500" lnSpcReduction="20000"/>
          </a:bodyPr>
          <a:lstStyle/>
          <a:p>
            <a:pPr>
              <a:lnSpc>
                <a:spcPct val="160000"/>
              </a:lnSpc>
            </a:pPr>
            <a:r>
              <a:rPr lang="en-US" altLang="zh-CN" sz="3200" dirty="0"/>
              <a:t>Identify parts of a book</a:t>
            </a:r>
          </a:p>
          <a:p>
            <a:pPr lvl="1">
              <a:lnSpc>
                <a:spcPct val="160000"/>
              </a:lnSpc>
            </a:pPr>
            <a:r>
              <a:rPr lang="en-US" sz="2800" dirty="0"/>
              <a:t>From descriptive metadata</a:t>
            </a:r>
          </a:p>
          <a:p>
            <a:pPr>
              <a:lnSpc>
                <a:spcPct val="160000"/>
              </a:lnSpc>
            </a:pPr>
            <a:r>
              <a:rPr lang="en-US" sz="3200" dirty="0"/>
              <a:t>Perform any method that works with bags-of-words</a:t>
            </a:r>
          </a:p>
          <a:p>
            <a:pPr lvl="1">
              <a:lnSpc>
                <a:spcPct val="160000"/>
              </a:lnSpc>
            </a:pPr>
            <a:r>
              <a:rPr lang="en-US" sz="2800" dirty="0"/>
              <a:t>Topic modeling</a:t>
            </a:r>
          </a:p>
          <a:p>
            <a:pPr lvl="1">
              <a:lnSpc>
                <a:spcPct val="160000"/>
              </a:lnSpc>
            </a:pPr>
            <a:r>
              <a:rPr lang="en-US" sz="2800" dirty="0"/>
              <a:t>Dunning’s log-likelihood</a:t>
            </a:r>
          </a:p>
          <a:p>
            <a:pPr>
              <a:lnSpc>
                <a:spcPct val="160000"/>
              </a:lnSpc>
            </a:pPr>
            <a:r>
              <a:rPr lang="en-US" sz="3200" dirty="0"/>
              <a:t>Classify volumes </a:t>
            </a:r>
          </a:p>
          <a:p>
            <a:pPr lvl="1">
              <a:lnSpc>
                <a:spcPct val="160000"/>
              </a:lnSpc>
            </a:pPr>
            <a:r>
              <a:rPr lang="en-US" sz="2800" dirty="0"/>
              <a:t>Compare with bibliographic metadata</a:t>
            </a:r>
          </a:p>
        </p:txBody>
      </p:sp>
      <p:sp>
        <p:nvSpPr>
          <p:cNvPr id="4" name="Slide Number Placeholder 3">
            <a:extLst>
              <a:ext uri="{FF2B5EF4-FFF2-40B4-BE49-F238E27FC236}">
                <a16:creationId xmlns:a16="http://schemas.microsoft.com/office/drawing/2014/main" id="{F9993533-02C5-F043-A29B-41413A54AF5D}"/>
              </a:ext>
            </a:extLst>
          </p:cNvPr>
          <p:cNvSpPr>
            <a:spLocks noGrp="1"/>
          </p:cNvSpPr>
          <p:nvPr>
            <p:ph type="sldNum" sz="quarter" idx="12"/>
          </p:nvPr>
        </p:nvSpPr>
        <p:spPr/>
        <p:txBody>
          <a:bodyPr/>
          <a:lstStyle/>
          <a:p>
            <a:fld id="{B6B32D53-BB65-EC41-A890-C13572F8B348}" type="slidenum">
              <a:rPr lang="en-US" smtClean="0"/>
              <a:pPr/>
              <a:t>105</a:t>
            </a:fld>
            <a:endParaRPr lang="en-US"/>
          </a:p>
        </p:txBody>
      </p:sp>
    </p:spTree>
    <p:extLst>
      <p:ext uri="{BB962C8B-B14F-4D97-AF65-F5344CB8AC3E}">
        <p14:creationId xmlns:p14="http://schemas.microsoft.com/office/powerpoint/2010/main" val="3926052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HTRC Feature Reader Python library</a:t>
            </a:r>
          </a:p>
        </p:txBody>
      </p:sp>
      <p:sp>
        <p:nvSpPr>
          <p:cNvPr id="2" name="Content Placeholder 1"/>
          <p:cNvSpPr>
            <a:spLocks noGrp="1"/>
          </p:cNvSpPr>
          <p:nvPr>
            <p:ph sz="half" idx="1"/>
          </p:nvPr>
        </p:nvSpPr>
        <p:spPr/>
        <p:txBody>
          <a:bodyPr>
            <a:normAutofit/>
          </a:bodyPr>
          <a:lstStyle/>
          <a:p>
            <a:pPr>
              <a:lnSpc>
                <a:spcPct val="120000"/>
              </a:lnSpc>
            </a:pPr>
            <a:r>
              <a:rPr lang="en-US" sz="3200" dirty="0"/>
              <a:t>Python library for working with HTRC Extracted Features</a:t>
            </a:r>
          </a:p>
          <a:p>
            <a:pPr lvl="1">
              <a:lnSpc>
                <a:spcPct val="120000"/>
              </a:lnSpc>
            </a:pPr>
            <a:r>
              <a:rPr lang="en-US" sz="2800" dirty="0"/>
              <a:t>Code to facilitate research using the JSON files</a:t>
            </a:r>
          </a:p>
          <a:p>
            <a:pPr>
              <a:lnSpc>
                <a:spcPct val="120000"/>
              </a:lnSpc>
            </a:pPr>
            <a:r>
              <a:rPr lang="en-US" sz="3200" dirty="0"/>
              <a:t>Install using a package manager, like pip</a:t>
            </a:r>
          </a:p>
          <a:p>
            <a:pPr lvl="1">
              <a:lnSpc>
                <a:spcPct val="120000"/>
              </a:lnSpc>
            </a:pPr>
            <a:r>
              <a:rPr lang="en-US" sz="2800" dirty="0"/>
              <a:t>Source code lives on </a:t>
            </a:r>
            <a:r>
              <a:rPr lang="en-US" sz="2800" dirty="0" err="1"/>
              <a:t>Github</a:t>
            </a:r>
            <a:endParaRPr lang="en-US" sz="2800" dirty="0"/>
          </a:p>
          <a:p>
            <a:pPr>
              <a:lnSpc>
                <a:spcPct val="120000"/>
              </a:lnSpc>
            </a:pPr>
            <a:r>
              <a:rPr lang="en-US" sz="3200" dirty="0"/>
              <a:t>Requires Pandas to run</a:t>
            </a:r>
          </a:p>
          <a:p>
            <a:pPr lvl="1">
              <a:lnSpc>
                <a:spcPct val="120000"/>
              </a:lnSpc>
            </a:pPr>
            <a:r>
              <a:rPr lang="en-US" sz="2800" dirty="0"/>
              <a:t>pandas = Python library for working with data </a:t>
            </a:r>
          </a:p>
        </p:txBody>
      </p:sp>
      <p:sp>
        <p:nvSpPr>
          <p:cNvPr id="4" name="Slide Number Placeholder 3">
            <a:extLst>
              <a:ext uri="{FF2B5EF4-FFF2-40B4-BE49-F238E27FC236}">
                <a16:creationId xmlns:a16="http://schemas.microsoft.com/office/drawing/2014/main" id="{981D9444-53D3-3C4A-823D-831A87A0B490}"/>
              </a:ext>
            </a:extLst>
          </p:cNvPr>
          <p:cNvSpPr>
            <a:spLocks noGrp="1"/>
          </p:cNvSpPr>
          <p:nvPr>
            <p:ph type="sldNum" sz="quarter" idx="12"/>
          </p:nvPr>
        </p:nvSpPr>
        <p:spPr/>
        <p:txBody>
          <a:bodyPr/>
          <a:lstStyle/>
          <a:p>
            <a:fld id="{B6B32D53-BB65-EC41-A890-C13572F8B348}" type="slidenum">
              <a:rPr lang="en-US" smtClean="0"/>
              <a:t>106</a:t>
            </a:fld>
            <a:endParaRPr lang="en-US"/>
          </a:p>
        </p:txBody>
      </p:sp>
    </p:spTree>
    <p:extLst>
      <p:ext uri="{BB962C8B-B14F-4D97-AF65-F5344CB8AC3E}">
        <p14:creationId xmlns:p14="http://schemas.microsoft.com/office/powerpoint/2010/main" val="36391049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FE61-4823-7148-B801-218BA5E1943F}"/>
              </a:ext>
            </a:extLst>
          </p:cNvPr>
          <p:cNvSpPr>
            <a:spLocks noGrp="1"/>
          </p:cNvSpPr>
          <p:nvPr>
            <p:ph type="title"/>
          </p:nvPr>
        </p:nvSpPr>
        <p:spPr/>
        <p:txBody>
          <a:bodyPr/>
          <a:lstStyle/>
          <a:p>
            <a:r>
              <a:rPr lang="en-US"/>
              <a:t>Accessing Extracted Features</a:t>
            </a:r>
            <a:endParaRPr lang="en-US" dirty="0"/>
          </a:p>
        </p:txBody>
      </p:sp>
      <p:sp>
        <p:nvSpPr>
          <p:cNvPr id="3" name="Content Placeholder 2">
            <a:extLst>
              <a:ext uri="{FF2B5EF4-FFF2-40B4-BE49-F238E27FC236}">
                <a16:creationId xmlns:a16="http://schemas.microsoft.com/office/drawing/2014/main" id="{FB3DB3B1-F748-1D4C-BA30-ACBB7E9F3528}"/>
              </a:ext>
            </a:extLst>
          </p:cNvPr>
          <p:cNvSpPr>
            <a:spLocks noGrp="1"/>
          </p:cNvSpPr>
          <p:nvPr>
            <p:ph sz="half" idx="1"/>
          </p:nvPr>
        </p:nvSpPr>
        <p:spPr/>
        <p:txBody>
          <a:bodyPr/>
          <a:lstStyle/>
          <a:p>
            <a:pPr>
              <a:lnSpc>
                <a:spcPct val="150000"/>
              </a:lnSpc>
            </a:pPr>
            <a:r>
              <a:rPr lang="en-US" dirty="0"/>
              <a:t>Entire set is 4 TB; download what you need</a:t>
            </a:r>
          </a:p>
          <a:p>
            <a:pPr>
              <a:lnSpc>
                <a:spcPct val="150000"/>
              </a:lnSpc>
            </a:pPr>
            <a:r>
              <a:rPr lang="en-US" dirty="0"/>
              <a:t>Need to know the </a:t>
            </a:r>
            <a:r>
              <a:rPr lang="en-US" dirty="0" err="1"/>
              <a:t>rsync</a:t>
            </a:r>
            <a:r>
              <a:rPr lang="en-US" dirty="0"/>
              <a:t> paths to the EF files you want to download</a:t>
            </a:r>
          </a:p>
          <a:p>
            <a:pPr lvl="1">
              <a:lnSpc>
                <a:spcPct val="150000"/>
              </a:lnSpc>
            </a:pPr>
            <a:r>
              <a:rPr lang="en-US" dirty="0"/>
              <a:t>Use Feature Reader </a:t>
            </a:r>
            <a:r>
              <a:rPr lang="en-US" dirty="0" err="1"/>
              <a:t>id_to_rsync</a:t>
            </a:r>
            <a:r>
              <a:rPr lang="en-US" dirty="0"/>
              <a:t> function to get paths, then </a:t>
            </a:r>
            <a:r>
              <a:rPr lang="en-US" dirty="0" err="1"/>
              <a:t>rysnc</a:t>
            </a:r>
            <a:endParaRPr lang="en-US" dirty="0"/>
          </a:p>
          <a:p>
            <a:pPr lvl="1">
              <a:lnSpc>
                <a:spcPct val="150000"/>
              </a:lnSpc>
            </a:pPr>
            <a:r>
              <a:rPr lang="en-US" dirty="0"/>
              <a:t>Use the HTRC EF Download Helper algorithm to generate a shell script to </a:t>
            </a:r>
            <a:r>
              <a:rPr lang="en-US" dirty="0" err="1"/>
              <a:t>rsync</a:t>
            </a:r>
            <a:r>
              <a:rPr lang="en-US" dirty="0"/>
              <a:t> EF, then run the resulting file from the command line </a:t>
            </a:r>
            <a:r>
              <a:rPr lang="en-US" dirty="0" err="1">
                <a:latin typeface="Courier" pitchFamily="2" charset="0"/>
              </a:rPr>
              <a:t>sh</a:t>
            </a:r>
            <a:r>
              <a:rPr lang="en-US" dirty="0">
                <a:latin typeface="Courier" pitchFamily="2" charset="0"/>
              </a:rPr>
              <a:t> </a:t>
            </a:r>
            <a:r>
              <a:rPr lang="en-US" dirty="0" err="1">
                <a:latin typeface="Courier" pitchFamily="2" charset="0"/>
              </a:rPr>
              <a:t>polisci.sh</a:t>
            </a:r>
            <a:endParaRPr lang="en-US" dirty="0">
              <a:latin typeface="Courier" pitchFamily="2" charset="0"/>
            </a:endParaRPr>
          </a:p>
        </p:txBody>
      </p:sp>
      <p:sp>
        <p:nvSpPr>
          <p:cNvPr id="4" name="Slide Number Placeholder 3">
            <a:extLst>
              <a:ext uri="{FF2B5EF4-FFF2-40B4-BE49-F238E27FC236}">
                <a16:creationId xmlns:a16="http://schemas.microsoft.com/office/drawing/2014/main" id="{FA052587-F474-DE4C-8309-66A83DE37A05}"/>
              </a:ext>
            </a:extLst>
          </p:cNvPr>
          <p:cNvSpPr>
            <a:spLocks noGrp="1"/>
          </p:cNvSpPr>
          <p:nvPr>
            <p:ph type="sldNum" sz="quarter" idx="12"/>
          </p:nvPr>
        </p:nvSpPr>
        <p:spPr/>
        <p:txBody>
          <a:bodyPr/>
          <a:lstStyle/>
          <a:p>
            <a:fld id="{B6B32D53-BB65-EC41-A890-C13572F8B348}" type="slidenum">
              <a:rPr lang="en-US" smtClean="0"/>
              <a:pPr/>
              <a:t>107</a:t>
            </a:fld>
            <a:endParaRPr lang="en-US"/>
          </a:p>
        </p:txBody>
      </p:sp>
    </p:spTree>
    <p:extLst>
      <p:ext uri="{BB962C8B-B14F-4D97-AF65-F5344CB8AC3E}">
        <p14:creationId xmlns:p14="http://schemas.microsoft.com/office/powerpoint/2010/main" val="14862243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24B9-3A88-3A49-9C87-AC535C5B0AA1}"/>
              </a:ext>
            </a:extLst>
          </p:cNvPr>
          <p:cNvSpPr>
            <a:spLocks noGrp="1"/>
          </p:cNvSpPr>
          <p:nvPr>
            <p:ph type="title"/>
          </p:nvPr>
        </p:nvSpPr>
        <p:spPr/>
        <p:txBody>
          <a:bodyPr/>
          <a:lstStyle/>
          <a:p>
            <a:r>
              <a:rPr lang="en-US" dirty="0"/>
              <a:t>Accessing Extracted Features</a:t>
            </a:r>
          </a:p>
        </p:txBody>
      </p:sp>
      <p:sp>
        <p:nvSpPr>
          <p:cNvPr id="3" name="Content Placeholder 2">
            <a:extLst>
              <a:ext uri="{FF2B5EF4-FFF2-40B4-BE49-F238E27FC236}">
                <a16:creationId xmlns:a16="http://schemas.microsoft.com/office/drawing/2014/main" id="{3D004BF1-1E4A-3E45-8054-19011E4D0EF1}"/>
              </a:ext>
            </a:extLst>
          </p:cNvPr>
          <p:cNvSpPr>
            <a:spLocks noGrp="1"/>
          </p:cNvSpPr>
          <p:nvPr>
            <p:ph sz="half" idx="1"/>
          </p:nvPr>
        </p:nvSpPr>
        <p:spPr>
          <a:xfrm>
            <a:off x="838200" y="1530842"/>
            <a:ext cx="10515600" cy="4946158"/>
          </a:xfrm>
        </p:spPr>
        <p:txBody>
          <a:bodyPr>
            <a:noAutofit/>
          </a:bodyPr>
          <a:lstStyle/>
          <a:p>
            <a:pPr>
              <a:lnSpc>
                <a:spcPct val="150000"/>
              </a:lnSpc>
            </a:pPr>
            <a:r>
              <a:rPr lang="en-US" dirty="0">
                <a:ea typeface="Courier New" charset="0"/>
                <a:cs typeface="Courier New" charset="0"/>
              </a:rPr>
              <a:t>Files sync in </a:t>
            </a:r>
            <a:r>
              <a:rPr lang="en-US" dirty="0" err="1">
                <a:ea typeface="Courier New" charset="0"/>
                <a:cs typeface="Courier New" charset="0"/>
              </a:rPr>
              <a:t>pairtree</a:t>
            </a:r>
            <a:r>
              <a:rPr lang="en-US" dirty="0">
                <a:ea typeface="Courier New" charset="0"/>
                <a:cs typeface="Courier New" charset="0"/>
              </a:rPr>
              <a:t> format </a:t>
            </a:r>
          </a:p>
          <a:p>
            <a:pPr>
              <a:lnSpc>
                <a:spcPct val="150000"/>
              </a:lnSpc>
            </a:pPr>
            <a:r>
              <a:rPr lang="en-US" dirty="0"/>
              <a:t>File storage format</a:t>
            </a:r>
          </a:p>
          <a:p>
            <a:pPr>
              <a:lnSpc>
                <a:spcPct val="150000"/>
              </a:lnSpc>
            </a:pPr>
            <a:r>
              <a:rPr lang="en-US" dirty="0"/>
              <a:t>Nested directories, broken down by characters in file name</a:t>
            </a:r>
          </a:p>
          <a:p>
            <a:pPr>
              <a:lnSpc>
                <a:spcPct val="150000"/>
              </a:lnSpc>
            </a:pPr>
            <a:endParaRPr lang="en-US" dirty="0"/>
          </a:p>
          <a:p>
            <a:pPr marL="0" indent="0">
              <a:lnSpc>
                <a:spcPct val="150000"/>
              </a:lnSpc>
              <a:buNone/>
            </a:pPr>
            <a:endParaRPr lang="en-US" dirty="0"/>
          </a:p>
          <a:p>
            <a:pPr marL="0" indent="0" algn="ctr">
              <a:lnSpc>
                <a:spcPct val="150000"/>
              </a:lnSpc>
              <a:buNone/>
            </a:pPr>
            <a:r>
              <a:rPr lang="en-US" dirty="0">
                <a:hlinkClick r:id="rId3"/>
              </a:rPr>
              <a:t>https://wiki.ucop.edu/display/Curation/PairTree</a:t>
            </a:r>
            <a:r>
              <a:rPr lang="en-US" dirty="0"/>
              <a:t> </a:t>
            </a:r>
          </a:p>
        </p:txBody>
      </p:sp>
      <p:pic>
        <p:nvPicPr>
          <p:cNvPr id="4" name="Picture 3">
            <a:extLst>
              <a:ext uri="{FF2B5EF4-FFF2-40B4-BE49-F238E27FC236}">
                <a16:creationId xmlns:a16="http://schemas.microsoft.com/office/drawing/2014/main" id="{C33F10FC-F51B-AA4E-955A-39D29C7B7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558" y="4003921"/>
            <a:ext cx="4175760" cy="1219200"/>
          </a:xfrm>
          <a:prstGeom prst="rect">
            <a:avLst/>
          </a:prstGeom>
        </p:spPr>
      </p:pic>
      <p:sp>
        <p:nvSpPr>
          <p:cNvPr id="5" name="Slide Number Placeholder 4">
            <a:extLst>
              <a:ext uri="{FF2B5EF4-FFF2-40B4-BE49-F238E27FC236}">
                <a16:creationId xmlns:a16="http://schemas.microsoft.com/office/drawing/2014/main" id="{E4524540-0516-164E-B33E-50C526A2443E}"/>
              </a:ext>
            </a:extLst>
          </p:cNvPr>
          <p:cNvSpPr>
            <a:spLocks noGrp="1"/>
          </p:cNvSpPr>
          <p:nvPr>
            <p:ph type="sldNum" sz="quarter" idx="12"/>
          </p:nvPr>
        </p:nvSpPr>
        <p:spPr/>
        <p:txBody>
          <a:bodyPr/>
          <a:lstStyle/>
          <a:p>
            <a:fld id="{B6B32D53-BB65-EC41-A890-C13572F8B348}" type="slidenum">
              <a:rPr lang="en-US" smtClean="0"/>
              <a:pPr/>
              <a:t>108</a:t>
            </a:fld>
            <a:endParaRPr lang="en-US"/>
          </a:p>
        </p:txBody>
      </p:sp>
    </p:spTree>
    <p:extLst>
      <p:ext uri="{BB962C8B-B14F-4D97-AF65-F5344CB8AC3E}">
        <p14:creationId xmlns:p14="http://schemas.microsoft.com/office/powerpoint/2010/main" val="3407567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274D24-861D-BB4E-B590-653F20C0407F}"/>
              </a:ext>
            </a:extLst>
          </p:cNvPr>
          <p:cNvSpPr>
            <a:spLocks noGrp="1"/>
          </p:cNvSpPr>
          <p:nvPr>
            <p:ph type="title"/>
          </p:nvPr>
        </p:nvSpPr>
        <p:spPr/>
        <p:txBody>
          <a:bodyPr/>
          <a:lstStyle/>
          <a:p>
            <a:r>
              <a:rPr lang="en-US" dirty="0"/>
              <a:t>Hands-on: Analyzing Extracted Features</a:t>
            </a:r>
          </a:p>
        </p:txBody>
      </p:sp>
      <p:sp>
        <p:nvSpPr>
          <p:cNvPr id="5" name="Content Placeholder 4">
            <a:extLst>
              <a:ext uri="{FF2B5EF4-FFF2-40B4-BE49-F238E27FC236}">
                <a16:creationId xmlns:a16="http://schemas.microsoft.com/office/drawing/2014/main" id="{7C9F2EB9-5713-484E-AE88-57AA52F1A63C}"/>
              </a:ext>
            </a:extLst>
          </p:cNvPr>
          <p:cNvSpPr>
            <a:spLocks noGrp="1"/>
          </p:cNvSpPr>
          <p:nvPr>
            <p:ph sz="half" idx="1"/>
          </p:nvPr>
        </p:nvSpPr>
        <p:spPr>
          <a:xfrm>
            <a:off x="838200" y="2188028"/>
            <a:ext cx="10515600" cy="3694151"/>
          </a:xfrm>
        </p:spPr>
        <p:txBody>
          <a:bodyPr>
            <a:normAutofit lnSpcReduction="10000"/>
          </a:bodyPr>
          <a:lstStyle/>
          <a:p>
            <a:pPr marL="0" indent="0">
              <a:lnSpc>
                <a:spcPct val="150000"/>
              </a:lnSpc>
              <a:buNone/>
            </a:pPr>
            <a:r>
              <a:rPr lang="en-US" dirty="0"/>
              <a:t>Work with HTRC Extracted Features files to understand the data model and basic Python programming for analyzing text data. </a:t>
            </a:r>
          </a:p>
          <a:p>
            <a:pPr marL="0" indent="0">
              <a:buNone/>
            </a:pPr>
            <a:endParaRPr lang="en-US" dirty="0"/>
          </a:p>
          <a:p>
            <a:pPr marL="0" indent="0">
              <a:lnSpc>
                <a:spcPct val="150000"/>
              </a:lnSpc>
              <a:buNone/>
            </a:pPr>
            <a:r>
              <a:rPr lang="en-US" dirty="0"/>
              <a:t>Website: </a:t>
            </a:r>
            <a:r>
              <a:rPr lang="en-US" dirty="0">
                <a:hlinkClick r:id="rId3"/>
              </a:rPr>
              <a:t>https://go.illinois.edu/htrc-workshop</a:t>
            </a:r>
            <a:endParaRPr lang="en-US" dirty="0"/>
          </a:p>
          <a:p>
            <a:pPr lvl="1">
              <a:lnSpc>
                <a:spcPct val="150000"/>
              </a:lnSpc>
            </a:pPr>
            <a:r>
              <a:rPr lang="en-US" dirty="0"/>
              <a:t>Launch Binder (if not already launched)</a:t>
            </a:r>
          </a:p>
          <a:p>
            <a:pPr lvl="1">
              <a:lnSpc>
                <a:spcPct val="150000"/>
              </a:lnSpc>
            </a:pPr>
            <a:r>
              <a:rPr lang="en-US" dirty="0"/>
              <a:t>03-ef-activity.ipynb</a:t>
            </a:r>
          </a:p>
        </p:txBody>
      </p:sp>
      <p:sp>
        <p:nvSpPr>
          <p:cNvPr id="6" name="Rectangle 5">
            <a:extLst>
              <a:ext uri="{FF2B5EF4-FFF2-40B4-BE49-F238E27FC236}">
                <a16:creationId xmlns:a16="http://schemas.microsoft.com/office/drawing/2014/main" id="{3BD54036-4503-9C49-86C4-4B011042E96A}"/>
              </a:ext>
            </a:extLst>
          </p:cNvPr>
          <p:cNvSpPr/>
          <p:nvPr/>
        </p:nvSpPr>
        <p:spPr>
          <a:xfrm>
            <a:off x="8992256" y="1292989"/>
            <a:ext cx="2055371" cy="523220"/>
          </a:xfrm>
          <a:prstGeom prst="rect">
            <a:avLst/>
          </a:prstGeom>
        </p:spPr>
        <p:txBody>
          <a:bodyPr wrap="none">
            <a:spAutoFit/>
          </a:bodyPr>
          <a:lstStyle/>
          <a:p>
            <a:r>
              <a:rPr lang="en-US" altLang="zh-CN" sz="2800" i="1" dirty="0">
                <a:latin typeface="+mj-lt"/>
                <a:ea typeface="ＭＳ 明朝" charset="-128"/>
              </a:rPr>
              <a:t>Handout p. 8</a:t>
            </a:r>
            <a:endParaRPr lang="en-US" sz="2800" dirty="0">
              <a:latin typeface="+mj-lt"/>
            </a:endParaRPr>
          </a:p>
        </p:txBody>
      </p:sp>
      <p:sp>
        <p:nvSpPr>
          <p:cNvPr id="2" name="Slide Number Placeholder 1">
            <a:extLst>
              <a:ext uri="{FF2B5EF4-FFF2-40B4-BE49-F238E27FC236}">
                <a16:creationId xmlns:a16="http://schemas.microsoft.com/office/drawing/2014/main" id="{E4ADAD36-1D0D-1F4D-857E-32FEAFAA9366}"/>
              </a:ext>
            </a:extLst>
          </p:cNvPr>
          <p:cNvSpPr>
            <a:spLocks noGrp="1"/>
          </p:cNvSpPr>
          <p:nvPr>
            <p:ph type="sldNum" sz="quarter" idx="12"/>
          </p:nvPr>
        </p:nvSpPr>
        <p:spPr/>
        <p:txBody>
          <a:bodyPr/>
          <a:lstStyle/>
          <a:p>
            <a:fld id="{B6B32D53-BB65-EC41-A890-C13572F8B348}" type="slidenum">
              <a:rPr lang="en-US" smtClean="0"/>
              <a:pPr/>
              <a:t>109</a:t>
            </a:fld>
            <a:endParaRPr lang="en-US"/>
          </a:p>
        </p:txBody>
      </p:sp>
    </p:spTree>
    <p:extLst>
      <p:ext uri="{BB962C8B-B14F-4D97-AF65-F5344CB8AC3E}">
        <p14:creationId xmlns:p14="http://schemas.microsoft.com/office/powerpoint/2010/main" val="1044011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HTRC</a:t>
            </a:r>
            <a:r>
              <a:rPr lang="zh-CN" altLang="en-US" dirty="0"/>
              <a:t> </a:t>
            </a:r>
            <a:r>
              <a:rPr lang="en-US" altLang="zh-CN" dirty="0"/>
              <a:t>Analytics</a:t>
            </a:r>
            <a:endParaRPr lang="en-US" dirty="0"/>
          </a:p>
        </p:txBody>
      </p:sp>
      <p:sp>
        <p:nvSpPr>
          <p:cNvPr id="3" name="Rectangle 2"/>
          <p:cNvSpPr/>
          <p:nvPr/>
        </p:nvSpPr>
        <p:spPr>
          <a:xfrm>
            <a:off x="3552617" y="6356350"/>
            <a:ext cx="4430223" cy="477054"/>
          </a:xfrm>
          <a:prstGeom prst="rect">
            <a:avLst/>
          </a:prstGeom>
        </p:spPr>
        <p:txBody>
          <a:bodyPr wrap="square">
            <a:spAutoFit/>
          </a:bodyPr>
          <a:lstStyle/>
          <a:p>
            <a:pPr algn="ctr"/>
            <a:r>
              <a:rPr lang="en-US" sz="2500" dirty="0">
                <a:solidFill>
                  <a:srgbClr val="000000"/>
                </a:solidFill>
                <a:hlinkClick r:id="rId3"/>
              </a:rPr>
              <a:t>https://analytics.hathitrust.org</a:t>
            </a:r>
            <a:endParaRPr lang="en-US" sz="2500" dirty="0">
              <a:solidFill>
                <a:srgbClr val="FF0000"/>
              </a:solidFill>
            </a:endParaRPr>
          </a:p>
        </p:txBody>
      </p:sp>
      <p:pic>
        <p:nvPicPr>
          <p:cNvPr id="8" name="Picture 7" descr="Go to the HTRC Analytics homepage to import the collection as a workset for analysis." title="Screenshot of HTRC Analytics inter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904" y="1716658"/>
            <a:ext cx="6723468" cy="4531369"/>
          </a:xfrm>
          <a:prstGeom prst="rect">
            <a:avLst/>
          </a:prstGeom>
          <a:ln>
            <a:solidFill>
              <a:schemeClr val="tx1"/>
            </a:solidFill>
          </a:ln>
        </p:spPr>
      </p:pic>
      <p:sp>
        <p:nvSpPr>
          <p:cNvPr id="4" name="Slide Number Placeholder 3">
            <a:extLst>
              <a:ext uri="{FF2B5EF4-FFF2-40B4-BE49-F238E27FC236}">
                <a16:creationId xmlns:a16="http://schemas.microsoft.com/office/drawing/2014/main" id="{53BBFF60-F544-C24D-8B64-C06043FA9807}"/>
              </a:ext>
            </a:extLst>
          </p:cNvPr>
          <p:cNvSpPr>
            <a:spLocks noGrp="1"/>
          </p:cNvSpPr>
          <p:nvPr>
            <p:ph type="sldNum" sz="quarter" idx="12"/>
          </p:nvPr>
        </p:nvSpPr>
        <p:spPr/>
        <p:txBody>
          <a:bodyPr/>
          <a:lstStyle/>
          <a:p>
            <a:fld id="{B6B32D53-BB65-EC41-A890-C13572F8B348}" type="slidenum">
              <a:rPr lang="en-US" smtClean="0"/>
              <a:pPr/>
              <a:t>11</a:t>
            </a:fld>
            <a:endParaRPr lang="en-US"/>
          </a:p>
        </p:txBody>
      </p:sp>
    </p:spTree>
    <p:extLst>
      <p:ext uri="{BB962C8B-B14F-4D97-AF65-F5344CB8AC3E}">
        <p14:creationId xmlns:p14="http://schemas.microsoft.com/office/powerpoint/2010/main" val="40157690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ADC04B-A4B4-5440-806D-58D56DE527F7}"/>
              </a:ext>
            </a:extLst>
          </p:cNvPr>
          <p:cNvSpPr>
            <a:spLocks noGrp="1"/>
          </p:cNvSpPr>
          <p:nvPr>
            <p:ph type="title"/>
          </p:nvPr>
        </p:nvSpPr>
        <p:spPr/>
        <p:txBody>
          <a:bodyPr/>
          <a:lstStyle/>
          <a:p>
            <a:r>
              <a:rPr lang="en-US" dirty="0"/>
              <a:t>Case studies: text analysis pipelines</a:t>
            </a:r>
          </a:p>
        </p:txBody>
      </p:sp>
      <p:sp>
        <p:nvSpPr>
          <p:cNvPr id="5" name="Content Placeholder 4">
            <a:extLst>
              <a:ext uri="{FF2B5EF4-FFF2-40B4-BE49-F238E27FC236}">
                <a16:creationId xmlns:a16="http://schemas.microsoft.com/office/drawing/2014/main" id="{5CC33DBC-DA4C-9E41-A012-B60876A902AF}"/>
              </a:ext>
            </a:extLst>
          </p:cNvPr>
          <p:cNvSpPr>
            <a:spLocks noGrp="1"/>
          </p:cNvSpPr>
          <p:nvPr>
            <p:ph sz="half" idx="1"/>
          </p:nvPr>
        </p:nvSpPr>
        <p:spPr>
          <a:xfrm>
            <a:off x="838200" y="1530841"/>
            <a:ext cx="10515600" cy="4784233"/>
          </a:xfrm>
        </p:spPr>
        <p:txBody>
          <a:bodyPr>
            <a:normAutofit/>
          </a:bodyPr>
          <a:lstStyle/>
          <a:p>
            <a:pPr marL="514350" indent="-514350">
              <a:lnSpc>
                <a:spcPct val="150000"/>
              </a:lnSpc>
              <a:buFont typeface="+mj-lt"/>
              <a:buAutoNum type="arabicPeriod"/>
            </a:pPr>
            <a:r>
              <a:rPr lang="en-US" dirty="0"/>
              <a:t>Go back to the </a:t>
            </a:r>
            <a:r>
              <a:rPr lang="en-US" i="1" dirty="0"/>
              <a:t>Transformation of Gender </a:t>
            </a:r>
            <a:r>
              <a:rPr lang="en-US" dirty="0"/>
              <a:t>case study</a:t>
            </a:r>
          </a:p>
          <a:p>
            <a:pPr marL="514350" indent="-514350">
              <a:lnSpc>
                <a:spcPct val="150000"/>
              </a:lnSpc>
              <a:buFont typeface="+mj-lt"/>
              <a:buAutoNum type="arabicPeriod"/>
            </a:pPr>
            <a:r>
              <a:rPr lang="en-US" dirty="0"/>
              <a:t>Also open this page: </a:t>
            </a:r>
            <a:r>
              <a:rPr lang="en-US" dirty="0">
                <a:hlinkClick r:id="rId3"/>
              </a:rPr>
              <a:t>https://github.com/dbamman/book-nlp</a:t>
            </a:r>
            <a:endParaRPr lang="en-US" dirty="0"/>
          </a:p>
          <a:p>
            <a:pPr marL="514350" indent="-514350">
              <a:lnSpc>
                <a:spcPct val="150000"/>
              </a:lnSpc>
              <a:buFont typeface="+mj-lt"/>
              <a:buAutoNum type="arabicPeriod"/>
            </a:pPr>
            <a:r>
              <a:rPr lang="en-US" dirty="0"/>
              <a:t>Then can you:</a:t>
            </a:r>
          </a:p>
          <a:p>
            <a:pPr lvl="1">
              <a:lnSpc>
                <a:spcPct val="150000"/>
              </a:lnSpc>
            </a:pPr>
            <a:r>
              <a:rPr lang="en-US" dirty="0"/>
              <a:t>Explain the pipeline to your neighbor?</a:t>
            </a:r>
          </a:p>
          <a:p>
            <a:pPr lvl="1">
              <a:lnSpc>
                <a:spcPct val="150000"/>
              </a:lnSpc>
            </a:pPr>
            <a:r>
              <a:rPr lang="en-US" dirty="0"/>
              <a:t>What tools or steps does it include?</a:t>
            </a:r>
          </a:p>
        </p:txBody>
      </p:sp>
      <p:sp>
        <p:nvSpPr>
          <p:cNvPr id="2" name="Slide Number Placeholder 1">
            <a:extLst>
              <a:ext uri="{FF2B5EF4-FFF2-40B4-BE49-F238E27FC236}">
                <a16:creationId xmlns:a16="http://schemas.microsoft.com/office/drawing/2014/main" id="{020D3234-D2C5-4E47-81AA-D20591822DE7}"/>
              </a:ext>
            </a:extLst>
          </p:cNvPr>
          <p:cNvSpPr>
            <a:spLocks noGrp="1"/>
          </p:cNvSpPr>
          <p:nvPr>
            <p:ph type="sldNum" sz="quarter" idx="12"/>
          </p:nvPr>
        </p:nvSpPr>
        <p:spPr/>
        <p:txBody>
          <a:bodyPr/>
          <a:lstStyle/>
          <a:p>
            <a:fld id="{B6B32D53-BB65-EC41-A890-C13572F8B348}" type="slidenum">
              <a:rPr lang="en-US" smtClean="0"/>
              <a:pPr/>
              <a:t>110</a:t>
            </a:fld>
            <a:endParaRPr lang="en-US"/>
          </a:p>
        </p:txBody>
      </p:sp>
      <p:sp>
        <p:nvSpPr>
          <p:cNvPr id="6" name="Rectangle 5">
            <a:extLst>
              <a:ext uri="{FF2B5EF4-FFF2-40B4-BE49-F238E27FC236}">
                <a16:creationId xmlns:a16="http://schemas.microsoft.com/office/drawing/2014/main" id="{DEE38E2E-3FEA-3040-A0BA-0F933A289756}"/>
              </a:ext>
            </a:extLst>
          </p:cNvPr>
          <p:cNvSpPr/>
          <p:nvPr/>
        </p:nvSpPr>
        <p:spPr>
          <a:xfrm>
            <a:off x="9298429" y="741420"/>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8</a:t>
            </a:r>
            <a:endParaRPr lang="en-US" sz="2800" dirty="0">
              <a:latin typeface="+mj-lt"/>
            </a:endParaRPr>
          </a:p>
        </p:txBody>
      </p:sp>
    </p:spTree>
    <p:extLst>
      <p:ext uri="{BB962C8B-B14F-4D97-AF65-F5344CB8AC3E}">
        <p14:creationId xmlns:p14="http://schemas.microsoft.com/office/powerpoint/2010/main" val="467880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78AAD-15B3-8B49-B4AD-58A4F74749F1}"/>
              </a:ext>
            </a:extLst>
          </p:cNvPr>
          <p:cNvSpPr>
            <a:spLocks noGrp="1"/>
          </p:cNvSpPr>
          <p:nvPr>
            <p:ph type="sldNum" sz="quarter" idx="10"/>
          </p:nvPr>
        </p:nvSpPr>
        <p:spPr/>
        <p:txBody>
          <a:bodyPr/>
          <a:lstStyle/>
          <a:p>
            <a:fld id="{57A3DAA0-74F5-E649-9B1A-C084ACD7BB16}" type="slidenum">
              <a:rPr lang="en-US" smtClean="0"/>
              <a:pPr/>
              <a:t>111</a:t>
            </a:fld>
            <a:endParaRPr lang="en-US"/>
          </a:p>
        </p:txBody>
      </p:sp>
      <p:sp>
        <p:nvSpPr>
          <p:cNvPr id="4" name="Title 3">
            <a:extLst>
              <a:ext uri="{FF2B5EF4-FFF2-40B4-BE49-F238E27FC236}">
                <a16:creationId xmlns:a16="http://schemas.microsoft.com/office/drawing/2014/main" id="{45F76307-A6FC-3B47-AA91-4FBEA8A2E42E}"/>
              </a:ext>
            </a:extLst>
          </p:cNvPr>
          <p:cNvSpPr>
            <a:spLocks noGrp="1"/>
          </p:cNvSpPr>
          <p:nvPr>
            <p:ph type="title" idx="4294967295"/>
          </p:nvPr>
        </p:nvSpPr>
        <p:spPr>
          <a:xfrm>
            <a:off x="1040130" y="1709738"/>
            <a:ext cx="9475470" cy="2852737"/>
          </a:xfrm>
        </p:spPr>
        <p:txBody>
          <a:bodyPr/>
          <a:lstStyle/>
          <a:p>
            <a:r>
              <a:rPr lang="en-US" dirty="0"/>
              <a:t>Other HTRC tools and services</a:t>
            </a:r>
          </a:p>
        </p:txBody>
      </p:sp>
    </p:spTree>
    <p:extLst>
      <p:ext uri="{BB962C8B-B14F-4D97-AF65-F5344CB8AC3E}">
        <p14:creationId xmlns:p14="http://schemas.microsoft.com/office/powerpoint/2010/main" val="3261568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302A-E4DB-A24F-8C7F-F08ADC1ED666}"/>
              </a:ext>
            </a:extLst>
          </p:cNvPr>
          <p:cNvSpPr>
            <a:spLocks noGrp="1"/>
          </p:cNvSpPr>
          <p:nvPr>
            <p:ph type="title"/>
          </p:nvPr>
        </p:nvSpPr>
        <p:spPr/>
        <p:txBody>
          <a:bodyPr/>
          <a:lstStyle/>
          <a:p>
            <a:r>
              <a:rPr lang="en-US" dirty="0" err="1"/>
              <a:t>HathiTrust</a:t>
            </a:r>
            <a:r>
              <a:rPr lang="en-US" dirty="0"/>
              <a:t> data access options</a:t>
            </a:r>
          </a:p>
        </p:txBody>
      </p:sp>
      <p:graphicFrame>
        <p:nvGraphicFramePr>
          <p:cNvPr id="5" name="Table 4">
            <a:extLst>
              <a:ext uri="{FF2B5EF4-FFF2-40B4-BE49-F238E27FC236}">
                <a16:creationId xmlns:a16="http://schemas.microsoft.com/office/drawing/2014/main" id="{134532B9-1DDF-7C47-8FA9-69A7AE5E2D13}"/>
              </a:ext>
            </a:extLst>
          </p:cNvPr>
          <p:cNvGraphicFramePr>
            <a:graphicFrameLocks noGrp="1"/>
          </p:cNvGraphicFramePr>
          <p:nvPr>
            <p:extLst>
              <p:ext uri="{D42A27DB-BD31-4B8C-83A1-F6EECF244321}">
                <p14:modId xmlns:p14="http://schemas.microsoft.com/office/powerpoint/2010/main" val="1794169542"/>
              </p:ext>
            </p:extLst>
          </p:nvPr>
        </p:nvGraphicFramePr>
        <p:xfrm>
          <a:off x="304800" y="1557490"/>
          <a:ext cx="11049000" cy="4728568"/>
        </p:xfrm>
        <a:graphic>
          <a:graphicData uri="http://schemas.openxmlformats.org/drawingml/2006/table">
            <a:tbl>
              <a:tblPr firstRow="1" bandRow="1">
                <a:tableStyleId>{21E4AEA4-8DFA-4A89-87EB-49C32662AFE0}</a:tableStyleId>
              </a:tblPr>
              <a:tblGrid>
                <a:gridCol w="1705493">
                  <a:extLst>
                    <a:ext uri="{9D8B030D-6E8A-4147-A177-3AD203B41FA5}">
                      <a16:colId xmlns:a16="http://schemas.microsoft.com/office/drawing/2014/main" val="20000"/>
                    </a:ext>
                  </a:extLst>
                </a:gridCol>
                <a:gridCol w="1835726">
                  <a:extLst>
                    <a:ext uri="{9D8B030D-6E8A-4147-A177-3AD203B41FA5}">
                      <a16:colId xmlns:a16="http://schemas.microsoft.com/office/drawing/2014/main" val="20001"/>
                    </a:ext>
                  </a:extLst>
                </a:gridCol>
                <a:gridCol w="2656381">
                  <a:extLst>
                    <a:ext uri="{9D8B030D-6E8A-4147-A177-3AD203B41FA5}">
                      <a16:colId xmlns:a16="http://schemas.microsoft.com/office/drawing/2014/main" val="20002"/>
                    </a:ext>
                  </a:extLst>
                </a:gridCol>
                <a:gridCol w="2418080">
                  <a:extLst>
                    <a:ext uri="{9D8B030D-6E8A-4147-A177-3AD203B41FA5}">
                      <a16:colId xmlns:a16="http://schemas.microsoft.com/office/drawing/2014/main" val="20003"/>
                    </a:ext>
                  </a:extLst>
                </a:gridCol>
                <a:gridCol w="2433320">
                  <a:extLst>
                    <a:ext uri="{9D8B030D-6E8A-4147-A177-3AD203B41FA5}">
                      <a16:colId xmlns:a16="http://schemas.microsoft.com/office/drawing/2014/main" val="855188810"/>
                    </a:ext>
                  </a:extLst>
                </a:gridCol>
              </a:tblGrid>
              <a:tr h="433870">
                <a:tc>
                  <a:txBody>
                    <a:bodyPr/>
                    <a:lstStyle/>
                    <a:p>
                      <a:r>
                        <a:rPr lang="en-US" sz="2000" dirty="0"/>
                        <a:t>Method</a:t>
                      </a:r>
                    </a:p>
                  </a:txBody>
                  <a:tcPr/>
                </a:tc>
                <a:tc>
                  <a:txBody>
                    <a:bodyPr/>
                    <a:lstStyle/>
                    <a:p>
                      <a:r>
                        <a:rPr lang="en-US" sz="2000" dirty="0"/>
                        <a:t>Data</a:t>
                      </a:r>
                    </a:p>
                  </a:txBody>
                  <a:tcPr/>
                </a:tc>
                <a:tc>
                  <a:txBody>
                    <a:bodyPr/>
                    <a:lstStyle/>
                    <a:p>
                      <a:r>
                        <a:rPr lang="en-US" sz="2000" dirty="0"/>
                        <a:t>Description</a:t>
                      </a:r>
                    </a:p>
                  </a:txBody>
                  <a:tcPr/>
                </a:tc>
                <a:tc>
                  <a:txBody>
                    <a:bodyPr/>
                    <a:lstStyle/>
                    <a:p>
                      <a:r>
                        <a:rPr lang="en-US" sz="2000" dirty="0"/>
                        <a:t>Rights status</a:t>
                      </a:r>
                    </a:p>
                  </a:txBody>
                  <a:tcPr/>
                </a:tc>
                <a:tc>
                  <a:txBody>
                    <a:bodyPr/>
                    <a:lstStyle/>
                    <a:p>
                      <a:r>
                        <a:rPr lang="en-US" sz="2000" dirty="0"/>
                        <a:t>Restrictions</a:t>
                      </a:r>
                    </a:p>
                  </a:txBody>
                  <a:tcPr/>
                </a:tc>
                <a:extLst>
                  <a:ext uri="{0D108BD9-81ED-4DB2-BD59-A6C34878D82A}">
                    <a16:rowId xmlns:a16="http://schemas.microsoft.com/office/drawing/2014/main" val="10000"/>
                  </a:ext>
                </a:extLst>
              </a:tr>
              <a:tr h="748716">
                <a:tc>
                  <a:txBody>
                    <a:bodyPr/>
                    <a:lstStyle/>
                    <a:p>
                      <a:r>
                        <a:rPr lang="en-US" sz="2000" dirty="0"/>
                        <a:t>HT</a:t>
                      </a:r>
                      <a:r>
                        <a:rPr lang="en-US" sz="2000" baseline="0" dirty="0"/>
                        <a:t> dataset request</a:t>
                      </a:r>
                      <a:endParaRPr lang="en-US" sz="2000" dirty="0"/>
                    </a:p>
                  </a:txBody>
                  <a:tcPr/>
                </a:tc>
                <a:tc>
                  <a:txBody>
                    <a:bodyPr/>
                    <a:lstStyle/>
                    <a:p>
                      <a:r>
                        <a:rPr lang="en-US" sz="2000" dirty="0"/>
                        <a:t>Full</a:t>
                      </a:r>
                      <a:r>
                        <a:rPr lang="en-US" sz="2000" baseline="0" dirty="0"/>
                        <a:t> text OCR</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Download page images and plain text OCR</a:t>
                      </a:r>
                      <a:endParaRPr lang="en-US" sz="20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Public</a:t>
                      </a:r>
                      <a:r>
                        <a:rPr lang="en-US" sz="2000" baseline="0" dirty="0"/>
                        <a:t> domain</a:t>
                      </a:r>
                      <a:endParaRPr lang="en-US" sz="20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Depends on your university</a:t>
                      </a:r>
                    </a:p>
                  </a:txBody>
                  <a:tcPr/>
                </a:tc>
                <a:extLst>
                  <a:ext uri="{0D108BD9-81ED-4DB2-BD59-A6C34878D82A}">
                    <a16:rowId xmlns:a16="http://schemas.microsoft.com/office/drawing/2014/main" val="10001"/>
                  </a:ext>
                </a:extLst>
              </a:tr>
              <a:tr h="826078">
                <a:tc>
                  <a:txBody>
                    <a:bodyPr/>
                    <a:lstStyle/>
                    <a:p>
                      <a:r>
                        <a:rPr lang="en-US" sz="2000" dirty="0"/>
                        <a:t>HT Data API</a:t>
                      </a:r>
                    </a:p>
                  </a:txBody>
                  <a:tcPr/>
                </a:tc>
                <a:tc>
                  <a:txBody>
                    <a:bodyPr/>
                    <a:lstStyle/>
                    <a:p>
                      <a:r>
                        <a:rPr lang="en-US" sz="2000" dirty="0"/>
                        <a:t>Full text OCR, page images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Download page images and plain text OCR</a:t>
                      </a:r>
                      <a:endParaRPr lang="en-US" sz="20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Public domain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Non-Google digitized only</a:t>
                      </a:r>
                    </a:p>
                  </a:txBody>
                  <a:tcPr/>
                </a:tc>
                <a:extLst>
                  <a:ext uri="{0D108BD9-81ED-4DB2-BD59-A6C34878D82A}">
                    <a16:rowId xmlns:a16="http://schemas.microsoft.com/office/drawing/2014/main" val="1788374177"/>
                  </a:ext>
                </a:extLst>
              </a:tr>
              <a:tr h="982844">
                <a:tc>
                  <a:txBody>
                    <a:bodyPr/>
                    <a:lstStyle/>
                    <a:p>
                      <a:r>
                        <a:rPr lang="en-US" sz="2000" dirty="0"/>
                        <a:t>HTRC Algorithms</a:t>
                      </a:r>
                    </a:p>
                  </a:txBody>
                  <a:tcPr/>
                </a:tc>
                <a:tc>
                  <a:txBody>
                    <a:bodyPr/>
                    <a:lstStyle/>
                    <a:p>
                      <a:r>
                        <a:rPr lang="en-US" sz="2000" dirty="0"/>
                        <a:t>Full text OCR (not viewable)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Analyze a </a:t>
                      </a:r>
                      <a:r>
                        <a:rPr lang="en-US" sz="2000" b="0" dirty="0" err="1"/>
                        <a:t>workset</a:t>
                      </a:r>
                      <a:r>
                        <a:rPr lang="en-US" sz="2000" b="0" dirty="0"/>
                        <a:t> using off-the-shelf tools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All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Data can be computed on, but is not exposed</a:t>
                      </a:r>
                    </a:p>
                  </a:txBody>
                  <a:tcPr/>
                </a:tc>
                <a:extLst>
                  <a:ext uri="{0D108BD9-81ED-4DB2-BD59-A6C34878D82A}">
                    <a16:rowId xmlns:a16="http://schemas.microsoft.com/office/drawing/2014/main" val="4144985919"/>
                  </a:ext>
                </a:extLst>
              </a:tr>
              <a:tr h="1013024">
                <a:tc>
                  <a:txBody>
                    <a:bodyPr/>
                    <a:lstStyle/>
                    <a:p>
                      <a:r>
                        <a:rPr lang="en-US" sz="2000" dirty="0"/>
                        <a:t>HTRC Extracted</a:t>
                      </a:r>
                      <a:r>
                        <a:rPr lang="en-US" sz="2000" baseline="0" dirty="0"/>
                        <a:t> Features</a:t>
                      </a:r>
                      <a:endParaRPr lang="en-US" sz="2000" dirty="0"/>
                    </a:p>
                  </a:txBody>
                  <a:tcPr/>
                </a:tc>
                <a:tc>
                  <a:txBody>
                    <a:bodyPr/>
                    <a:lstStyle/>
                    <a:p>
                      <a:r>
                        <a:rPr lang="en-US" sz="2000" dirty="0"/>
                        <a:t>Abstracted</a:t>
                      </a:r>
                      <a:r>
                        <a:rPr lang="en-US" sz="2000" baseline="0" dirty="0"/>
                        <a:t> text and metadata</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JSON</a:t>
                      </a:r>
                      <a:r>
                        <a:rPr lang="en-US" sz="2000" baseline="0" dirty="0"/>
                        <a:t> files for each of 15.7 million volumes in HathiTrust</a:t>
                      </a:r>
                      <a:endParaRPr lang="en-US" sz="20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All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Data is preprocessed</a:t>
                      </a:r>
                    </a:p>
                  </a:txBody>
                  <a:tcPr/>
                </a:tc>
                <a:extLst>
                  <a:ext uri="{0D108BD9-81ED-4DB2-BD59-A6C34878D82A}">
                    <a16:rowId xmlns:a16="http://schemas.microsoft.com/office/drawing/2014/main" val="10002"/>
                  </a:ext>
                </a:extLst>
              </a:tr>
              <a:tr h="0">
                <a:tc>
                  <a:txBody>
                    <a:bodyPr/>
                    <a:lstStyle/>
                    <a:p>
                      <a:r>
                        <a:rPr lang="en-US" sz="2000" dirty="0"/>
                        <a:t>HTRC Data API</a:t>
                      </a:r>
                    </a:p>
                  </a:txBody>
                  <a:tcPr/>
                </a:tc>
                <a:tc>
                  <a:txBody>
                    <a:bodyPr/>
                    <a:lstStyle/>
                    <a:p>
                      <a:r>
                        <a:rPr lang="en-US" sz="2000" dirty="0"/>
                        <a:t>Full</a:t>
                      </a:r>
                      <a:r>
                        <a:rPr lang="en-US" sz="2000" baseline="0" dirty="0"/>
                        <a:t> text OCR</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Analyze plain text OCR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All for HT members; else public domain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For use in a Data Capsule only</a:t>
                      </a:r>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DE5896F1-DCE9-EC45-B4B3-90DDC50E9174}"/>
              </a:ext>
            </a:extLst>
          </p:cNvPr>
          <p:cNvSpPr>
            <a:spLocks noGrp="1"/>
          </p:cNvSpPr>
          <p:nvPr>
            <p:ph type="sldNum" sz="quarter" idx="12"/>
          </p:nvPr>
        </p:nvSpPr>
        <p:spPr/>
        <p:txBody>
          <a:bodyPr/>
          <a:lstStyle/>
          <a:p>
            <a:fld id="{B6B32D53-BB65-EC41-A890-C13572F8B348}" type="slidenum">
              <a:rPr lang="en-US" smtClean="0"/>
              <a:pPr/>
              <a:t>112</a:t>
            </a:fld>
            <a:endParaRPr lang="en-US"/>
          </a:p>
        </p:txBody>
      </p:sp>
    </p:spTree>
    <p:extLst>
      <p:ext uri="{BB962C8B-B14F-4D97-AF65-F5344CB8AC3E}">
        <p14:creationId xmlns:p14="http://schemas.microsoft.com/office/powerpoint/2010/main" val="12534933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163287"/>
            <a:ext cx="10515600" cy="1129702"/>
          </a:xfrm>
        </p:spPr>
        <p:txBody>
          <a:bodyPr/>
          <a:lstStyle/>
          <a:p>
            <a:r>
              <a:rPr lang="en-US" dirty="0"/>
              <a:t>Secure Data Capsules </a:t>
            </a:r>
          </a:p>
        </p:txBody>
      </p:sp>
      <p:sp>
        <p:nvSpPr>
          <p:cNvPr id="3" name="Content Placeholder 2"/>
          <p:cNvSpPr>
            <a:spLocks noGrp="1"/>
          </p:cNvSpPr>
          <p:nvPr>
            <p:ph sz="half" idx="1"/>
          </p:nvPr>
        </p:nvSpPr>
        <p:spPr>
          <a:xfrm>
            <a:off x="838200" y="1825624"/>
            <a:ext cx="5257800" cy="3899314"/>
          </a:xfrm>
        </p:spPr>
        <p:txBody>
          <a:bodyPr anchor="ctr">
            <a:noAutofit/>
          </a:bodyPr>
          <a:lstStyle/>
          <a:p>
            <a:pPr>
              <a:lnSpc>
                <a:spcPct val="150000"/>
              </a:lnSpc>
            </a:pPr>
            <a:r>
              <a:rPr lang="en-US" sz="3200" dirty="0"/>
              <a:t>Secure analysis environments</a:t>
            </a:r>
          </a:p>
          <a:p>
            <a:pPr>
              <a:lnSpc>
                <a:spcPct val="150000"/>
              </a:lnSpc>
            </a:pPr>
            <a:r>
              <a:rPr lang="en-US" sz="3200" dirty="0"/>
              <a:t>Linux virtual desktop</a:t>
            </a:r>
          </a:p>
          <a:p>
            <a:pPr>
              <a:lnSpc>
                <a:spcPct val="150000"/>
              </a:lnSpc>
            </a:pPr>
            <a:r>
              <a:rPr lang="en-US" sz="3200" dirty="0"/>
              <a:t>Protocols for data import/export</a:t>
            </a:r>
          </a:p>
        </p:txBody>
      </p:sp>
      <p:pic>
        <p:nvPicPr>
          <p:cNvPr id="6" name="Content Placeholder 5">
            <a:extLst>
              <a:ext uri="{FF2B5EF4-FFF2-40B4-BE49-F238E27FC236}">
                <a16:creationId xmlns:a16="http://schemas.microsoft.com/office/drawing/2014/main" id="{6E6E6E78-EBA8-8343-8353-315541FE491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303193" y="1825624"/>
            <a:ext cx="6050607" cy="4059349"/>
          </a:xfrm>
          <a:prstGeom prst="rect">
            <a:avLst/>
          </a:prstGeom>
          <a:ln>
            <a:solidFill>
              <a:schemeClr val="tx1"/>
            </a:solidFill>
          </a:ln>
        </p:spPr>
      </p:pic>
      <p:sp>
        <p:nvSpPr>
          <p:cNvPr id="2" name="Rectangle 1">
            <a:extLst>
              <a:ext uri="{FF2B5EF4-FFF2-40B4-BE49-F238E27FC236}">
                <a16:creationId xmlns:a16="http://schemas.microsoft.com/office/drawing/2014/main" id="{C97836A1-BA5D-9241-9FFA-78F6FEE0FCEF}"/>
              </a:ext>
            </a:extLst>
          </p:cNvPr>
          <p:cNvSpPr/>
          <p:nvPr/>
        </p:nvSpPr>
        <p:spPr>
          <a:xfrm>
            <a:off x="3124200" y="6257573"/>
            <a:ext cx="5943600" cy="461665"/>
          </a:xfrm>
          <a:prstGeom prst="rect">
            <a:avLst/>
          </a:prstGeom>
        </p:spPr>
        <p:txBody>
          <a:bodyPr wrap="square">
            <a:spAutoFit/>
          </a:bodyPr>
          <a:lstStyle/>
          <a:p>
            <a:r>
              <a:rPr lang="en-US" sz="2400" dirty="0">
                <a:hlinkClick r:id="rId4"/>
              </a:rPr>
              <a:t>https://analytics.hathitrust.org/staticcapsules</a:t>
            </a:r>
            <a:r>
              <a:rPr lang="en-US" sz="2400" dirty="0"/>
              <a:t> </a:t>
            </a:r>
          </a:p>
        </p:txBody>
      </p:sp>
      <p:sp>
        <p:nvSpPr>
          <p:cNvPr id="5" name="Slide Number Placeholder 4">
            <a:extLst>
              <a:ext uri="{FF2B5EF4-FFF2-40B4-BE49-F238E27FC236}">
                <a16:creationId xmlns:a16="http://schemas.microsoft.com/office/drawing/2014/main" id="{2B78A86F-4C5D-504A-95EB-A8DA8C34BE1B}"/>
              </a:ext>
            </a:extLst>
          </p:cNvPr>
          <p:cNvSpPr>
            <a:spLocks noGrp="1"/>
          </p:cNvSpPr>
          <p:nvPr>
            <p:ph type="sldNum" sz="quarter" idx="12"/>
          </p:nvPr>
        </p:nvSpPr>
        <p:spPr/>
        <p:txBody>
          <a:bodyPr/>
          <a:lstStyle/>
          <a:p>
            <a:fld id="{B6B32D53-BB65-EC41-A890-C13572F8B348}" type="slidenum">
              <a:rPr lang="en-US" smtClean="0"/>
              <a:pPr/>
              <a:t>113</a:t>
            </a:fld>
            <a:endParaRPr lang="en-US"/>
          </a:p>
        </p:txBody>
      </p:sp>
    </p:spTree>
    <p:extLst>
      <p:ext uri="{BB962C8B-B14F-4D97-AF65-F5344CB8AC3E}">
        <p14:creationId xmlns:p14="http://schemas.microsoft.com/office/powerpoint/2010/main" val="24591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560479-5C1A-3543-9B40-46247D2CD552}"/>
              </a:ext>
            </a:extLst>
          </p:cNvPr>
          <p:cNvSpPr>
            <a:spLocks noGrp="1"/>
          </p:cNvSpPr>
          <p:nvPr>
            <p:ph type="title"/>
          </p:nvPr>
        </p:nvSpPr>
        <p:spPr/>
        <p:txBody>
          <a:bodyPr/>
          <a:lstStyle/>
          <a:p>
            <a:r>
              <a:rPr lang="en-US" dirty="0"/>
              <a:t>Custom dataset request</a:t>
            </a:r>
          </a:p>
        </p:txBody>
      </p:sp>
      <p:sp>
        <p:nvSpPr>
          <p:cNvPr id="8" name="Content Placeholder 7">
            <a:extLst>
              <a:ext uri="{FF2B5EF4-FFF2-40B4-BE49-F238E27FC236}">
                <a16:creationId xmlns:a16="http://schemas.microsoft.com/office/drawing/2014/main" id="{61F177B8-58B5-8F4D-BCDD-165232C331B6}"/>
              </a:ext>
            </a:extLst>
          </p:cNvPr>
          <p:cNvSpPr>
            <a:spLocks noGrp="1"/>
          </p:cNvSpPr>
          <p:nvPr>
            <p:ph sz="half" idx="1"/>
          </p:nvPr>
        </p:nvSpPr>
        <p:spPr/>
        <p:txBody>
          <a:bodyPr/>
          <a:lstStyle/>
          <a:p>
            <a:pPr>
              <a:lnSpc>
                <a:spcPct val="150000"/>
              </a:lnSpc>
            </a:pPr>
            <a:r>
              <a:rPr lang="en-US" dirty="0"/>
              <a:t>For researchers who need public domain data only</a:t>
            </a:r>
          </a:p>
          <a:p>
            <a:pPr>
              <a:lnSpc>
                <a:spcPct val="150000"/>
              </a:lnSpc>
            </a:pPr>
            <a:r>
              <a:rPr lang="en-US" dirty="0"/>
              <a:t>Downloadable, OCR and metadata</a:t>
            </a:r>
          </a:p>
          <a:p>
            <a:pPr>
              <a:lnSpc>
                <a:spcPct val="150000"/>
              </a:lnSpc>
            </a:pPr>
            <a:r>
              <a:rPr lang="en-US" dirty="0"/>
              <a:t>Request procedure</a:t>
            </a:r>
          </a:p>
          <a:p>
            <a:pPr>
              <a:lnSpc>
                <a:spcPct val="150000"/>
              </a:lnSpc>
            </a:pPr>
            <a:r>
              <a:rPr lang="en-US" dirty="0"/>
              <a:t>Some limitation based on Google-digitization</a:t>
            </a:r>
          </a:p>
        </p:txBody>
      </p:sp>
      <p:sp>
        <p:nvSpPr>
          <p:cNvPr id="9" name="Rectangle 8">
            <a:extLst>
              <a:ext uri="{FF2B5EF4-FFF2-40B4-BE49-F238E27FC236}">
                <a16:creationId xmlns:a16="http://schemas.microsoft.com/office/drawing/2014/main" id="{219BA0BA-E3C1-764B-8825-8A24F16D9BBB}"/>
              </a:ext>
            </a:extLst>
          </p:cNvPr>
          <p:cNvSpPr/>
          <p:nvPr/>
        </p:nvSpPr>
        <p:spPr>
          <a:xfrm>
            <a:off x="3704706" y="5515805"/>
            <a:ext cx="4828309" cy="461665"/>
          </a:xfrm>
          <a:prstGeom prst="rect">
            <a:avLst/>
          </a:prstGeom>
        </p:spPr>
        <p:txBody>
          <a:bodyPr wrap="none">
            <a:spAutoFit/>
          </a:bodyPr>
          <a:lstStyle/>
          <a:p>
            <a:pPr algn="ctr"/>
            <a:r>
              <a:rPr lang="en-US" sz="2400" dirty="0">
                <a:hlinkClick r:id="rId3"/>
              </a:rPr>
              <a:t>https://www.hathitrust.org/datasets</a:t>
            </a:r>
            <a:r>
              <a:rPr lang="en-US" sz="2400" dirty="0"/>
              <a:t> </a:t>
            </a:r>
          </a:p>
        </p:txBody>
      </p:sp>
      <p:sp>
        <p:nvSpPr>
          <p:cNvPr id="2" name="Slide Number Placeholder 1">
            <a:extLst>
              <a:ext uri="{FF2B5EF4-FFF2-40B4-BE49-F238E27FC236}">
                <a16:creationId xmlns:a16="http://schemas.microsoft.com/office/drawing/2014/main" id="{09D66D3D-B2FE-5940-B6BE-FC3219B3B8A8}"/>
              </a:ext>
            </a:extLst>
          </p:cNvPr>
          <p:cNvSpPr>
            <a:spLocks noGrp="1"/>
          </p:cNvSpPr>
          <p:nvPr>
            <p:ph type="sldNum" sz="quarter" idx="12"/>
          </p:nvPr>
        </p:nvSpPr>
        <p:spPr/>
        <p:txBody>
          <a:bodyPr/>
          <a:lstStyle/>
          <a:p>
            <a:fld id="{B6B32D53-BB65-EC41-A890-C13572F8B348}" type="slidenum">
              <a:rPr lang="en-US" smtClean="0"/>
              <a:pPr/>
              <a:t>114</a:t>
            </a:fld>
            <a:endParaRPr lang="en-US"/>
          </a:p>
        </p:txBody>
      </p:sp>
    </p:spTree>
    <p:extLst>
      <p:ext uri="{BB962C8B-B14F-4D97-AF65-F5344CB8AC3E}">
        <p14:creationId xmlns:p14="http://schemas.microsoft.com/office/powerpoint/2010/main" val="1149000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C0EE-12FE-884D-A208-ACB5BC06C3F9}"/>
              </a:ext>
            </a:extLst>
          </p:cNvPr>
          <p:cNvSpPr>
            <a:spLocks noGrp="1"/>
          </p:cNvSpPr>
          <p:nvPr>
            <p:ph type="title"/>
          </p:nvPr>
        </p:nvSpPr>
        <p:spPr/>
        <p:txBody>
          <a:bodyPr/>
          <a:lstStyle/>
          <a:p>
            <a:r>
              <a:rPr lang="en-US" dirty="0"/>
              <a:t>Dataset help</a:t>
            </a:r>
          </a:p>
        </p:txBody>
      </p:sp>
      <p:sp>
        <p:nvSpPr>
          <p:cNvPr id="3" name="Content Placeholder 2">
            <a:extLst>
              <a:ext uri="{FF2B5EF4-FFF2-40B4-BE49-F238E27FC236}">
                <a16:creationId xmlns:a16="http://schemas.microsoft.com/office/drawing/2014/main" id="{CD7DBCEE-7F86-AC4A-AA43-2A314014B8B0}"/>
              </a:ext>
            </a:extLst>
          </p:cNvPr>
          <p:cNvSpPr>
            <a:spLocks noGrp="1"/>
          </p:cNvSpPr>
          <p:nvPr>
            <p:ph sz="half" idx="1"/>
          </p:nvPr>
        </p:nvSpPr>
        <p:spPr/>
        <p:txBody>
          <a:bodyPr>
            <a:normAutofit/>
          </a:bodyPr>
          <a:lstStyle/>
          <a:p>
            <a:pPr>
              <a:lnSpc>
                <a:spcPct val="150000"/>
              </a:lnSpc>
            </a:pPr>
            <a:r>
              <a:rPr lang="en-US" sz="2880" dirty="0"/>
              <a:t>Assistance crafting lists of volume IDs</a:t>
            </a:r>
          </a:p>
          <a:p>
            <a:pPr>
              <a:lnSpc>
                <a:spcPct val="150000"/>
              </a:lnSpc>
            </a:pPr>
            <a:r>
              <a:rPr lang="en-US" sz="2880" dirty="0"/>
              <a:t>For </a:t>
            </a:r>
            <a:r>
              <a:rPr lang="en-US" sz="2880" dirty="0" err="1"/>
              <a:t>HathiTrust</a:t>
            </a:r>
            <a:r>
              <a:rPr lang="en-US" sz="2880" dirty="0"/>
              <a:t> custom dataset requests</a:t>
            </a:r>
          </a:p>
          <a:p>
            <a:pPr lvl="1">
              <a:lnSpc>
                <a:spcPct val="150000"/>
              </a:lnSpc>
            </a:pPr>
            <a:r>
              <a:rPr lang="en-US" dirty="0">
                <a:hlinkClick r:id="rId3"/>
              </a:rPr>
              <a:t>feedback@issues.hathitrust.org</a:t>
            </a:r>
            <a:r>
              <a:rPr lang="en-US" dirty="0"/>
              <a:t> </a:t>
            </a:r>
          </a:p>
          <a:p>
            <a:pPr>
              <a:lnSpc>
                <a:spcPct val="150000"/>
              </a:lnSpc>
            </a:pPr>
            <a:r>
              <a:rPr lang="en-US" sz="2880" dirty="0"/>
              <a:t>For HTRC </a:t>
            </a:r>
            <a:r>
              <a:rPr lang="en-US" sz="2880" dirty="0" err="1"/>
              <a:t>worksets</a:t>
            </a:r>
            <a:endParaRPr lang="en-US" sz="2880" dirty="0"/>
          </a:p>
          <a:p>
            <a:pPr lvl="1">
              <a:lnSpc>
                <a:spcPct val="150000"/>
              </a:lnSpc>
            </a:pPr>
            <a:r>
              <a:rPr lang="en-US" dirty="0">
                <a:hlinkClick r:id="rId4"/>
              </a:rPr>
              <a:t>htrc-help@hathitrust.org</a:t>
            </a:r>
            <a:r>
              <a:rPr lang="en-US" dirty="0"/>
              <a:t> </a:t>
            </a:r>
          </a:p>
          <a:p>
            <a:endParaRPr lang="en-US" dirty="0"/>
          </a:p>
        </p:txBody>
      </p:sp>
      <p:sp>
        <p:nvSpPr>
          <p:cNvPr id="5" name="Slide Number Placeholder 4">
            <a:extLst>
              <a:ext uri="{FF2B5EF4-FFF2-40B4-BE49-F238E27FC236}">
                <a16:creationId xmlns:a16="http://schemas.microsoft.com/office/drawing/2014/main" id="{ABAB7418-9CB0-384B-96D2-EF3D2460F8E9}"/>
              </a:ext>
            </a:extLst>
          </p:cNvPr>
          <p:cNvSpPr>
            <a:spLocks noGrp="1"/>
          </p:cNvSpPr>
          <p:nvPr>
            <p:ph type="sldNum" sz="quarter" idx="12"/>
          </p:nvPr>
        </p:nvSpPr>
        <p:spPr/>
        <p:txBody>
          <a:bodyPr/>
          <a:lstStyle/>
          <a:p>
            <a:fld id="{03B83D85-6423-A047-A813-9A1BD6CAD12A}" type="slidenum">
              <a:rPr lang="en-US" smtClean="0"/>
              <a:t>115</a:t>
            </a:fld>
            <a:endParaRPr lang="en-US"/>
          </a:p>
        </p:txBody>
      </p:sp>
    </p:spTree>
    <p:extLst>
      <p:ext uri="{BB962C8B-B14F-4D97-AF65-F5344CB8AC3E}">
        <p14:creationId xmlns:p14="http://schemas.microsoft.com/office/powerpoint/2010/main" val="2336896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80A0-2993-CC4B-8465-C6DB2841ECD3}"/>
              </a:ext>
            </a:extLst>
          </p:cNvPr>
          <p:cNvSpPr>
            <a:spLocks noGrp="1"/>
          </p:cNvSpPr>
          <p:nvPr>
            <p:ph type="title"/>
          </p:nvPr>
        </p:nvSpPr>
        <p:spPr/>
        <p:txBody>
          <a:bodyPr/>
          <a:lstStyle/>
          <a:p>
            <a:r>
              <a:rPr lang="en-US" dirty="0"/>
              <a:t>Advanced Collaborative Support awards</a:t>
            </a:r>
          </a:p>
        </p:txBody>
      </p:sp>
      <p:sp>
        <p:nvSpPr>
          <p:cNvPr id="3" name="Content Placeholder 2">
            <a:extLst>
              <a:ext uri="{FF2B5EF4-FFF2-40B4-BE49-F238E27FC236}">
                <a16:creationId xmlns:a16="http://schemas.microsoft.com/office/drawing/2014/main" id="{108C970C-A5A9-974A-B0EC-731E4622A8BD}"/>
              </a:ext>
            </a:extLst>
          </p:cNvPr>
          <p:cNvSpPr>
            <a:spLocks noGrp="1"/>
          </p:cNvSpPr>
          <p:nvPr>
            <p:ph sz="half" idx="1"/>
          </p:nvPr>
        </p:nvSpPr>
        <p:spPr/>
        <p:txBody>
          <a:bodyPr/>
          <a:lstStyle/>
          <a:p>
            <a:pPr>
              <a:lnSpc>
                <a:spcPct val="150000"/>
              </a:lnSpc>
            </a:pPr>
            <a:r>
              <a:rPr lang="en-US" dirty="0"/>
              <a:t>Competitively awarded “grants”</a:t>
            </a:r>
          </a:p>
          <a:p>
            <a:pPr lvl="1">
              <a:lnSpc>
                <a:spcPct val="150000"/>
              </a:lnSpc>
            </a:pPr>
            <a:r>
              <a:rPr lang="en-US" dirty="0"/>
              <a:t>Time and resources awarded</a:t>
            </a:r>
          </a:p>
          <a:p>
            <a:pPr>
              <a:lnSpc>
                <a:spcPct val="150000"/>
              </a:lnSpc>
            </a:pPr>
            <a:r>
              <a:rPr lang="en-US" dirty="0"/>
              <a:t>In the 5</a:t>
            </a:r>
            <a:r>
              <a:rPr lang="en-US" baseline="30000" dirty="0"/>
              <a:t>th</a:t>
            </a:r>
            <a:r>
              <a:rPr lang="en-US" dirty="0"/>
              <a:t> round now</a:t>
            </a:r>
          </a:p>
          <a:p>
            <a:pPr>
              <a:lnSpc>
                <a:spcPct val="150000"/>
              </a:lnSpc>
            </a:pPr>
            <a:r>
              <a:rPr lang="is-IS" dirty="0"/>
              <a:t>Read the descriptions and reports: </a:t>
            </a:r>
            <a:r>
              <a:rPr lang="is-IS" dirty="0">
                <a:hlinkClick r:id="rId3"/>
              </a:rPr>
              <a:t>https://wiki.htrc.illinois.edu/x/CADiAQ</a:t>
            </a:r>
            <a:r>
              <a:rPr lang="is-IS" dirty="0"/>
              <a:t> </a:t>
            </a:r>
          </a:p>
        </p:txBody>
      </p:sp>
      <p:sp>
        <p:nvSpPr>
          <p:cNvPr id="4" name="Slide Number Placeholder 3">
            <a:extLst>
              <a:ext uri="{FF2B5EF4-FFF2-40B4-BE49-F238E27FC236}">
                <a16:creationId xmlns:a16="http://schemas.microsoft.com/office/drawing/2014/main" id="{84F1D19A-5954-D940-95C0-4ACEEEBE60EC}"/>
              </a:ext>
            </a:extLst>
          </p:cNvPr>
          <p:cNvSpPr>
            <a:spLocks noGrp="1"/>
          </p:cNvSpPr>
          <p:nvPr>
            <p:ph type="sldNum" sz="quarter" idx="12"/>
          </p:nvPr>
        </p:nvSpPr>
        <p:spPr/>
        <p:txBody>
          <a:bodyPr/>
          <a:lstStyle/>
          <a:p>
            <a:fld id="{B6B32D53-BB65-EC41-A890-C13572F8B348}" type="slidenum">
              <a:rPr lang="en-US" smtClean="0"/>
              <a:pPr/>
              <a:t>116</a:t>
            </a:fld>
            <a:endParaRPr lang="en-US"/>
          </a:p>
        </p:txBody>
      </p:sp>
    </p:spTree>
    <p:extLst>
      <p:ext uri="{BB962C8B-B14F-4D97-AF65-F5344CB8AC3E}">
        <p14:creationId xmlns:p14="http://schemas.microsoft.com/office/powerpoint/2010/main" val="3607374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4F22-F60F-E846-9C06-6D3B6D436772}"/>
              </a:ext>
            </a:extLst>
          </p:cNvPr>
          <p:cNvSpPr>
            <a:spLocks noGrp="1"/>
          </p:cNvSpPr>
          <p:nvPr>
            <p:ph type="title"/>
          </p:nvPr>
        </p:nvSpPr>
        <p:spPr>
          <a:xfrm>
            <a:off x="838200" y="163287"/>
            <a:ext cx="10515600" cy="1129702"/>
          </a:xfrm>
        </p:spPr>
        <p:txBody>
          <a:bodyPr>
            <a:normAutofit/>
          </a:bodyPr>
          <a:lstStyle/>
          <a:p>
            <a:r>
              <a:rPr lang="en-US" sz="4000" dirty="0"/>
              <a:t>ACS project example</a:t>
            </a:r>
            <a:endParaRPr lang="en-US" sz="4000" i="1" dirty="0"/>
          </a:p>
        </p:txBody>
      </p:sp>
      <p:sp>
        <p:nvSpPr>
          <p:cNvPr id="3" name="Content Placeholder 2">
            <a:extLst>
              <a:ext uri="{FF2B5EF4-FFF2-40B4-BE49-F238E27FC236}">
                <a16:creationId xmlns:a16="http://schemas.microsoft.com/office/drawing/2014/main" id="{1A751D0B-C129-2549-927A-483A10559D1E}"/>
              </a:ext>
            </a:extLst>
          </p:cNvPr>
          <p:cNvSpPr>
            <a:spLocks noGrp="1"/>
          </p:cNvSpPr>
          <p:nvPr>
            <p:ph sz="half" idx="1"/>
          </p:nvPr>
        </p:nvSpPr>
        <p:spPr>
          <a:xfrm>
            <a:off x="838200" y="1530841"/>
            <a:ext cx="10515600" cy="4728969"/>
          </a:xfrm>
        </p:spPr>
        <p:txBody>
          <a:bodyPr>
            <a:normAutofit fontScale="92500" lnSpcReduction="20000"/>
          </a:bodyPr>
          <a:lstStyle/>
          <a:p>
            <a:pPr marL="0" indent="0">
              <a:lnSpc>
                <a:spcPct val="110000"/>
              </a:lnSpc>
              <a:buNone/>
            </a:pPr>
            <a:r>
              <a:rPr lang="en-US" b="1" dirty="0"/>
              <a:t>The Chicago School: </a:t>
            </a:r>
            <a:r>
              <a:rPr lang="en-US" b="1" dirty="0" err="1"/>
              <a:t>Wikification</a:t>
            </a:r>
            <a:r>
              <a:rPr lang="en-US" b="1" dirty="0"/>
              <a:t> as the First Step in Text Mining in Architectural History</a:t>
            </a:r>
            <a:endParaRPr lang="en-US" dirty="0"/>
          </a:p>
          <a:p>
            <a:pPr>
              <a:lnSpc>
                <a:spcPct val="150000"/>
              </a:lnSpc>
            </a:pPr>
            <a:r>
              <a:rPr lang="en-US" dirty="0"/>
              <a:t>Explored history of the term “Chicago School” through the corpus</a:t>
            </a:r>
          </a:p>
          <a:p>
            <a:pPr fontAlgn="base">
              <a:lnSpc>
                <a:spcPct val="150000"/>
              </a:lnSpc>
            </a:pPr>
            <a:r>
              <a:rPr lang="en-US" dirty="0"/>
              <a:t>Used </a:t>
            </a:r>
            <a:r>
              <a:rPr lang="en-US" dirty="0" err="1"/>
              <a:t>wikifier</a:t>
            </a:r>
            <a:r>
              <a:rPr lang="en-US" dirty="0"/>
              <a:t> tool to link named entities to Wikipedia entries</a:t>
            </a:r>
          </a:p>
          <a:p>
            <a:pPr fontAlgn="base">
              <a:lnSpc>
                <a:spcPct val="150000"/>
              </a:lnSpc>
            </a:pPr>
            <a:r>
              <a:rPr lang="en-US" dirty="0"/>
              <a:t>Found different types of “Chicago Schools” (e.g., the Chicago School of bone breakers)</a:t>
            </a:r>
          </a:p>
          <a:p>
            <a:pPr fontAlgn="base">
              <a:lnSpc>
                <a:spcPct val="150000"/>
              </a:lnSpc>
            </a:pPr>
            <a:r>
              <a:rPr lang="en-US" dirty="0"/>
              <a:t>Compute-intensive, relied on access to high performance computers</a:t>
            </a:r>
          </a:p>
          <a:p>
            <a:pPr fontAlgn="base">
              <a:lnSpc>
                <a:spcPct val="150000"/>
              </a:lnSpc>
            </a:pPr>
            <a:r>
              <a:rPr lang="en-US" dirty="0"/>
              <a:t>Found use of the term as applied to architecture dating to 1889</a:t>
            </a:r>
          </a:p>
        </p:txBody>
      </p:sp>
      <p:sp>
        <p:nvSpPr>
          <p:cNvPr id="6" name="Rectangle 5">
            <a:extLst>
              <a:ext uri="{FF2B5EF4-FFF2-40B4-BE49-F238E27FC236}">
                <a16:creationId xmlns:a16="http://schemas.microsoft.com/office/drawing/2014/main" id="{D072CDBD-0DA6-9749-A539-2AF95498F098}"/>
              </a:ext>
            </a:extLst>
          </p:cNvPr>
          <p:cNvSpPr/>
          <p:nvPr/>
        </p:nvSpPr>
        <p:spPr>
          <a:xfrm>
            <a:off x="8312839" y="6259810"/>
            <a:ext cx="3040961" cy="461665"/>
          </a:xfrm>
          <a:prstGeom prst="rect">
            <a:avLst/>
          </a:prstGeom>
        </p:spPr>
        <p:txBody>
          <a:bodyPr wrap="none">
            <a:spAutoFit/>
          </a:bodyPr>
          <a:lstStyle/>
          <a:p>
            <a:r>
              <a:rPr lang="en-US" sz="2400" dirty="0"/>
              <a:t>Researcher: Dan </a:t>
            </a:r>
            <a:r>
              <a:rPr lang="en-US" sz="2400" dirty="0" err="1"/>
              <a:t>Baciu</a:t>
            </a:r>
            <a:r>
              <a:rPr lang="en-US" sz="2400" dirty="0"/>
              <a:t> </a:t>
            </a:r>
          </a:p>
        </p:txBody>
      </p:sp>
      <p:sp>
        <p:nvSpPr>
          <p:cNvPr id="4" name="Slide Number Placeholder 3">
            <a:extLst>
              <a:ext uri="{FF2B5EF4-FFF2-40B4-BE49-F238E27FC236}">
                <a16:creationId xmlns:a16="http://schemas.microsoft.com/office/drawing/2014/main" id="{644E3FE1-BA04-954F-AAFF-3C4AD12767AE}"/>
              </a:ext>
            </a:extLst>
          </p:cNvPr>
          <p:cNvSpPr>
            <a:spLocks noGrp="1"/>
          </p:cNvSpPr>
          <p:nvPr>
            <p:ph type="sldNum" sz="quarter" idx="12"/>
          </p:nvPr>
        </p:nvSpPr>
        <p:spPr/>
        <p:txBody>
          <a:bodyPr/>
          <a:lstStyle/>
          <a:p>
            <a:fld id="{B6B32D53-BB65-EC41-A890-C13572F8B348}" type="slidenum">
              <a:rPr lang="en-US" smtClean="0"/>
              <a:pPr/>
              <a:t>117</a:t>
            </a:fld>
            <a:endParaRPr lang="en-US"/>
          </a:p>
        </p:txBody>
      </p:sp>
    </p:spTree>
    <p:extLst>
      <p:ext uri="{BB962C8B-B14F-4D97-AF65-F5344CB8AC3E}">
        <p14:creationId xmlns:p14="http://schemas.microsoft.com/office/powerpoint/2010/main" val="2491374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8BFD-C4DD-6A47-8409-99C743881BC8}"/>
              </a:ext>
            </a:extLst>
          </p:cNvPr>
          <p:cNvSpPr>
            <a:spLocks noGrp="1"/>
          </p:cNvSpPr>
          <p:nvPr>
            <p:ph type="title"/>
          </p:nvPr>
        </p:nvSpPr>
        <p:spPr/>
        <p:txBody>
          <a:bodyPr/>
          <a:lstStyle/>
          <a:p>
            <a:r>
              <a:rPr lang="en-US" dirty="0"/>
              <a:t>Documentation </a:t>
            </a:r>
          </a:p>
        </p:txBody>
      </p:sp>
      <p:sp>
        <p:nvSpPr>
          <p:cNvPr id="3" name="Content Placeholder 2">
            <a:extLst>
              <a:ext uri="{FF2B5EF4-FFF2-40B4-BE49-F238E27FC236}">
                <a16:creationId xmlns:a16="http://schemas.microsoft.com/office/drawing/2014/main" id="{C95F12B5-4E50-E542-8BCD-ABDF9A24B1EB}"/>
              </a:ext>
            </a:extLst>
          </p:cNvPr>
          <p:cNvSpPr>
            <a:spLocks noGrp="1"/>
          </p:cNvSpPr>
          <p:nvPr>
            <p:ph sz="half" idx="1"/>
          </p:nvPr>
        </p:nvSpPr>
        <p:spPr/>
        <p:txBody>
          <a:bodyPr/>
          <a:lstStyle/>
          <a:p>
            <a:pPr>
              <a:lnSpc>
                <a:spcPct val="150000"/>
              </a:lnSpc>
            </a:pPr>
            <a:r>
              <a:rPr lang="en-US" sz="2880" dirty="0">
                <a:hlinkClick r:id="rId3"/>
              </a:rPr>
              <a:t>https://wiki.htrc.illinois.edu/</a:t>
            </a:r>
            <a:endParaRPr lang="en-US" sz="2880" dirty="0"/>
          </a:p>
          <a:p>
            <a:pPr>
              <a:lnSpc>
                <a:spcPct val="150000"/>
              </a:lnSpc>
            </a:pPr>
            <a:r>
              <a:rPr lang="en-US" sz="2880" dirty="0"/>
              <a:t>Further information</a:t>
            </a:r>
          </a:p>
          <a:p>
            <a:pPr>
              <a:lnSpc>
                <a:spcPct val="150000"/>
              </a:lnSpc>
            </a:pPr>
            <a:r>
              <a:rPr lang="en-US" sz="2880" dirty="0"/>
              <a:t>Technical documentation</a:t>
            </a:r>
          </a:p>
          <a:p>
            <a:pPr>
              <a:lnSpc>
                <a:spcPct val="150000"/>
              </a:lnSpc>
            </a:pPr>
            <a:r>
              <a:rPr lang="en-US" sz="2880" dirty="0"/>
              <a:t>Step-by-step guides</a:t>
            </a:r>
          </a:p>
          <a:p>
            <a:endParaRPr lang="en-US" dirty="0"/>
          </a:p>
        </p:txBody>
      </p:sp>
      <p:sp>
        <p:nvSpPr>
          <p:cNvPr id="7" name="Slide Number Placeholder 6">
            <a:extLst>
              <a:ext uri="{FF2B5EF4-FFF2-40B4-BE49-F238E27FC236}">
                <a16:creationId xmlns:a16="http://schemas.microsoft.com/office/drawing/2014/main" id="{AD6C73FE-802D-F342-94A9-0FC1B6F7D9A5}"/>
              </a:ext>
            </a:extLst>
          </p:cNvPr>
          <p:cNvSpPr>
            <a:spLocks noGrp="1"/>
          </p:cNvSpPr>
          <p:nvPr>
            <p:ph type="sldNum" sz="quarter" idx="12"/>
          </p:nvPr>
        </p:nvSpPr>
        <p:spPr/>
        <p:txBody>
          <a:bodyPr/>
          <a:lstStyle/>
          <a:p>
            <a:fld id="{03B83D85-6423-A047-A813-9A1BD6CAD12A}" type="slidenum">
              <a:rPr lang="en-US" smtClean="0"/>
              <a:t>118</a:t>
            </a:fld>
            <a:endParaRPr lang="en-US"/>
          </a:p>
        </p:txBody>
      </p:sp>
    </p:spTree>
    <p:extLst>
      <p:ext uri="{BB962C8B-B14F-4D97-AF65-F5344CB8AC3E}">
        <p14:creationId xmlns:p14="http://schemas.microsoft.com/office/powerpoint/2010/main" val="422518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95B2-4F06-5340-BF2B-03546A60EA77}"/>
              </a:ext>
            </a:extLst>
          </p:cNvPr>
          <p:cNvSpPr>
            <a:spLocks noGrp="1"/>
          </p:cNvSpPr>
          <p:nvPr>
            <p:ph type="title"/>
          </p:nvPr>
        </p:nvSpPr>
        <p:spPr/>
        <p:txBody>
          <a:bodyPr/>
          <a:lstStyle/>
          <a:p>
            <a:r>
              <a:rPr lang="en-US"/>
              <a:t>Office hours</a:t>
            </a:r>
            <a:endParaRPr lang="en-US" dirty="0"/>
          </a:p>
        </p:txBody>
      </p:sp>
      <p:sp>
        <p:nvSpPr>
          <p:cNvPr id="3" name="Content Placeholder 2">
            <a:extLst>
              <a:ext uri="{FF2B5EF4-FFF2-40B4-BE49-F238E27FC236}">
                <a16:creationId xmlns:a16="http://schemas.microsoft.com/office/drawing/2014/main" id="{7921AD22-540D-8C4F-8167-06449610731A}"/>
              </a:ext>
            </a:extLst>
          </p:cNvPr>
          <p:cNvSpPr>
            <a:spLocks noGrp="1"/>
          </p:cNvSpPr>
          <p:nvPr>
            <p:ph sz="half" idx="1"/>
          </p:nvPr>
        </p:nvSpPr>
        <p:spPr/>
        <p:txBody>
          <a:bodyPr/>
          <a:lstStyle/>
          <a:p>
            <a:pPr>
              <a:lnSpc>
                <a:spcPct val="150000"/>
              </a:lnSpc>
            </a:pPr>
            <a:r>
              <a:rPr lang="en-US" dirty="0"/>
              <a:t>Every 3rd Wednesday from 3-4 p.m. ET</a:t>
            </a:r>
          </a:p>
          <a:p>
            <a:pPr>
              <a:lnSpc>
                <a:spcPct val="150000"/>
              </a:lnSpc>
            </a:pPr>
            <a:r>
              <a:rPr lang="en-US" dirty="0"/>
              <a:t>Ask questions, connect with other researchers</a:t>
            </a:r>
          </a:p>
          <a:p>
            <a:pPr>
              <a:lnSpc>
                <a:spcPct val="150000"/>
              </a:lnSpc>
            </a:pPr>
            <a:r>
              <a:rPr lang="en-US" dirty="0">
                <a:hlinkClick r:id="rId3"/>
              </a:rPr>
              <a:t>go.illinois.edu/htrchelp-live</a:t>
            </a:r>
            <a:r>
              <a:rPr lang="en-US" dirty="0"/>
              <a:t> </a:t>
            </a:r>
          </a:p>
        </p:txBody>
      </p:sp>
      <p:sp>
        <p:nvSpPr>
          <p:cNvPr id="7" name="Slide Number Placeholder 6">
            <a:extLst>
              <a:ext uri="{FF2B5EF4-FFF2-40B4-BE49-F238E27FC236}">
                <a16:creationId xmlns:a16="http://schemas.microsoft.com/office/drawing/2014/main" id="{5A6414E6-1387-9146-A3ED-56BDBA1D5B71}"/>
              </a:ext>
            </a:extLst>
          </p:cNvPr>
          <p:cNvSpPr>
            <a:spLocks noGrp="1"/>
          </p:cNvSpPr>
          <p:nvPr>
            <p:ph type="sldNum" sz="quarter" idx="12"/>
          </p:nvPr>
        </p:nvSpPr>
        <p:spPr/>
        <p:txBody>
          <a:bodyPr/>
          <a:lstStyle/>
          <a:p>
            <a:fld id="{03B83D85-6423-A047-A813-9A1BD6CAD12A}" type="slidenum">
              <a:rPr lang="en-US" smtClean="0"/>
              <a:pPr/>
              <a:t>119</a:t>
            </a:fld>
            <a:endParaRPr lang="en-US"/>
          </a:p>
        </p:txBody>
      </p:sp>
    </p:spTree>
    <p:extLst>
      <p:ext uri="{BB962C8B-B14F-4D97-AF65-F5344CB8AC3E}">
        <p14:creationId xmlns:p14="http://schemas.microsoft.com/office/powerpoint/2010/main" val="237118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What is text</a:t>
            </a:r>
            <a:r>
              <a:rPr lang="en-US" dirty="0"/>
              <a:t> analysis</a:t>
            </a:r>
            <a:r>
              <a:rPr lang="en" dirty="0"/>
              <a:t>?</a:t>
            </a:r>
            <a:endParaRPr lang="en-US" b="1" dirty="0"/>
          </a:p>
        </p:txBody>
      </p:sp>
      <p:sp>
        <p:nvSpPr>
          <p:cNvPr id="3" name="Content Placeholder 2"/>
          <p:cNvSpPr>
            <a:spLocks noGrp="1"/>
          </p:cNvSpPr>
          <p:nvPr>
            <p:ph sz="half" idx="1"/>
          </p:nvPr>
        </p:nvSpPr>
        <p:spPr>
          <a:xfrm>
            <a:off x="838200" y="1530842"/>
            <a:ext cx="10515600" cy="5154438"/>
          </a:xfrm>
        </p:spPr>
        <p:txBody>
          <a:bodyPr>
            <a:normAutofit fontScale="92500" lnSpcReduction="10000"/>
          </a:bodyPr>
          <a:lstStyle/>
          <a:p>
            <a:pPr lvl="0">
              <a:lnSpc>
                <a:spcPct val="170000"/>
              </a:lnSpc>
              <a:spcBef>
                <a:spcPts val="0"/>
              </a:spcBef>
            </a:pPr>
            <a:r>
              <a:rPr lang="en" sz="3500" dirty="0"/>
              <a:t>Using computers to reveal info</a:t>
            </a:r>
            <a:r>
              <a:rPr lang="en-US" sz="3500" dirty="0"/>
              <a:t>rmation in and</a:t>
            </a:r>
            <a:r>
              <a:rPr lang="en" sz="3500" dirty="0"/>
              <a:t> about text</a:t>
            </a:r>
          </a:p>
          <a:p>
            <a:pPr lvl="1">
              <a:lnSpc>
                <a:spcPct val="170000"/>
              </a:lnSpc>
              <a:spcBef>
                <a:spcPts val="0"/>
              </a:spcBef>
            </a:pPr>
            <a:r>
              <a:rPr lang="en-US" sz="3000" dirty="0"/>
              <a:t>Algorithms discern </a:t>
            </a:r>
            <a:r>
              <a:rPr lang="en" sz="3000" dirty="0"/>
              <a:t>patterns</a:t>
            </a:r>
            <a:endParaRPr lang="en-US" sz="3000" dirty="0"/>
          </a:p>
          <a:p>
            <a:pPr lvl="1">
              <a:lnSpc>
                <a:spcPct val="170000"/>
              </a:lnSpc>
              <a:spcBef>
                <a:spcPts val="0"/>
              </a:spcBef>
            </a:pPr>
            <a:r>
              <a:rPr lang="en-US" sz="3000" dirty="0"/>
              <a:t>Text may be “unstructured” </a:t>
            </a:r>
          </a:p>
          <a:p>
            <a:pPr lvl="1">
              <a:lnSpc>
                <a:spcPct val="170000"/>
              </a:lnSpc>
              <a:spcBef>
                <a:spcPts val="0"/>
              </a:spcBef>
            </a:pPr>
            <a:r>
              <a:rPr lang="en-US" sz="3000" dirty="0"/>
              <a:t>M</a:t>
            </a:r>
            <a:r>
              <a:rPr lang="en" sz="3000" dirty="0"/>
              <a:t>ore than just search</a:t>
            </a:r>
          </a:p>
          <a:p>
            <a:pPr lvl="0">
              <a:lnSpc>
                <a:spcPct val="170000"/>
              </a:lnSpc>
              <a:spcBef>
                <a:spcPts val="0"/>
              </a:spcBef>
            </a:pPr>
            <a:r>
              <a:rPr lang="en-US" sz="3500" dirty="0"/>
              <a:t>Everyday examples</a:t>
            </a:r>
          </a:p>
          <a:p>
            <a:pPr lvl="1">
              <a:lnSpc>
                <a:spcPct val="170000"/>
              </a:lnSpc>
              <a:spcBef>
                <a:spcPts val="0"/>
              </a:spcBef>
            </a:pPr>
            <a:r>
              <a:rPr lang="en-US" altLang="zh-CN" sz="3000" dirty="0"/>
              <a:t>S</a:t>
            </a:r>
            <a:r>
              <a:rPr lang="en-US" sz="3000" dirty="0"/>
              <a:t>eeking out patterns in scientific literature</a:t>
            </a:r>
          </a:p>
          <a:p>
            <a:pPr lvl="1">
              <a:lnSpc>
                <a:spcPct val="170000"/>
              </a:lnSpc>
              <a:spcBef>
                <a:spcPts val="0"/>
              </a:spcBef>
            </a:pPr>
            <a:r>
              <a:rPr lang="en-US" sz="3000" dirty="0"/>
              <a:t>Identifying</a:t>
            </a:r>
            <a:r>
              <a:rPr lang="en" sz="3000" dirty="0"/>
              <a:t> spam e-mail</a:t>
            </a:r>
            <a:endParaRPr lang="en-US" sz="3000" dirty="0"/>
          </a:p>
          <a:p>
            <a:pPr lvl="1">
              <a:lnSpc>
                <a:spcPct val="170000"/>
              </a:lnSpc>
              <a:spcBef>
                <a:spcPts val="0"/>
              </a:spcBef>
            </a:pPr>
            <a:endParaRPr lang="en" sz="3000" dirty="0"/>
          </a:p>
        </p:txBody>
      </p:sp>
      <p:sp>
        <p:nvSpPr>
          <p:cNvPr id="4" name="Slide Number Placeholder 3">
            <a:extLst>
              <a:ext uri="{FF2B5EF4-FFF2-40B4-BE49-F238E27FC236}">
                <a16:creationId xmlns:a16="http://schemas.microsoft.com/office/drawing/2014/main" id="{6F3171FC-D68F-2343-B4F5-5C69017858E2}"/>
              </a:ext>
            </a:extLst>
          </p:cNvPr>
          <p:cNvSpPr>
            <a:spLocks noGrp="1"/>
          </p:cNvSpPr>
          <p:nvPr>
            <p:ph type="sldNum" sz="quarter" idx="12"/>
          </p:nvPr>
        </p:nvSpPr>
        <p:spPr/>
        <p:txBody>
          <a:bodyPr/>
          <a:lstStyle/>
          <a:p>
            <a:fld id="{B6B32D53-BB65-EC41-A890-C13572F8B348}" type="slidenum">
              <a:rPr lang="en-US" smtClean="0"/>
              <a:pPr/>
              <a:t>12</a:t>
            </a:fld>
            <a:endParaRPr lang="en-US"/>
          </a:p>
        </p:txBody>
      </p:sp>
    </p:spTree>
    <p:extLst>
      <p:ext uri="{BB962C8B-B14F-4D97-AF65-F5344CB8AC3E}">
        <p14:creationId xmlns:p14="http://schemas.microsoft.com/office/powerpoint/2010/main" val="28062849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B3C0-B08F-FE46-888D-F828167881B2}"/>
              </a:ext>
            </a:extLst>
          </p:cNvPr>
          <p:cNvSpPr>
            <a:spLocks noGrp="1"/>
          </p:cNvSpPr>
          <p:nvPr>
            <p:ph type="title"/>
          </p:nvPr>
        </p:nvSpPr>
        <p:spPr/>
        <p:txBody>
          <a:bodyPr/>
          <a:lstStyle/>
          <a:p>
            <a:r>
              <a:rPr lang="en-US"/>
              <a:t>Help email</a:t>
            </a:r>
            <a:endParaRPr lang="en-US" dirty="0"/>
          </a:p>
        </p:txBody>
      </p:sp>
      <p:sp>
        <p:nvSpPr>
          <p:cNvPr id="3" name="Content Placeholder 2">
            <a:extLst>
              <a:ext uri="{FF2B5EF4-FFF2-40B4-BE49-F238E27FC236}">
                <a16:creationId xmlns:a16="http://schemas.microsoft.com/office/drawing/2014/main" id="{7668A723-242B-4243-82B0-5D54BE8C44DE}"/>
              </a:ext>
            </a:extLst>
          </p:cNvPr>
          <p:cNvSpPr>
            <a:spLocks noGrp="1"/>
          </p:cNvSpPr>
          <p:nvPr>
            <p:ph sz="half" idx="1"/>
          </p:nvPr>
        </p:nvSpPr>
        <p:spPr/>
        <p:txBody>
          <a:bodyPr>
            <a:normAutofit/>
          </a:bodyPr>
          <a:lstStyle/>
          <a:p>
            <a:pPr>
              <a:lnSpc>
                <a:spcPct val="150000"/>
              </a:lnSpc>
            </a:pPr>
            <a:r>
              <a:rPr lang="en-US" sz="2880" dirty="0">
                <a:hlinkClick r:id="rId3"/>
              </a:rPr>
              <a:t>htrc-help@hathitrust.org</a:t>
            </a:r>
            <a:endParaRPr lang="en-US" sz="2880" dirty="0"/>
          </a:p>
          <a:p>
            <a:pPr>
              <a:lnSpc>
                <a:spcPct val="150000"/>
              </a:lnSpc>
            </a:pPr>
            <a:r>
              <a:rPr lang="en-US" sz="2880" dirty="0"/>
              <a:t>For general inquiries, troubleshooting, and research consultations</a:t>
            </a:r>
          </a:p>
        </p:txBody>
      </p:sp>
      <p:sp>
        <p:nvSpPr>
          <p:cNvPr id="7" name="Slide Number Placeholder 6">
            <a:extLst>
              <a:ext uri="{FF2B5EF4-FFF2-40B4-BE49-F238E27FC236}">
                <a16:creationId xmlns:a16="http://schemas.microsoft.com/office/drawing/2014/main" id="{069D2CDF-59B8-6C4C-9D5D-B2C3C18AED38}"/>
              </a:ext>
            </a:extLst>
          </p:cNvPr>
          <p:cNvSpPr>
            <a:spLocks noGrp="1"/>
          </p:cNvSpPr>
          <p:nvPr>
            <p:ph type="sldNum" sz="quarter" idx="12"/>
          </p:nvPr>
        </p:nvSpPr>
        <p:spPr/>
        <p:txBody>
          <a:bodyPr/>
          <a:lstStyle/>
          <a:p>
            <a:fld id="{03B83D85-6423-A047-A813-9A1BD6CAD12A}" type="slidenum">
              <a:rPr lang="en-US" smtClean="0"/>
              <a:t>120</a:t>
            </a:fld>
            <a:endParaRPr lang="en-US"/>
          </a:p>
        </p:txBody>
      </p:sp>
    </p:spTree>
    <p:extLst>
      <p:ext uri="{BB962C8B-B14F-4D97-AF65-F5344CB8AC3E}">
        <p14:creationId xmlns:p14="http://schemas.microsoft.com/office/powerpoint/2010/main" val="2900184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hlinkClick r:id="rId3"/>
              </a:rPr>
              <a:t>htrc-help@hathitrust.org</a:t>
            </a:r>
            <a:r>
              <a:rPr lang="en-US" b="1" dirty="0"/>
              <a:t>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r>
              <a:rPr lang="en-US" b="1" dirty="0">
                <a:hlinkClick r:id="rId4"/>
              </a:rPr>
              <a:t>https://teach.htrc.illinois.edu</a:t>
            </a: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331" y="5413146"/>
            <a:ext cx="2154153" cy="971135"/>
          </a:xfrm>
          <a:prstGeom prst="rect">
            <a:avLst/>
          </a:prstGeom>
        </p:spPr>
      </p:pic>
      <p:sp>
        <p:nvSpPr>
          <p:cNvPr id="5" name="Rectangle 4"/>
          <p:cNvSpPr/>
          <p:nvPr/>
        </p:nvSpPr>
        <p:spPr>
          <a:xfrm>
            <a:off x="7399484" y="5714047"/>
            <a:ext cx="3646336" cy="369332"/>
          </a:xfrm>
          <a:prstGeom prst="rect">
            <a:avLst/>
          </a:prstGeom>
        </p:spPr>
        <p:txBody>
          <a:bodyPr wrap="square">
            <a:spAutoFit/>
          </a:bodyPr>
          <a:lstStyle/>
          <a:p>
            <a:r>
              <a:rPr lang="en-US" dirty="0"/>
              <a:t>award #RE-00-15-0112-15</a:t>
            </a:r>
          </a:p>
        </p:txBody>
      </p:sp>
      <p:sp>
        <p:nvSpPr>
          <p:cNvPr id="7" name="TextBox 6">
            <a:extLst>
              <a:ext uri="{FF2B5EF4-FFF2-40B4-BE49-F238E27FC236}">
                <a16:creationId xmlns:a16="http://schemas.microsoft.com/office/drawing/2014/main" id="{997170CD-4AE4-4F4D-97FB-A7657EF749D5}"/>
              </a:ext>
            </a:extLst>
          </p:cNvPr>
          <p:cNvSpPr txBox="1"/>
          <p:nvPr/>
        </p:nvSpPr>
        <p:spPr>
          <a:xfrm>
            <a:off x="721822" y="5714048"/>
            <a:ext cx="4523509" cy="369332"/>
          </a:xfrm>
          <a:prstGeom prst="rect">
            <a:avLst/>
          </a:prstGeom>
          <a:noFill/>
        </p:spPr>
        <p:txBody>
          <a:bodyPr wrap="square" rtlCol="0">
            <a:spAutoFit/>
          </a:bodyPr>
          <a:lstStyle/>
          <a:p>
            <a:r>
              <a:rPr lang="en-US" dirty="0"/>
              <a:t>Materials modified from curriculum funded by </a:t>
            </a:r>
          </a:p>
        </p:txBody>
      </p:sp>
      <p:sp>
        <p:nvSpPr>
          <p:cNvPr id="6" name="Slide Number Placeholder 5">
            <a:extLst>
              <a:ext uri="{FF2B5EF4-FFF2-40B4-BE49-F238E27FC236}">
                <a16:creationId xmlns:a16="http://schemas.microsoft.com/office/drawing/2014/main" id="{F72CAE08-3B25-8F4E-8D62-2ABFCF8EC9DD}"/>
              </a:ext>
            </a:extLst>
          </p:cNvPr>
          <p:cNvSpPr>
            <a:spLocks noGrp="1"/>
          </p:cNvSpPr>
          <p:nvPr>
            <p:ph type="sldNum" sz="quarter" idx="12"/>
          </p:nvPr>
        </p:nvSpPr>
        <p:spPr/>
        <p:txBody>
          <a:bodyPr/>
          <a:lstStyle/>
          <a:p>
            <a:fld id="{B6B32D53-BB65-EC41-A890-C13572F8B348}" type="slidenum">
              <a:rPr lang="en-US" smtClean="0"/>
              <a:t>121</a:t>
            </a:fld>
            <a:endParaRPr lang="en-US"/>
          </a:p>
        </p:txBody>
      </p:sp>
    </p:spTree>
    <p:extLst>
      <p:ext uri="{BB962C8B-B14F-4D97-AF65-F5344CB8AC3E}">
        <p14:creationId xmlns:p14="http://schemas.microsoft.com/office/powerpoint/2010/main" val="5936671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6298-C08C-BF4C-BC25-1B1DD84010D0}"/>
              </a:ext>
            </a:extLst>
          </p:cNvPr>
          <p:cNvSpPr>
            <a:spLocks noGrp="1"/>
          </p:cNvSpPr>
          <p:nvPr>
            <p:ph type="title"/>
          </p:nvPr>
        </p:nvSpPr>
        <p:spPr/>
        <p:txBody>
          <a:bodyPr/>
          <a:lstStyle/>
          <a:p>
            <a:r>
              <a:rPr lang="en-US" dirty="0"/>
              <a:t>Bibliography </a:t>
            </a:r>
          </a:p>
        </p:txBody>
      </p:sp>
      <p:sp>
        <p:nvSpPr>
          <p:cNvPr id="3" name="Content Placeholder 2">
            <a:extLst>
              <a:ext uri="{FF2B5EF4-FFF2-40B4-BE49-F238E27FC236}">
                <a16:creationId xmlns:a16="http://schemas.microsoft.com/office/drawing/2014/main" id="{F5E5A8DB-A12D-1345-9A57-EE0D1D3EA693}"/>
              </a:ext>
            </a:extLst>
          </p:cNvPr>
          <p:cNvSpPr>
            <a:spLocks noGrp="1"/>
          </p:cNvSpPr>
          <p:nvPr>
            <p:ph sz="half" idx="1"/>
          </p:nvPr>
        </p:nvSpPr>
        <p:spPr>
          <a:xfrm>
            <a:off x="838200" y="1530842"/>
            <a:ext cx="10515600" cy="5018548"/>
          </a:xfrm>
        </p:spPr>
        <p:txBody>
          <a:bodyPr>
            <a:noAutofit/>
          </a:bodyPr>
          <a:lstStyle/>
          <a:p>
            <a:pPr>
              <a:lnSpc>
                <a:spcPct val="150000"/>
              </a:lnSpc>
            </a:pPr>
            <a:r>
              <a:rPr lang="en-US" sz="2000" dirty="0"/>
              <a:t>Bode, K. (2019). Why you can’t model away bias. Preprint: </a:t>
            </a:r>
            <a:r>
              <a:rPr lang="en-US" sz="2000" i="1" dirty="0"/>
              <a:t>Modern Language Quarterly 80.3. </a:t>
            </a:r>
            <a:r>
              <a:rPr lang="en-US" sz="2000" dirty="0">
                <a:hlinkClick r:id="rId3"/>
              </a:rPr>
              <a:t>https://katherinebode.files.wordpress.com/2019/08/mlq2019_preprintbode_why.pdf</a:t>
            </a:r>
            <a:r>
              <a:rPr lang="en-US" sz="2000" dirty="0"/>
              <a:t>. </a:t>
            </a:r>
            <a:endParaRPr lang="en-US" sz="2000" i="1" dirty="0"/>
          </a:p>
          <a:p>
            <a:pPr>
              <a:lnSpc>
                <a:spcPct val="150000"/>
              </a:lnSpc>
            </a:pPr>
            <a:r>
              <a:rPr lang="en-US" sz="2000" dirty="0"/>
              <a:t>Denny, M. J. and </a:t>
            </a:r>
            <a:r>
              <a:rPr lang="en-US" sz="2000" dirty="0" err="1"/>
              <a:t>Spirling</a:t>
            </a:r>
            <a:r>
              <a:rPr lang="en-US" sz="2000" dirty="0"/>
              <a:t>, A. (2017). Text Preprocessing for Unsupervised Learning: Why It Matters, When It Misleads, and What to Do about It. </a:t>
            </a:r>
            <a:r>
              <a:rPr lang="en-US" sz="2000" dirty="0">
                <a:hlinkClick r:id="rId4"/>
              </a:rPr>
              <a:t>https://ssrn.com/abstract=2849145</a:t>
            </a:r>
            <a:r>
              <a:rPr lang="en-US" sz="2000" dirty="0"/>
              <a:t>.</a:t>
            </a:r>
          </a:p>
          <a:p>
            <a:pPr>
              <a:lnSpc>
                <a:spcPct val="150000"/>
              </a:lnSpc>
            </a:pPr>
            <a:r>
              <a:rPr lang="en-US" sz="2000" dirty="0"/>
              <a:t>Moretti, F. (2013). </a:t>
            </a:r>
            <a:r>
              <a:rPr lang="en-US" sz="2000" i="1" dirty="0"/>
              <a:t>Distant reading</a:t>
            </a:r>
            <a:r>
              <a:rPr lang="en-US" sz="2000" dirty="0"/>
              <a:t>. Verso Books.</a:t>
            </a:r>
          </a:p>
          <a:p>
            <a:pPr>
              <a:lnSpc>
                <a:spcPct val="150000"/>
              </a:lnSpc>
            </a:pPr>
            <a:r>
              <a:rPr lang="en-US" sz="2000" dirty="0"/>
              <a:t>Rockwell, G. (2003). What is Text Analysis, Really? </a:t>
            </a:r>
            <a:r>
              <a:rPr lang="en-US" sz="2000" i="1" dirty="0"/>
              <a:t>Literary and Linguistic Computing</a:t>
            </a:r>
            <a:r>
              <a:rPr lang="en-US" sz="2000" dirty="0"/>
              <a:t>, </a:t>
            </a:r>
            <a:r>
              <a:rPr lang="en-US" sz="2000" i="1" dirty="0"/>
              <a:t>18</a:t>
            </a:r>
            <a:r>
              <a:rPr lang="en-US" sz="2000" dirty="0"/>
              <a:t>(2), 209–219. </a:t>
            </a:r>
            <a:r>
              <a:rPr lang="en-US" sz="2000" dirty="0">
                <a:hlinkClick r:id="rId5"/>
              </a:rPr>
              <a:t>https://doi.org/10.1093/llc/18.2.209</a:t>
            </a:r>
            <a:r>
              <a:rPr lang="en-US" sz="2000" dirty="0"/>
              <a:t>.</a:t>
            </a:r>
          </a:p>
        </p:txBody>
      </p:sp>
      <p:sp>
        <p:nvSpPr>
          <p:cNvPr id="4" name="Slide Number Placeholder 3">
            <a:extLst>
              <a:ext uri="{FF2B5EF4-FFF2-40B4-BE49-F238E27FC236}">
                <a16:creationId xmlns:a16="http://schemas.microsoft.com/office/drawing/2014/main" id="{46865CE2-8D85-134A-9B6D-F3C28571649D}"/>
              </a:ext>
            </a:extLst>
          </p:cNvPr>
          <p:cNvSpPr>
            <a:spLocks noGrp="1"/>
          </p:cNvSpPr>
          <p:nvPr>
            <p:ph type="sldNum" sz="quarter" idx="12"/>
          </p:nvPr>
        </p:nvSpPr>
        <p:spPr/>
        <p:txBody>
          <a:bodyPr/>
          <a:lstStyle/>
          <a:p>
            <a:fld id="{B6B32D53-BB65-EC41-A890-C13572F8B348}" type="slidenum">
              <a:rPr lang="en-US" smtClean="0"/>
              <a:pPr/>
              <a:t>122</a:t>
            </a:fld>
            <a:endParaRPr lang="en-US"/>
          </a:p>
        </p:txBody>
      </p:sp>
    </p:spTree>
    <p:extLst>
      <p:ext uri="{BB962C8B-B14F-4D97-AF65-F5344CB8AC3E}">
        <p14:creationId xmlns:p14="http://schemas.microsoft.com/office/powerpoint/2010/main" val="370940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text analysis work</a:t>
            </a:r>
            <a:r>
              <a:rPr lang="en" dirty="0"/>
              <a:t>s (generally)</a:t>
            </a:r>
            <a:endParaRPr lang="en-US" dirty="0"/>
          </a:p>
        </p:txBody>
      </p:sp>
      <p:sp>
        <p:nvSpPr>
          <p:cNvPr id="87" name="Shape 87"/>
          <p:cNvSpPr txBox="1">
            <a:spLocks noGrp="1"/>
          </p:cNvSpPr>
          <p:nvPr>
            <p:ph sz="half" idx="1"/>
          </p:nvPr>
        </p:nvSpPr>
        <p:spPr/>
        <p:txBody>
          <a:bodyPr>
            <a:normAutofit/>
          </a:bodyPr>
          <a:lstStyle/>
          <a:p>
            <a:pPr>
              <a:lnSpc>
                <a:spcPct val="130000"/>
              </a:lnSpc>
            </a:pPr>
            <a:r>
              <a:rPr lang="en-US" sz="3200" dirty="0"/>
              <a:t>Break textual data into smaller pieces</a:t>
            </a:r>
          </a:p>
          <a:p>
            <a:pPr>
              <a:lnSpc>
                <a:spcPct val="130000"/>
              </a:lnSpc>
            </a:pPr>
            <a:r>
              <a:rPr lang="en-US" altLang="zh-CN" sz="3200" dirty="0"/>
              <a:t>Abstract</a:t>
            </a:r>
            <a:r>
              <a:rPr lang="en-US" sz="3200" dirty="0"/>
              <a:t> (</a:t>
            </a:r>
            <a:r>
              <a:rPr lang="en-US" altLang="zh-CN" sz="3200" dirty="0"/>
              <a:t>reduce</a:t>
            </a:r>
            <a:r>
              <a:rPr lang="en-US" sz="3200" dirty="0"/>
              <a:t>) text so that a computer can crunch it</a:t>
            </a:r>
          </a:p>
          <a:p>
            <a:pPr>
              <a:lnSpc>
                <a:spcPct val="130000"/>
              </a:lnSpc>
            </a:pPr>
            <a:r>
              <a:rPr lang="en-US" sz="3200" dirty="0"/>
              <a:t>Counting!</a:t>
            </a:r>
            <a:endParaRPr lang="en" sz="3200" dirty="0"/>
          </a:p>
          <a:p>
            <a:pPr lvl="1">
              <a:lnSpc>
                <a:spcPct val="130000"/>
              </a:lnSpc>
            </a:pPr>
            <a:r>
              <a:rPr lang="en-US" sz="2800" dirty="0"/>
              <a:t>Words</a:t>
            </a:r>
            <a:r>
              <a:rPr lang="en" sz="2800" dirty="0"/>
              <a:t>, phrases, parts of speech</a:t>
            </a:r>
            <a:r>
              <a:rPr lang="en-US" sz="2800" dirty="0"/>
              <a:t>, etc.</a:t>
            </a:r>
            <a:endParaRPr lang="en" sz="2800" dirty="0"/>
          </a:p>
          <a:p>
            <a:pPr>
              <a:lnSpc>
                <a:spcPct val="130000"/>
              </a:lnSpc>
            </a:pPr>
            <a:r>
              <a:rPr lang="en-US" sz="3200" dirty="0"/>
              <a:t>Computational statistics</a:t>
            </a:r>
          </a:p>
          <a:p>
            <a:pPr lvl="1">
              <a:lnSpc>
                <a:spcPct val="130000"/>
              </a:lnSpc>
            </a:pPr>
            <a:r>
              <a:rPr lang="en-US" sz="2800" dirty="0"/>
              <a:t>Develop hypotheses based on counts of textual features</a:t>
            </a:r>
            <a:endParaRPr lang="en" sz="2800" dirty="0"/>
          </a:p>
        </p:txBody>
      </p:sp>
      <p:sp>
        <p:nvSpPr>
          <p:cNvPr id="2" name="Slide Number Placeholder 1">
            <a:extLst>
              <a:ext uri="{FF2B5EF4-FFF2-40B4-BE49-F238E27FC236}">
                <a16:creationId xmlns:a16="http://schemas.microsoft.com/office/drawing/2014/main" id="{B100E31D-2727-A64E-9FB5-E04B0028DB8F}"/>
              </a:ext>
            </a:extLst>
          </p:cNvPr>
          <p:cNvSpPr>
            <a:spLocks noGrp="1"/>
          </p:cNvSpPr>
          <p:nvPr>
            <p:ph type="sldNum" sz="quarter" idx="12"/>
          </p:nvPr>
        </p:nvSpPr>
        <p:spPr/>
        <p:txBody>
          <a:bodyPr/>
          <a:lstStyle/>
          <a:p>
            <a:fld id="{B6B32D53-BB65-EC41-A890-C13572F8B348}" type="slidenum">
              <a:rPr lang="en-US" smtClean="0"/>
              <a:pPr/>
              <a:t>13</a:t>
            </a:fld>
            <a:endParaRPr lang="en-US"/>
          </a:p>
        </p:txBody>
      </p:sp>
    </p:spTree>
    <p:extLst>
      <p:ext uri="{BB962C8B-B14F-4D97-AF65-F5344CB8AC3E}">
        <p14:creationId xmlns:p14="http://schemas.microsoft.com/office/powerpoint/2010/main" val="1805268709"/>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Non-consumptive research</a:t>
            </a:r>
            <a:endParaRPr lang="en-US" dirty="0"/>
          </a:p>
        </p:txBody>
      </p:sp>
      <p:sp>
        <p:nvSpPr>
          <p:cNvPr id="3" name="Content Placeholder 2"/>
          <p:cNvSpPr>
            <a:spLocks noGrp="1"/>
          </p:cNvSpPr>
          <p:nvPr>
            <p:ph sz="half" idx="1"/>
          </p:nvPr>
        </p:nvSpPr>
        <p:spPr>
          <a:xfrm>
            <a:off x="838200" y="1530841"/>
            <a:ext cx="10515600" cy="4955683"/>
          </a:xfrm>
        </p:spPr>
        <p:txBody>
          <a:bodyPr>
            <a:normAutofit lnSpcReduction="10000"/>
          </a:bodyPr>
          <a:lstStyle/>
          <a:p>
            <a:pPr marL="0" indent="0">
              <a:lnSpc>
                <a:spcPct val="150000"/>
              </a:lnSpc>
              <a:buNone/>
            </a:pPr>
            <a:r>
              <a:rPr lang="en-US" dirty="0"/>
              <a:t>Research in which computational analysis is performed on text, but not research in which a researcher reads or displays substantial portions of the text to understand the expressive content presented within it.</a:t>
            </a:r>
          </a:p>
          <a:p>
            <a:pPr>
              <a:lnSpc>
                <a:spcPct val="150000"/>
              </a:lnSpc>
            </a:pPr>
            <a:endParaRPr lang="en-US" dirty="0"/>
          </a:p>
          <a:p>
            <a:pPr>
              <a:lnSpc>
                <a:spcPct val="150000"/>
              </a:lnSpc>
            </a:pPr>
            <a:r>
              <a:rPr lang="en-US" dirty="0"/>
              <a:t>Complies with copyright law</a:t>
            </a:r>
          </a:p>
          <a:p>
            <a:pPr>
              <a:lnSpc>
                <a:spcPct val="150000"/>
              </a:lnSpc>
            </a:pPr>
            <a:r>
              <a:rPr lang="en-US" dirty="0"/>
              <a:t>Foundation of HTRC work</a:t>
            </a:r>
          </a:p>
          <a:p>
            <a:pPr>
              <a:lnSpc>
                <a:spcPct val="150000"/>
              </a:lnSpc>
            </a:pPr>
            <a:r>
              <a:rPr lang="en-US" dirty="0"/>
              <a:t>Other terms: non-expressive use</a:t>
            </a:r>
          </a:p>
          <a:p>
            <a:endParaRPr lang="en-US" dirty="0"/>
          </a:p>
        </p:txBody>
      </p:sp>
      <p:sp>
        <p:nvSpPr>
          <p:cNvPr id="2" name="Slide Number Placeholder 1">
            <a:extLst>
              <a:ext uri="{FF2B5EF4-FFF2-40B4-BE49-F238E27FC236}">
                <a16:creationId xmlns:a16="http://schemas.microsoft.com/office/drawing/2014/main" id="{3F07EA2A-6A3F-A844-B888-A9B0409AED51}"/>
              </a:ext>
            </a:extLst>
          </p:cNvPr>
          <p:cNvSpPr>
            <a:spLocks noGrp="1"/>
          </p:cNvSpPr>
          <p:nvPr>
            <p:ph type="sldNum" sz="quarter" idx="12"/>
          </p:nvPr>
        </p:nvSpPr>
        <p:spPr/>
        <p:txBody>
          <a:bodyPr/>
          <a:lstStyle/>
          <a:p>
            <a:fld id="{B6B32D53-BB65-EC41-A890-C13572F8B348}" type="slidenum">
              <a:rPr lang="en-US" smtClean="0"/>
              <a:pPr/>
              <a:t>14</a:t>
            </a:fld>
            <a:endParaRPr lang="en-US"/>
          </a:p>
        </p:txBody>
      </p:sp>
    </p:spTree>
    <p:extLst>
      <p:ext uri="{BB962C8B-B14F-4D97-AF65-F5344CB8AC3E}">
        <p14:creationId xmlns:p14="http://schemas.microsoft.com/office/powerpoint/2010/main" val="408192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E1A0-9AB1-7847-B29E-DF8234CD17E7}"/>
              </a:ext>
            </a:extLst>
          </p:cNvPr>
          <p:cNvSpPr>
            <a:spLocks noGrp="1"/>
          </p:cNvSpPr>
          <p:nvPr>
            <p:ph type="title"/>
          </p:nvPr>
        </p:nvSpPr>
        <p:spPr/>
        <p:txBody>
          <a:bodyPr/>
          <a:lstStyle/>
          <a:p>
            <a:r>
              <a:rPr lang="en-US" dirty="0"/>
              <a:t>Non-consumptive paradigm</a:t>
            </a:r>
          </a:p>
        </p:txBody>
      </p:sp>
      <p:sp>
        <p:nvSpPr>
          <p:cNvPr id="8" name="Content Placeholder 2">
            <a:extLst>
              <a:ext uri="{FF2B5EF4-FFF2-40B4-BE49-F238E27FC236}">
                <a16:creationId xmlns:a16="http://schemas.microsoft.com/office/drawing/2014/main" id="{53DDA8CC-5FF4-714A-8D4A-9A7AAB349A80}"/>
              </a:ext>
            </a:extLst>
          </p:cNvPr>
          <p:cNvSpPr>
            <a:spLocks noGrp="1"/>
          </p:cNvSpPr>
          <p:nvPr>
            <p:ph sz="half" idx="1"/>
          </p:nvPr>
        </p:nvSpPr>
        <p:spPr>
          <a:xfrm>
            <a:off x="838200" y="2464596"/>
            <a:ext cx="9652686" cy="3548555"/>
          </a:xfrm>
        </p:spPr>
        <p:txBody>
          <a:bodyPr numCol="2">
            <a:normAutofit lnSpcReduction="10000"/>
          </a:bodyPr>
          <a:lstStyle/>
          <a:p>
            <a:pPr>
              <a:lnSpc>
                <a:spcPct val="150000"/>
              </a:lnSpc>
            </a:pPr>
            <a:r>
              <a:rPr lang="en-US" dirty="0"/>
              <a:t>text extraction</a:t>
            </a:r>
          </a:p>
          <a:p>
            <a:pPr>
              <a:lnSpc>
                <a:spcPct val="150000"/>
              </a:lnSpc>
            </a:pPr>
            <a:r>
              <a:rPr lang="en-US" dirty="0"/>
              <a:t>textual analysis and information extraction</a:t>
            </a:r>
          </a:p>
          <a:p>
            <a:pPr>
              <a:lnSpc>
                <a:spcPct val="150000"/>
              </a:lnSpc>
            </a:pPr>
            <a:r>
              <a:rPr lang="en-US" dirty="0"/>
              <a:t>linguistic analysis</a:t>
            </a:r>
          </a:p>
          <a:p>
            <a:pPr>
              <a:lnSpc>
                <a:spcPct val="150000"/>
              </a:lnSpc>
            </a:pPr>
            <a:r>
              <a:rPr lang="en-US" dirty="0"/>
              <a:t>automated translation</a:t>
            </a:r>
          </a:p>
          <a:p>
            <a:pPr>
              <a:lnSpc>
                <a:spcPct val="150000"/>
              </a:lnSpc>
            </a:pPr>
            <a:r>
              <a:rPr lang="en-US" dirty="0"/>
              <a:t>image analysis</a:t>
            </a:r>
          </a:p>
          <a:p>
            <a:pPr>
              <a:lnSpc>
                <a:spcPct val="150000"/>
              </a:lnSpc>
            </a:pPr>
            <a:r>
              <a:rPr lang="en-US" dirty="0"/>
              <a:t>file manipulation</a:t>
            </a:r>
          </a:p>
          <a:p>
            <a:pPr>
              <a:lnSpc>
                <a:spcPct val="150000"/>
              </a:lnSpc>
            </a:pPr>
            <a:r>
              <a:rPr lang="en-US" dirty="0"/>
              <a:t>OCR correction</a:t>
            </a:r>
          </a:p>
          <a:p>
            <a:pPr>
              <a:lnSpc>
                <a:spcPct val="150000"/>
              </a:lnSpc>
            </a:pPr>
            <a:r>
              <a:rPr lang="en-US" dirty="0"/>
              <a:t>indexing and search</a:t>
            </a:r>
          </a:p>
        </p:txBody>
      </p:sp>
      <p:sp>
        <p:nvSpPr>
          <p:cNvPr id="6" name="Rectangle 5">
            <a:extLst>
              <a:ext uri="{FF2B5EF4-FFF2-40B4-BE49-F238E27FC236}">
                <a16:creationId xmlns:a16="http://schemas.microsoft.com/office/drawing/2014/main" id="{DA2FB3C8-7606-4B44-B93D-732A237DCE77}"/>
              </a:ext>
            </a:extLst>
          </p:cNvPr>
          <p:cNvSpPr/>
          <p:nvPr/>
        </p:nvSpPr>
        <p:spPr>
          <a:xfrm>
            <a:off x="838200" y="1784948"/>
            <a:ext cx="5653407" cy="523220"/>
          </a:xfrm>
          <a:prstGeom prst="rect">
            <a:avLst/>
          </a:prstGeom>
        </p:spPr>
        <p:txBody>
          <a:bodyPr wrap="none">
            <a:spAutoFit/>
          </a:bodyPr>
          <a:lstStyle/>
          <a:p>
            <a:pPr>
              <a:defRPr/>
            </a:pPr>
            <a:r>
              <a:rPr lang="en-US" sz="2800" dirty="0"/>
              <a:t>Includes such computational tasks as:</a:t>
            </a:r>
          </a:p>
        </p:txBody>
      </p:sp>
      <p:sp>
        <p:nvSpPr>
          <p:cNvPr id="11" name="TextBox 10">
            <a:extLst>
              <a:ext uri="{FF2B5EF4-FFF2-40B4-BE49-F238E27FC236}">
                <a16:creationId xmlns:a16="http://schemas.microsoft.com/office/drawing/2014/main" id="{9A23AF67-4475-F545-84E1-D5A5A0A48FC4}"/>
              </a:ext>
            </a:extLst>
          </p:cNvPr>
          <p:cNvSpPr txBox="1"/>
          <p:nvPr/>
        </p:nvSpPr>
        <p:spPr>
          <a:xfrm>
            <a:off x="3480197" y="6169580"/>
            <a:ext cx="5231606" cy="369332"/>
          </a:xfrm>
          <a:prstGeom prst="rect">
            <a:avLst/>
          </a:prstGeom>
          <a:noFill/>
        </p:spPr>
        <p:txBody>
          <a:bodyPr>
            <a:spAutoFit/>
          </a:bodyPr>
          <a:lstStyle/>
          <a:p>
            <a:pPr algn="ctr">
              <a:defRPr/>
            </a:pPr>
            <a:r>
              <a:rPr lang="en-US" dirty="0"/>
              <a:t>More here: </a:t>
            </a:r>
            <a:r>
              <a:rPr lang="en-US" dirty="0">
                <a:hlinkClick r:id="rId3"/>
              </a:rPr>
              <a:t>https://www.hathitrust.org/htrc_ncup</a:t>
            </a:r>
            <a:r>
              <a:rPr lang="en-US" dirty="0"/>
              <a:t> </a:t>
            </a:r>
          </a:p>
        </p:txBody>
      </p:sp>
      <p:sp>
        <p:nvSpPr>
          <p:cNvPr id="3" name="Slide Number Placeholder 2">
            <a:extLst>
              <a:ext uri="{FF2B5EF4-FFF2-40B4-BE49-F238E27FC236}">
                <a16:creationId xmlns:a16="http://schemas.microsoft.com/office/drawing/2014/main" id="{2D4FF4F3-5393-9647-B60A-9F00F97574A2}"/>
              </a:ext>
            </a:extLst>
          </p:cNvPr>
          <p:cNvSpPr>
            <a:spLocks noGrp="1"/>
          </p:cNvSpPr>
          <p:nvPr>
            <p:ph type="sldNum" sz="quarter" idx="12"/>
          </p:nvPr>
        </p:nvSpPr>
        <p:spPr/>
        <p:txBody>
          <a:bodyPr/>
          <a:lstStyle/>
          <a:p>
            <a:fld id="{B6B32D53-BB65-EC41-A890-C13572F8B348}" type="slidenum">
              <a:rPr lang="en-US" smtClean="0"/>
              <a:pPr/>
              <a:t>15</a:t>
            </a:fld>
            <a:endParaRPr lang="en-US"/>
          </a:p>
        </p:txBody>
      </p:sp>
    </p:spTree>
    <p:extLst>
      <p:ext uri="{BB962C8B-B14F-4D97-AF65-F5344CB8AC3E}">
        <p14:creationId xmlns:p14="http://schemas.microsoft.com/office/powerpoint/2010/main" val="98555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60C37C-07F9-CE4F-8ABE-40D170B55C52}"/>
              </a:ext>
            </a:extLst>
          </p:cNvPr>
          <p:cNvSpPr>
            <a:spLocks noGrp="1"/>
          </p:cNvSpPr>
          <p:nvPr>
            <p:ph type="title"/>
          </p:nvPr>
        </p:nvSpPr>
        <p:spPr/>
        <p:txBody>
          <a:bodyPr/>
          <a:lstStyle/>
          <a:p>
            <a:r>
              <a:rPr lang="en-US" dirty="0"/>
              <a:t>HTRC’s non-consumptive framework</a:t>
            </a:r>
          </a:p>
        </p:txBody>
      </p:sp>
      <p:pic>
        <p:nvPicPr>
          <p:cNvPr id="7" name="Content Placeholder 6">
            <a:extLst>
              <a:ext uri="{FF2B5EF4-FFF2-40B4-BE49-F238E27FC236}">
                <a16:creationId xmlns:a16="http://schemas.microsoft.com/office/drawing/2014/main" id="{DEE56E08-F62C-1341-9C06-3AC4E0CA83F0}"/>
              </a:ext>
            </a:extLst>
          </p:cNvPr>
          <p:cNvPicPr>
            <a:picLocks noGrp="1" noChangeAspect="1"/>
          </p:cNvPicPr>
          <p:nvPr>
            <p:ph sz="half" idx="1"/>
          </p:nvPr>
        </p:nvPicPr>
        <p:blipFill>
          <a:blip r:embed="rId3"/>
          <a:stretch>
            <a:fillRect/>
          </a:stretch>
        </p:blipFill>
        <p:spPr>
          <a:xfrm>
            <a:off x="1625326" y="1847850"/>
            <a:ext cx="8356874" cy="4351338"/>
          </a:xfrm>
        </p:spPr>
      </p:pic>
      <p:sp>
        <p:nvSpPr>
          <p:cNvPr id="2" name="Slide Number Placeholder 1">
            <a:extLst>
              <a:ext uri="{FF2B5EF4-FFF2-40B4-BE49-F238E27FC236}">
                <a16:creationId xmlns:a16="http://schemas.microsoft.com/office/drawing/2014/main" id="{4AEC7516-0C1E-524D-BE53-BD5BF6F4FFF5}"/>
              </a:ext>
            </a:extLst>
          </p:cNvPr>
          <p:cNvSpPr>
            <a:spLocks noGrp="1"/>
          </p:cNvSpPr>
          <p:nvPr>
            <p:ph type="sldNum" sz="quarter" idx="12"/>
          </p:nvPr>
        </p:nvSpPr>
        <p:spPr/>
        <p:txBody>
          <a:bodyPr/>
          <a:lstStyle/>
          <a:p>
            <a:fld id="{B6B32D53-BB65-EC41-A890-C13572F8B348}" type="slidenum">
              <a:rPr lang="en-US" smtClean="0"/>
              <a:pPr/>
              <a:t>16</a:t>
            </a:fld>
            <a:endParaRPr lang="en-US"/>
          </a:p>
        </p:txBody>
      </p:sp>
    </p:spTree>
    <p:extLst>
      <p:ext uri="{BB962C8B-B14F-4D97-AF65-F5344CB8AC3E}">
        <p14:creationId xmlns:p14="http://schemas.microsoft.com/office/powerpoint/2010/main" val="3926542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E697-7365-AF49-B3F2-DC5803D61010}"/>
              </a:ext>
            </a:extLst>
          </p:cNvPr>
          <p:cNvSpPr>
            <a:spLocks noGrp="1"/>
          </p:cNvSpPr>
          <p:nvPr>
            <p:ph type="title"/>
          </p:nvPr>
        </p:nvSpPr>
        <p:spPr/>
        <p:txBody>
          <a:bodyPr/>
          <a:lstStyle/>
          <a:p>
            <a:r>
              <a:rPr lang="en-US"/>
              <a:t>Three Approaches</a:t>
            </a:r>
            <a:endParaRPr lang="en-US" dirty="0"/>
          </a:p>
        </p:txBody>
      </p:sp>
      <p:sp>
        <p:nvSpPr>
          <p:cNvPr id="4" name="Content Placeholder 3">
            <a:extLst>
              <a:ext uri="{FF2B5EF4-FFF2-40B4-BE49-F238E27FC236}">
                <a16:creationId xmlns:a16="http://schemas.microsoft.com/office/drawing/2014/main" id="{461108C4-5F96-3C4C-B9DE-88A444231DF4}"/>
              </a:ext>
            </a:extLst>
          </p:cNvPr>
          <p:cNvSpPr>
            <a:spLocks noGrp="1"/>
          </p:cNvSpPr>
          <p:nvPr>
            <p:ph sz="half" idx="1"/>
          </p:nvPr>
        </p:nvSpPr>
        <p:spPr/>
        <p:txBody>
          <a:bodyPr>
            <a:normAutofit lnSpcReduction="10000"/>
          </a:bodyPr>
          <a:lstStyle/>
          <a:p>
            <a:pPr marL="0" indent="0">
              <a:lnSpc>
                <a:spcPct val="150000"/>
              </a:lnSpc>
              <a:buNone/>
            </a:pPr>
            <a:r>
              <a:rPr lang="en-US" i="1" dirty="0"/>
              <a:t>Partial</a:t>
            </a:r>
            <a:endParaRPr lang="en-US" i="1" dirty="0">
              <a:hlinkClick r:id="rId3"/>
            </a:endParaRPr>
          </a:p>
          <a:p>
            <a:pPr>
              <a:lnSpc>
                <a:spcPct val="150000"/>
              </a:lnSpc>
            </a:pPr>
            <a:r>
              <a:rPr lang="en-US" dirty="0">
                <a:hlinkClick r:id="rId3"/>
              </a:rPr>
              <a:t>Web-based tools</a:t>
            </a:r>
            <a:r>
              <a:rPr lang="en-US" dirty="0"/>
              <a:t>: To analyze and visualize text data</a:t>
            </a:r>
          </a:p>
          <a:p>
            <a:pPr marL="0" indent="-164600">
              <a:lnSpc>
                <a:spcPct val="150000"/>
              </a:lnSpc>
              <a:buNone/>
            </a:pPr>
            <a:r>
              <a:rPr lang="en-US" i="1" dirty="0"/>
              <a:t>Transform</a:t>
            </a:r>
          </a:p>
          <a:p>
            <a:pPr>
              <a:lnSpc>
                <a:spcPct val="150000"/>
              </a:lnSpc>
            </a:pPr>
            <a:r>
              <a:rPr lang="en-US" dirty="0">
                <a:hlinkClick r:id="rId4"/>
              </a:rPr>
              <a:t>Derived Datasets</a:t>
            </a:r>
            <a:r>
              <a:rPr lang="en-US" dirty="0"/>
              <a:t>: Including Extracted Features dataset</a:t>
            </a:r>
          </a:p>
          <a:p>
            <a:pPr marL="0" indent="0">
              <a:lnSpc>
                <a:spcPct val="150000"/>
              </a:lnSpc>
              <a:buNone/>
            </a:pPr>
            <a:r>
              <a:rPr lang="en-US" i="1" dirty="0"/>
              <a:t>Capsule</a:t>
            </a:r>
          </a:p>
          <a:p>
            <a:pPr>
              <a:lnSpc>
                <a:spcPct val="150000"/>
              </a:lnSpc>
            </a:pPr>
            <a:r>
              <a:rPr lang="en-US" dirty="0">
                <a:hlinkClick r:id="rId5"/>
              </a:rPr>
              <a:t>Secure Data Capsules</a:t>
            </a:r>
            <a:r>
              <a:rPr lang="en-US" dirty="0"/>
              <a:t>: For flexible, self-directed research</a:t>
            </a:r>
          </a:p>
        </p:txBody>
      </p:sp>
      <p:sp>
        <p:nvSpPr>
          <p:cNvPr id="3" name="Slide Number Placeholder 2">
            <a:extLst>
              <a:ext uri="{FF2B5EF4-FFF2-40B4-BE49-F238E27FC236}">
                <a16:creationId xmlns:a16="http://schemas.microsoft.com/office/drawing/2014/main" id="{1C50907D-48CD-ED49-9CEC-FAFDA48A4005}"/>
              </a:ext>
            </a:extLst>
          </p:cNvPr>
          <p:cNvSpPr>
            <a:spLocks noGrp="1"/>
          </p:cNvSpPr>
          <p:nvPr>
            <p:ph type="sldNum" sz="quarter" idx="12"/>
          </p:nvPr>
        </p:nvSpPr>
        <p:spPr/>
        <p:txBody>
          <a:bodyPr/>
          <a:lstStyle/>
          <a:p>
            <a:fld id="{B6B32D53-BB65-EC41-A890-C13572F8B348}" type="slidenum">
              <a:rPr lang="en-US" smtClean="0"/>
              <a:pPr/>
              <a:t>17</a:t>
            </a:fld>
            <a:endParaRPr lang="en-US"/>
          </a:p>
        </p:txBody>
      </p:sp>
    </p:spTree>
    <p:extLst>
      <p:ext uri="{BB962C8B-B14F-4D97-AF65-F5344CB8AC3E}">
        <p14:creationId xmlns:p14="http://schemas.microsoft.com/office/powerpoint/2010/main" val="1890684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B11EFF5B-AE0F-0E48-B80B-01AEC7F1E9A6}"/>
              </a:ext>
            </a:extLst>
          </p:cNvPr>
          <p:cNvSpPr/>
          <p:nvPr/>
        </p:nvSpPr>
        <p:spPr>
          <a:xfrm>
            <a:off x="116686" y="4581451"/>
            <a:ext cx="11946727" cy="146175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lumMod val="95000"/>
                    <a:lumOff val="5000"/>
                  </a:schemeClr>
                </a:solidFill>
              </a:rPr>
              <a:t>HathiTrust</a:t>
            </a:r>
            <a:r>
              <a:rPr lang="en-US" sz="4400" b="1" dirty="0">
                <a:solidFill>
                  <a:schemeClr val="tx1">
                    <a:lumMod val="95000"/>
                    <a:lumOff val="5000"/>
                  </a:schemeClr>
                </a:solidFill>
              </a:rPr>
              <a:t> text corpus</a:t>
            </a:r>
          </a:p>
          <a:p>
            <a:pPr algn="ctr"/>
            <a:r>
              <a:rPr lang="en-US" sz="2800" dirty="0">
                <a:solidFill>
                  <a:schemeClr val="tx1">
                    <a:lumMod val="95000"/>
                    <a:lumOff val="5000"/>
                  </a:schemeClr>
                </a:solidFill>
              </a:rPr>
              <a:t>synched nightly, lives at IU</a:t>
            </a:r>
          </a:p>
        </p:txBody>
      </p:sp>
      <p:sp>
        <p:nvSpPr>
          <p:cNvPr id="9" name="Round Same Side Corner Rectangle 8">
            <a:extLst>
              <a:ext uri="{FF2B5EF4-FFF2-40B4-BE49-F238E27FC236}">
                <a16:creationId xmlns:a16="http://schemas.microsoft.com/office/drawing/2014/main" id="{822CC424-2062-EF47-B5E8-15E0A38324E5}"/>
              </a:ext>
            </a:extLst>
          </p:cNvPr>
          <p:cNvSpPr/>
          <p:nvPr/>
        </p:nvSpPr>
        <p:spPr>
          <a:xfrm>
            <a:off x="8235333" y="310836"/>
            <a:ext cx="3828080" cy="2891309"/>
          </a:xfrm>
          <a:prstGeom prst="round2SameRect">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Data Capsule service</a:t>
            </a:r>
            <a:r>
              <a:rPr lang="en-US" dirty="0">
                <a:solidFill>
                  <a:schemeClr val="tx1"/>
                </a:solidFill>
              </a:rPr>
              <a:t> </a:t>
            </a:r>
          </a:p>
          <a:p>
            <a:pPr algn="ctr"/>
            <a:r>
              <a:rPr lang="en-US" i="1" dirty="0">
                <a:solidFill>
                  <a:schemeClr val="tx1"/>
                </a:solidFill>
              </a:rPr>
              <a:t>Secure compute environments</a:t>
            </a:r>
          </a:p>
          <a:p>
            <a:pPr algn="ctr"/>
            <a:endParaRPr lang="en-US" i="1" dirty="0">
              <a:solidFill>
                <a:schemeClr val="tx1"/>
              </a:solidFill>
            </a:endParaRPr>
          </a:p>
          <a:p>
            <a:pPr algn="ctr"/>
            <a:endParaRPr lang="en-US" i="1" dirty="0">
              <a:solidFill>
                <a:schemeClr val="tx1"/>
              </a:solidFill>
            </a:endParaRPr>
          </a:p>
          <a:p>
            <a:pPr marL="285750" indent="-285750" algn="ctr">
              <a:buFont typeface="Arial" panose="020B0604020202020204" pitchFamily="34" charset="0"/>
              <a:buChar char="•"/>
            </a:pPr>
            <a:r>
              <a:rPr lang="en-US" dirty="0">
                <a:solidFill>
                  <a:schemeClr val="tx1"/>
                </a:solidFill>
              </a:rPr>
              <a:t>Researcher imports tools</a:t>
            </a:r>
          </a:p>
          <a:p>
            <a:pPr marL="285750" indent="-285750" algn="ctr">
              <a:buFont typeface="Arial" panose="020B0604020202020204" pitchFamily="34" charset="0"/>
              <a:buChar char="•"/>
            </a:pPr>
            <a:r>
              <a:rPr lang="en-US" dirty="0">
                <a:solidFill>
                  <a:schemeClr val="tx1"/>
                </a:solidFill>
              </a:rPr>
              <a:t>Access to data</a:t>
            </a:r>
          </a:p>
          <a:p>
            <a:pPr marL="285750" indent="-285750" algn="ctr">
              <a:buFont typeface="Arial" panose="020B0604020202020204" pitchFamily="34" charset="0"/>
              <a:buChar char="•"/>
            </a:pPr>
            <a:r>
              <a:rPr lang="en-US" dirty="0">
                <a:solidFill>
                  <a:schemeClr val="tx1"/>
                </a:solidFill>
              </a:rPr>
              <a:t>Export only derived results</a:t>
            </a:r>
          </a:p>
          <a:p>
            <a:pPr marL="285750" indent="-285750" algn="ctr">
              <a:buFont typeface="Arial" panose="020B0604020202020204" pitchFamily="34" charset="0"/>
              <a:buChar char="•"/>
            </a:pPr>
            <a:endParaRPr lang="en-US" dirty="0">
              <a:solidFill>
                <a:schemeClr val="tx1"/>
              </a:solidFill>
            </a:endParaRPr>
          </a:p>
        </p:txBody>
      </p:sp>
      <p:sp>
        <p:nvSpPr>
          <p:cNvPr id="10" name="Round Same Side Corner Rectangle 9">
            <a:extLst>
              <a:ext uri="{FF2B5EF4-FFF2-40B4-BE49-F238E27FC236}">
                <a16:creationId xmlns:a16="http://schemas.microsoft.com/office/drawing/2014/main" id="{46A7EDBB-9DB9-BE4A-B74F-E6B304A1AAE7}"/>
              </a:ext>
            </a:extLst>
          </p:cNvPr>
          <p:cNvSpPr/>
          <p:nvPr/>
        </p:nvSpPr>
        <p:spPr>
          <a:xfrm>
            <a:off x="4186245" y="317439"/>
            <a:ext cx="3851759" cy="2891310"/>
          </a:xfrm>
          <a:prstGeom prst="round2SameRect">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ound Same Side Corner Rectangle 10">
            <a:extLst>
              <a:ext uri="{FF2B5EF4-FFF2-40B4-BE49-F238E27FC236}">
                <a16:creationId xmlns:a16="http://schemas.microsoft.com/office/drawing/2014/main" id="{AA2DBEA7-25FD-8348-82E4-DE19F5079643}"/>
              </a:ext>
            </a:extLst>
          </p:cNvPr>
          <p:cNvSpPr/>
          <p:nvPr/>
        </p:nvSpPr>
        <p:spPr>
          <a:xfrm>
            <a:off x="116686" y="310837"/>
            <a:ext cx="3872230" cy="2891308"/>
          </a:xfrm>
          <a:prstGeom prst="round2SameRect">
            <a:avLst/>
          </a:prstGeom>
          <a:solidFill>
            <a:schemeClr val="bg2">
              <a:lumMod val="9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HTRC  Extracted Features</a:t>
            </a:r>
          </a:p>
          <a:p>
            <a:pPr algn="ctr"/>
            <a:r>
              <a:rPr lang="en-US" i="1" dirty="0">
                <a:solidFill>
                  <a:schemeClr val="tx1"/>
                </a:solidFill>
              </a:rPr>
              <a:t>Derived Data</a:t>
            </a:r>
          </a:p>
          <a:p>
            <a:pPr algn="ctr"/>
            <a:endParaRPr lang="en-US" i="1" dirty="0">
              <a:solidFill>
                <a:schemeClr val="tx1"/>
              </a:solidFill>
            </a:endParaRPr>
          </a:p>
          <a:p>
            <a:pPr algn="ctr"/>
            <a:endParaRPr lang="en-US" i="1" dirty="0">
              <a:solidFill>
                <a:schemeClr val="tx1"/>
              </a:solidFill>
            </a:endParaRPr>
          </a:p>
          <a:p>
            <a:pPr marL="285750" indent="-285750" algn="ctr">
              <a:buFont typeface="Arial" panose="020B0604020202020204" pitchFamily="34" charset="0"/>
              <a:buChar char="•"/>
            </a:pPr>
            <a:r>
              <a:rPr lang="en-US" dirty="0">
                <a:solidFill>
                  <a:schemeClr val="tx1"/>
                </a:solidFill>
              </a:rPr>
              <a:t>Downloadable JSON dataset</a:t>
            </a:r>
          </a:p>
          <a:p>
            <a:pPr marL="285750" indent="-285750" algn="ctr">
              <a:buFont typeface="Arial" panose="020B0604020202020204" pitchFamily="34" charset="0"/>
              <a:buChar char="•"/>
            </a:pPr>
            <a:r>
              <a:rPr lang="en-US" dirty="0">
                <a:solidFill>
                  <a:schemeClr val="tx1"/>
                </a:solidFill>
              </a:rPr>
              <a:t>Per-volume files of metadata and data elements</a:t>
            </a:r>
          </a:p>
          <a:p>
            <a:pPr marL="285750" indent="-285750" algn="ctr">
              <a:buFont typeface="Arial" panose="020B0604020202020204" pitchFamily="34" charset="0"/>
              <a:buChar char="•"/>
            </a:pPr>
            <a:r>
              <a:rPr lang="en-US" dirty="0">
                <a:solidFill>
                  <a:schemeClr val="tx1"/>
                </a:solidFill>
              </a:rPr>
              <a:t>Periodically updated</a:t>
            </a:r>
          </a:p>
        </p:txBody>
      </p:sp>
      <p:cxnSp>
        <p:nvCxnSpPr>
          <p:cNvPr id="13" name="Curved Connector 12">
            <a:extLst>
              <a:ext uri="{FF2B5EF4-FFF2-40B4-BE49-F238E27FC236}">
                <a16:creationId xmlns:a16="http://schemas.microsoft.com/office/drawing/2014/main" id="{B56CBE38-A81A-C54C-9113-B4B0B207DE72}"/>
              </a:ext>
            </a:extLst>
          </p:cNvPr>
          <p:cNvCxnSpPr>
            <a:cxnSpLocks/>
          </p:cNvCxnSpPr>
          <p:nvPr/>
        </p:nvCxnSpPr>
        <p:spPr>
          <a:xfrm rot="5400000" flipH="1" flipV="1">
            <a:off x="964435" y="3882402"/>
            <a:ext cx="1498419" cy="423704"/>
          </a:xfrm>
          <a:prstGeom prst="curvedConnector3">
            <a:avLst>
              <a:gd name="adj1" fmla="val 50000"/>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44AF8E-4410-D040-8A5A-6CBC21823CDA}"/>
              </a:ext>
            </a:extLst>
          </p:cNvPr>
          <p:cNvCxnSpPr>
            <a:cxnSpLocks/>
          </p:cNvCxnSpPr>
          <p:nvPr/>
        </p:nvCxnSpPr>
        <p:spPr>
          <a:xfrm flipH="1" flipV="1">
            <a:off x="7041462" y="3297718"/>
            <a:ext cx="20398" cy="1545745"/>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0C710ED-5DFA-AF45-AFF6-F8A885FBDE6D}"/>
              </a:ext>
            </a:extLst>
          </p:cNvPr>
          <p:cNvSpPr txBox="1"/>
          <p:nvPr/>
        </p:nvSpPr>
        <p:spPr>
          <a:xfrm>
            <a:off x="2005283" y="3671908"/>
            <a:ext cx="1660648" cy="830997"/>
          </a:xfrm>
          <a:prstGeom prst="rect">
            <a:avLst/>
          </a:prstGeom>
          <a:noFill/>
        </p:spPr>
        <p:txBody>
          <a:bodyPr wrap="square" rtlCol="0">
            <a:spAutoFit/>
          </a:bodyPr>
          <a:lstStyle/>
          <a:p>
            <a:r>
              <a:rPr lang="en-US" sz="2400" dirty="0"/>
              <a:t>Converted into</a:t>
            </a:r>
          </a:p>
        </p:txBody>
      </p:sp>
      <p:sp>
        <p:nvSpPr>
          <p:cNvPr id="24" name="TextBox 23">
            <a:extLst>
              <a:ext uri="{FF2B5EF4-FFF2-40B4-BE49-F238E27FC236}">
                <a16:creationId xmlns:a16="http://schemas.microsoft.com/office/drawing/2014/main" id="{7D272C8D-9564-6D4D-9DD1-3AB0E14CE547}"/>
              </a:ext>
            </a:extLst>
          </p:cNvPr>
          <p:cNvSpPr txBox="1"/>
          <p:nvPr/>
        </p:nvSpPr>
        <p:spPr>
          <a:xfrm>
            <a:off x="7419594" y="3500087"/>
            <a:ext cx="1326479" cy="769441"/>
          </a:xfrm>
          <a:prstGeom prst="rect">
            <a:avLst/>
          </a:prstGeom>
          <a:noFill/>
        </p:spPr>
        <p:txBody>
          <a:bodyPr wrap="square" rtlCol="0">
            <a:spAutoFit/>
          </a:bodyPr>
          <a:lstStyle/>
          <a:p>
            <a:r>
              <a:rPr lang="en-US" sz="2200" dirty="0"/>
              <a:t>Feeds into</a:t>
            </a:r>
          </a:p>
        </p:txBody>
      </p:sp>
      <p:sp>
        <p:nvSpPr>
          <p:cNvPr id="29" name="Snip Same Side Corner Rectangle 28">
            <a:extLst>
              <a:ext uri="{FF2B5EF4-FFF2-40B4-BE49-F238E27FC236}">
                <a16:creationId xmlns:a16="http://schemas.microsoft.com/office/drawing/2014/main" id="{7670A085-B286-D348-828B-1E6FD88DC956}"/>
              </a:ext>
            </a:extLst>
          </p:cNvPr>
          <p:cNvSpPr/>
          <p:nvPr/>
        </p:nvSpPr>
        <p:spPr>
          <a:xfrm>
            <a:off x="6156604" y="2102624"/>
            <a:ext cx="1810512" cy="1105848"/>
          </a:xfrm>
          <a:prstGeom prst="snip2Same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HTRC Analytics</a:t>
            </a:r>
          </a:p>
        </p:txBody>
      </p:sp>
      <p:sp>
        <p:nvSpPr>
          <p:cNvPr id="30" name="Snip Same Side Corner Rectangle 29">
            <a:extLst>
              <a:ext uri="{FF2B5EF4-FFF2-40B4-BE49-F238E27FC236}">
                <a16:creationId xmlns:a16="http://schemas.microsoft.com/office/drawing/2014/main" id="{DBF5E7AC-3FE5-7842-A687-210612D2C823}"/>
              </a:ext>
            </a:extLst>
          </p:cNvPr>
          <p:cNvSpPr/>
          <p:nvPr/>
        </p:nvSpPr>
        <p:spPr>
          <a:xfrm>
            <a:off x="4256304" y="2095978"/>
            <a:ext cx="1810512" cy="1112769"/>
          </a:xfrm>
          <a:prstGeom prst="snip2Same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HathiTrust + Bookworm</a:t>
            </a:r>
          </a:p>
        </p:txBody>
      </p:sp>
      <p:sp>
        <p:nvSpPr>
          <p:cNvPr id="31" name="TextBox 30">
            <a:extLst>
              <a:ext uri="{FF2B5EF4-FFF2-40B4-BE49-F238E27FC236}">
                <a16:creationId xmlns:a16="http://schemas.microsoft.com/office/drawing/2014/main" id="{9F824A79-8E11-2146-ACC0-3B10B7A41DFD}"/>
              </a:ext>
            </a:extLst>
          </p:cNvPr>
          <p:cNvSpPr txBox="1"/>
          <p:nvPr/>
        </p:nvSpPr>
        <p:spPr>
          <a:xfrm>
            <a:off x="4296109" y="644799"/>
            <a:ext cx="3739167" cy="1015663"/>
          </a:xfrm>
          <a:prstGeom prst="rect">
            <a:avLst/>
          </a:prstGeom>
          <a:noFill/>
        </p:spPr>
        <p:txBody>
          <a:bodyPr wrap="square" rtlCol="0">
            <a:spAutoFit/>
          </a:bodyPr>
          <a:lstStyle/>
          <a:p>
            <a:pPr algn="ctr"/>
            <a:r>
              <a:rPr lang="en-US" sz="2400" b="1" dirty="0"/>
              <a:t>Web tools</a:t>
            </a:r>
          </a:p>
          <a:p>
            <a:pPr algn="ctr"/>
            <a:r>
              <a:rPr lang="en-US" i="1" dirty="0"/>
              <a:t>Off-the-shelf analysis and visualization tools</a:t>
            </a:r>
          </a:p>
        </p:txBody>
      </p:sp>
      <p:cxnSp>
        <p:nvCxnSpPr>
          <p:cNvPr id="32" name="Straight Arrow Connector 31">
            <a:extLst>
              <a:ext uri="{FF2B5EF4-FFF2-40B4-BE49-F238E27FC236}">
                <a16:creationId xmlns:a16="http://schemas.microsoft.com/office/drawing/2014/main" id="{E3118A71-E001-9B4E-9F82-4D7D48AB15D0}"/>
              </a:ext>
            </a:extLst>
          </p:cNvPr>
          <p:cNvCxnSpPr>
            <a:cxnSpLocks/>
          </p:cNvCxnSpPr>
          <p:nvPr/>
        </p:nvCxnSpPr>
        <p:spPr>
          <a:xfrm>
            <a:off x="3127786" y="3087844"/>
            <a:ext cx="1264162" cy="0"/>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F26675D-636A-9640-A114-9447878864E7}"/>
              </a:ext>
            </a:extLst>
          </p:cNvPr>
          <p:cNvCxnSpPr>
            <a:cxnSpLocks/>
          </p:cNvCxnSpPr>
          <p:nvPr/>
        </p:nvCxnSpPr>
        <p:spPr>
          <a:xfrm flipH="1" flipV="1">
            <a:off x="10134347" y="3296861"/>
            <a:ext cx="15026" cy="1546602"/>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E8D798C-5CE0-D146-AEFA-E33E6E2FD619}"/>
              </a:ext>
            </a:extLst>
          </p:cNvPr>
          <p:cNvSpPr txBox="1"/>
          <p:nvPr/>
        </p:nvSpPr>
        <p:spPr>
          <a:xfrm>
            <a:off x="3457349" y="3095540"/>
            <a:ext cx="1326479" cy="338554"/>
          </a:xfrm>
          <a:prstGeom prst="rect">
            <a:avLst/>
          </a:prstGeom>
          <a:noFill/>
        </p:spPr>
        <p:txBody>
          <a:bodyPr wrap="square" rtlCol="0">
            <a:spAutoFit/>
          </a:bodyPr>
          <a:lstStyle/>
          <a:p>
            <a:r>
              <a:rPr lang="en-US" sz="1600" dirty="0"/>
              <a:t>feeds</a:t>
            </a:r>
          </a:p>
        </p:txBody>
      </p:sp>
      <p:sp>
        <p:nvSpPr>
          <p:cNvPr id="18" name="TextBox 17">
            <a:extLst>
              <a:ext uri="{FF2B5EF4-FFF2-40B4-BE49-F238E27FC236}">
                <a16:creationId xmlns:a16="http://schemas.microsoft.com/office/drawing/2014/main" id="{97BD52BB-124D-BE46-8C15-E1C17B80B5B2}"/>
              </a:ext>
            </a:extLst>
          </p:cNvPr>
          <p:cNvSpPr txBox="1"/>
          <p:nvPr/>
        </p:nvSpPr>
        <p:spPr>
          <a:xfrm>
            <a:off x="10499594" y="3439801"/>
            <a:ext cx="1326479" cy="769441"/>
          </a:xfrm>
          <a:prstGeom prst="rect">
            <a:avLst/>
          </a:prstGeom>
          <a:noFill/>
        </p:spPr>
        <p:txBody>
          <a:bodyPr wrap="square" rtlCol="0">
            <a:spAutoFit/>
          </a:bodyPr>
          <a:lstStyle/>
          <a:p>
            <a:r>
              <a:rPr lang="en-US" sz="2200" dirty="0"/>
              <a:t>Feeds into</a:t>
            </a:r>
          </a:p>
        </p:txBody>
      </p:sp>
      <p:sp>
        <p:nvSpPr>
          <p:cNvPr id="22" name="TextBox 21">
            <a:extLst>
              <a:ext uri="{FF2B5EF4-FFF2-40B4-BE49-F238E27FC236}">
                <a16:creationId xmlns:a16="http://schemas.microsoft.com/office/drawing/2014/main" id="{75BEA160-087D-1441-B5C4-145AF3BFAAC7}"/>
              </a:ext>
            </a:extLst>
          </p:cNvPr>
          <p:cNvSpPr txBox="1"/>
          <p:nvPr/>
        </p:nvSpPr>
        <p:spPr>
          <a:xfrm>
            <a:off x="9012714" y="1330009"/>
            <a:ext cx="2273317" cy="369332"/>
          </a:xfrm>
          <a:prstGeom prst="rect">
            <a:avLst/>
          </a:prstGeom>
          <a:noFill/>
        </p:spPr>
        <p:txBody>
          <a:bodyPr wrap="square" rtlCol="0">
            <a:spAutoFit/>
          </a:bodyPr>
          <a:lstStyle/>
          <a:p>
            <a:pPr algn="ctr"/>
            <a:r>
              <a:rPr lang="en-US" b="1" dirty="0">
                <a:solidFill>
                  <a:schemeClr val="tx1">
                    <a:lumMod val="95000"/>
                    <a:lumOff val="5000"/>
                  </a:schemeClr>
                </a:solidFill>
              </a:rPr>
              <a:t>Capsule</a:t>
            </a:r>
          </a:p>
        </p:txBody>
      </p:sp>
      <p:sp>
        <p:nvSpPr>
          <p:cNvPr id="25" name="TextBox 24">
            <a:extLst>
              <a:ext uri="{FF2B5EF4-FFF2-40B4-BE49-F238E27FC236}">
                <a16:creationId xmlns:a16="http://schemas.microsoft.com/office/drawing/2014/main" id="{62DEEB70-3ACD-6146-AD60-425800938A59}"/>
              </a:ext>
            </a:extLst>
          </p:cNvPr>
          <p:cNvSpPr txBox="1"/>
          <p:nvPr/>
        </p:nvSpPr>
        <p:spPr>
          <a:xfrm>
            <a:off x="4959341" y="1588613"/>
            <a:ext cx="2273317" cy="369332"/>
          </a:xfrm>
          <a:prstGeom prst="rect">
            <a:avLst/>
          </a:prstGeom>
          <a:noFill/>
        </p:spPr>
        <p:txBody>
          <a:bodyPr wrap="square" rtlCol="0">
            <a:spAutoFit/>
          </a:bodyPr>
          <a:lstStyle/>
          <a:p>
            <a:pPr algn="ctr"/>
            <a:r>
              <a:rPr lang="en-US" b="1" dirty="0">
                <a:solidFill>
                  <a:schemeClr val="tx1">
                    <a:lumMod val="95000"/>
                    <a:lumOff val="5000"/>
                  </a:schemeClr>
                </a:solidFill>
              </a:rPr>
              <a:t>Partial</a:t>
            </a:r>
          </a:p>
        </p:txBody>
      </p:sp>
      <p:sp>
        <p:nvSpPr>
          <p:cNvPr id="26" name="TextBox 25">
            <a:extLst>
              <a:ext uri="{FF2B5EF4-FFF2-40B4-BE49-F238E27FC236}">
                <a16:creationId xmlns:a16="http://schemas.microsoft.com/office/drawing/2014/main" id="{FC9E65FC-F289-4E4E-9506-8BE8A50D8A00}"/>
              </a:ext>
            </a:extLst>
          </p:cNvPr>
          <p:cNvSpPr txBox="1"/>
          <p:nvPr/>
        </p:nvSpPr>
        <p:spPr>
          <a:xfrm>
            <a:off x="916142" y="1330009"/>
            <a:ext cx="2273317" cy="369332"/>
          </a:xfrm>
          <a:prstGeom prst="rect">
            <a:avLst/>
          </a:prstGeom>
          <a:noFill/>
        </p:spPr>
        <p:txBody>
          <a:bodyPr wrap="square" rtlCol="0">
            <a:spAutoFit/>
          </a:bodyPr>
          <a:lstStyle/>
          <a:p>
            <a:pPr algn="ctr"/>
            <a:r>
              <a:rPr lang="en-US" b="1" dirty="0">
                <a:solidFill>
                  <a:schemeClr val="tx1">
                    <a:lumMod val="95000"/>
                    <a:lumOff val="5000"/>
                  </a:schemeClr>
                </a:solidFill>
              </a:rPr>
              <a:t>Transform</a:t>
            </a:r>
          </a:p>
        </p:txBody>
      </p:sp>
      <p:sp>
        <p:nvSpPr>
          <p:cNvPr id="2" name="Slide Number Placeholder 1">
            <a:extLst>
              <a:ext uri="{FF2B5EF4-FFF2-40B4-BE49-F238E27FC236}">
                <a16:creationId xmlns:a16="http://schemas.microsoft.com/office/drawing/2014/main" id="{D0EB06BC-C23D-F94F-9F0A-C66D1E1B28B1}"/>
              </a:ext>
            </a:extLst>
          </p:cNvPr>
          <p:cNvSpPr>
            <a:spLocks noGrp="1"/>
          </p:cNvSpPr>
          <p:nvPr>
            <p:ph type="sldNum" sz="quarter" idx="10"/>
          </p:nvPr>
        </p:nvSpPr>
        <p:spPr/>
        <p:txBody>
          <a:bodyPr/>
          <a:lstStyle/>
          <a:p>
            <a:fld id="{315C490B-2C62-3F4C-B451-B671971C5687}" type="slidenum">
              <a:rPr lang="en-US" smtClean="0"/>
              <a:pPr/>
              <a:t>18</a:t>
            </a:fld>
            <a:endParaRPr lang="en-US"/>
          </a:p>
        </p:txBody>
      </p:sp>
    </p:spTree>
    <p:extLst>
      <p:ext uri="{BB962C8B-B14F-4D97-AF65-F5344CB8AC3E}">
        <p14:creationId xmlns:p14="http://schemas.microsoft.com/office/powerpoint/2010/main" val="237743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A9B19-D3C3-9144-8DBF-EBBAAE330E8D}"/>
              </a:ext>
            </a:extLst>
          </p:cNvPr>
          <p:cNvSpPr>
            <a:spLocks noGrp="1"/>
          </p:cNvSpPr>
          <p:nvPr>
            <p:ph type="title"/>
          </p:nvPr>
        </p:nvSpPr>
        <p:spPr/>
        <p:txBody>
          <a:bodyPr/>
          <a:lstStyle/>
          <a:p>
            <a:r>
              <a:rPr lang="en-US" dirty="0"/>
              <a:t>Case studies</a:t>
            </a:r>
          </a:p>
        </p:txBody>
      </p:sp>
      <p:sp>
        <p:nvSpPr>
          <p:cNvPr id="4" name="Content Placeholder 3">
            <a:extLst>
              <a:ext uri="{FF2B5EF4-FFF2-40B4-BE49-F238E27FC236}">
                <a16:creationId xmlns:a16="http://schemas.microsoft.com/office/drawing/2014/main" id="{DCA0AE77-5C28-D54E-B5BC-C3961FFAA56B}"/>
              </a:ext>
            </a:extLst>
          </p:cNvPr>
          <p:cNvSpPr>
            <a:spLocks noGrp="1"/>
          </p:cNvSpPr>
          <p:nvPr>
            <p:ph sz="half" idx="1"/>
          </p:nvPr>
        </p:nvSpPr>
        <p:spPr/>
        <p:txBody>
          <a:bodyPr/>
          <a:lstStyle/>
          <a:p>
            <a:pPr marL="514350" indent="-514350">
              <a:lnSpc>
                <a:spcPct val="200000"/>
              </a:lnSpc>
              <a:buFont typeface="+mj-lt"/>
              <a:buAutoNum type="arabicPeriod"/>
            </a:pPr>
            <a:r>
              <a:rPr lang="en-US" dirty="0"/>
              <a:t>Inside the Creativity Boom (Samuel Franklin)</a:t>
            </a:r>
          </a:p>
          <a:p>
            <a:pPr marL="514350" indent="-514350">
              <a:lnSpc>
                <a:spcPct val="200000"/>
              </a:lnSpc>
              <a:buFont typeface="+mj-lt"/>
              <a:buAutoNum type="arabicPeriod"/>
            </a:pPr>
            <a:r>
              <a:rPr lang="en-US" dirty="0"/>
              <a:t>The Transformation of Gender in English-Language Fiction (Ted Underwood, David </a:t>
            </a:r>
            <a:r>
              <a:rPr lang="en-US" dirty="0" err="1"/>
              <a:t>Bamman</a:t>
            </a:r>
            <a:r>
              <a:rPr lang="en-US" dirty="0"/>
              <a:t>, and Sabrina Lee)</a:t>
            </a:r>
          </a:p>
          <a:p>
            <a:pPr marL="514350" indent="-514350">
              <a:lnSpc>
                <a:spcPct val="200000"/>
              </a:lnSpc>
              <a:buFont typeface="+mj-lt"/>
              <a:buAutoNum type="arabicPeriod"/>
            </a:pPr>
            <a:r>
              <a:rPr lang="en-US" dirty="0"/>
              <a:t>How Capitalism Changed American Literature (Dan </a:t>
            </a:r>
            <a:r>
              <a:rPr lang="en-US" dirty="0" err="1"/>
              <a:t>Sinykin</a:t>
            </a:r>
            <a:r>
              <a:rPr lang="en-US" dirty="0"/>
              <a:t>)</a:t>
            </a:r>
          </a:p>
          <a:p>
            <a:pPr marL="0" indent="0">
              <a:buNone/>
            </a:pPr>
            <a:endParaRPr lang="en-US" dirty="0"/>
          </a:p>
        </p:txBody>
      </p:sp>
      <p:sp>
        <p:nvSpPr>
          <p:cNvPr id="3" name="Slide Number Placeholder 2">
            <a:extLst>
              <a:ext uri="{FF2B5EF4-FFF2-40B4-BE49-F238E27FC236}">
                <a16:creationId xmlns:a16="http://schemas.microsoft.com/office/drawing/2014/main" id="{10FB4220-86BE-E244-B32A-D06B6CE2E481}"/>
              </a:ext>
            </a:extLst>
          </p:cNvPr>
          <p:cNvSpPr>
            <a:spLocks noGrp="1"/>
          </p:cNvSpPr>
          <p:nvPr>
            <p:ph type="sldNum" sz="quarter" idx="12"/>
          </p:nvPr>
        </p:nvSpPr>
        <p:spPr/>
        <p:txBody>
          <a:bodyPr/>
          <a:lstStyle/>
          <a:p>
            <a:fld id="{B6B32D53-BB65-EC41-A890-C13572F8B348}" type="slidenum">
              <a:rPr lang="en-US" smtClean="0"/>
              <a:pPr/>
              <a:t>19</a:t>
            </a:fld>
            <a:endParaRPr lang="en-US"/>
          </a:p>
        </p:txBody>
      </p:sp>
    </p:spTree>
    <p:extLst>
      <p:ext uri="{BB962C8B-B14F-4D97-AF65-F5344CB8AC3E}">
        <p14:creationId xmlns:p14="http://schemas.microsoft.com/office/powerpoint/2010/main" val="251927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1595-4CD4-8447-9BE8-A2658483FC79}"/>
              </a:ext>
            </a:extLst>
          </p:cNvPr>
          <p:cNvSpPr>
            <a:spLocks noGrp="1"/>
          </p:cNvSpPr>
          <p:nvPr>
            <p:ph type="title"/>
          </p:nvPr>
        </p:nvSpPr>
        <p:spPr/>
        <p:txBody>
          <a:bodyPr/>
          <a:lstStyle/>
          <a:p>
            <a:r>
              <a:rPr lang="en-US" dirty="0"/>
              <a:t>Set up instructions</a:t>
            </a:r>
          </a:p>
        </p:txBody>
      </p:sp>
      <p:sp>
        <p:nvSpPr>
          <p:cNvPr id="3" name="Content Placeholder 2">
            <a:extLst>
              <a:ext uri="{FF2B5EF4-FFF2-40B4-BE49-F238E27FC236}">
                <a16:creationId xmlns:a16="http://schemas.microsoft.com/office/drawing/2014/main" id="{083BF4F3-9B5E-904D-B44B-D24C0A85BCB7}"/>
              </a:ext>
            </a:extLst>
          </p:cNvPr>
          <p:cNvSpPr>
            <a:spLocks noGrp="1"/>
          </p:cNvSpPr>
          <p:nvPr>
            <p:ph sz="half" idx="1"/>
          </p:nvPr>
        </p:nvSpPr>
        <p:spPr/>
        <p:txBody>
          <a:bodyPr anchor="ctr"/>
          <a:lstStyle/>
          <a:p>
            <a:pPr>
              <a:lnSpc>
                <a:spcPct val="150000"/>
              </a:lnSpc>
            </a:pPr>
            <a:r>
              <a:rPr lang="en-US" dirty="0"/>
              <a:t>Create HTRC account: </a:t>
            </a:r>
            <a:r>
              <a:rPr lang="en-US" dirty="0">
                <a:hlinkClick r:id="rId3"/>
              </a:rPr>
              <a:t>analytics.hathitrust.org</a:t>
            </a:r>
            <a:endParaRPr lang="en-US" dirty="0"/>
          </a:p>
          <a:p>
            <a:pPr>
              <a:lnSpc>
                <a:spcPct val="150000"/>
              </a:lnSpc>
            </a:pPr>
            <a:r>
              <a:rPr lang="en-US" dirty="0"/>
              <a:t>Find workshop materials: </a:t>
            </a:r>
          </a:p>
          <a:p>
            <a:pPr lvl="1">
              <a:lnSpc>
                <a:spcPct val="150000"/>
              </a:lnSpc>
            </a:pPr>
            <a:r>
              <a:rPr lang="en-US" dirty="0">
                <a:hlinkClick r:id="rId4"/>
              </a:rPr>
              <a:t>https://uofi.box.com/v/HTRC-fall2019</a:t>
            </a:r>
            <a:endParaRPr lang="en-US" dirty="0"/>
          </a:p>
          <a:p>
            <a:pPr lvl="1">
              <a:lnSpc>
                <a:spcPct val="150000"/>
              </a:lnSpc>
            </a:pPr>
            <a:r>
              <a:rPr lang="en-US" dirty="0">
                <a:hlinkClick r:id="rId5"/>
              </a:rPr>
              <a:t>https://go.illinois.edu/htrc-workshop</a:t>
            </a:r>
            <a:endParaRPr lang="en-US" dirty="0"/>
          </a:p>
          <a:p>
            <a:endParaRPr lang="en-US" dirty="0"/>
          </a:p>
        </p:txBody>
      </p:sp>
      <p:sp>
        <p:nvSpPr>
          <p:cNvPr id="4" name="Slide Number Placeholder 3">
            <a:extLst>
              <a:ext uri="{FF2B5EF4-FFF2-40B4-BE49-F238E27FC236}">
                <a16:creationId xmlns:a16="http://schemas.microsoft.com/office/drawing/2014/main" id="{048F5547-6D77-B24F-8AA8-2D3DA0984686}"/>
              </a:ext>
            </a:extLst>
          </p:cNvPr>
          <p:cNvSpPr>
            <a:spLocks noGrp="1"/>
          </p:cNvSpPr>
          <p:nvPr>
            <p:ph type="sldNum" sz="quarter" idx="12"/>
          </p:nvPr>
        </p:nvSpPr>
        <p:spPr/>
        <p:txBody>
          <a:bodyPr/>
          <a:lstStyle/>
          <a:p>
            <a:fld id="{B6B32D53-BB65-EC41-A890-C13572F8B348}" type="slidenum">
              <a:rPr lang="en-US" smtClean="0"/>
              <a:pPr/>
              <a:t>2</a:t>
            </a:fld>
            <a:endParaRPr lang="en-US"/>
          </a:p>
        </p:txBody>
      </p:sp>
      <p:sp>
        <p:nvSpPr>
          <p:cNvPr id="5" name="Rectangle 4">
            <a:extLst>
              <a:ext uri="{FF2B5EF4-FFF2-40B4-BE49-F238E27FC236}">
                <a16:creationId xmlns:a16="http://schemas.microsoft.com/office/drawing/2014/main" id="{5A23A2AA-0997-8347-B570-4A762FD9AF65}"/>
              </a:ext>
            </a:extLst>
          </p:cNvPr>
          <p:cNvSpPr/>
          <p:nvPr/>
        </p:nvSpPr>
        <p:spPr>
          <a:xfrm>
            <a:off x="9115687" y="728138"/>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1</a:t>
            </a:r>
            <a:endParaRPr lang="en-US" sz="2800" dirty="0">
              <a:latin typeface="+mj-lt"/>
            </a:endParaRPr>
          </a:p>
        </p:txBody>
      </p:sp>
    </p:spTree>
    <p:extLst>
      <p:ext uri="{BB962C8B-B14F-4D97-AF65-F5344CB8AC3E}">
        <p14:creationId xmlns:p14="http://schemas.microsoft.com/office/powerpoint/2010/main" val="1118225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sz="half" idx="1"/>
          </p:nvPr>
        </p:nvSpPr>
        <p:spPr/>
        <p:txBody>
          <a:bodyPr anchor="ctr">
            <a:normAutofit/>
          </a:bodyPr>
          <a:lstStyle/>
          <a:p>
            <a:pPr>
              <a:lnSpc>
                <a:spcPct val="150000"/>
              </a:lnSpc>
            </a:pPr>
            <a:r>
              <a:rPr lang="en-US" sz="3200" i="1" dirty="0"/>
              <a:t>What examples have you seen of text analysis?</a:t>
            </a:r>
          </a:p>
          <a:p>
            <a:pPr>
              <a:lnSpc>
                <a:spcPct val="150000"/>
              </a:lnSpc>
            </a:pPr>
            <a:r>
              <a:rPr lang="en-US" sz="3200" i="1" dirty="0"/>
              <a:t>In what contexts do you see yourself using text analysis? </a:t>
            </a:r>
            <a:r>
              <a:rPr lang="en-US" altLang="zh-CN" sz="3200" i="1" dirty="0"/>
              <a:t>What</a:t>
            </a:r>
            <a:r>
              <a:rPr lang="zh-CN" altLang="en-US" sz="3200" i="1" dirty="0"/>
              <a:t> </a:t>
            </a:r>
            <a:r>
              <a:rPr lang="en-US" altLang="zh-CN" sz="3200" i="1" dirty="0"/>
              <a:t>about</a:t>
            </a:r>
            <a:r>
              <a:rPr lang="zh-CN" altLang="en-US" sz="3200" i="1" dirty="0"/>
              <a:t> </a:t>
            </a:r>
            <a:r>
              <a:rPr lang="en-US" altLang="zh-CN" sz="3200" i="1" dirty="0"/>
              <a:t>t</a:t>
            </a:r>
            <a:r>
              <a:rPr lang="en-US" sz="3200" i="1" dirty="0"/>
              <a:t>he researchers you support?</a:t>
            </a:r>
          </a:p>
        </p:txBody>
      </p:sp>
      <p:sp>
        <p:nvSpPr>
          <p:cNvPr id="4" name="Slide Number Placeholder 3">
            <a:extLst>
              <a:ext uri="{FF2B5EF4-FFF2-40B4-BE49-F238E27FC236}">
                <a16:creationId xmlns:a16="http://schemas.microsoft.com/office/drawing/2014/main" id="{02DAAF36-5EE6-2242-8F94-27B28169CBBC}"/>
              </a:ext>
            </a:extLst>
          </p:cNvPr>
          <p:cNvSpPr>
            <a:spLocks noGrp="1"/>
          </p:cNvSpPr>
          <p:nvPr>
            <p:ph type="sldNum" sz="quarter" idx="12"/>
          </p:nvPr>
        </p:nvSpPr>
        <p:spPr/>
        <p:txBody>
          <a:bodyPr/>
          <a:lstStyle/>
          <a:p>
            <a:fld id="{B6B32D53-BB65-EC41-A890-C13572F8B348}" type="slidenum">
              <a:rPr lang="en-US" smtClean="0"/>
              <a:pPr/>
              <a:t>20</a:t>
            </a:fld>
            <a:endParaRPr lang="en-US"/>
          </a:p>
        </p:txBody>
      </p:sp>
    </p:spTree>
    <p:extLst>
      <p:ext uri="{BB962C8B-B14F-4D97-AF65-F5344CB8AC3E}">
        <p14:creationId xmlns:p14="http://schemas.microsoft.com/office/powerpoint/2010/main" val="216882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C18C-EFF6-404C-8BC9-8527BAC3F320}"/>
              </a:ext>
            </a:extLst>
          </p:cNvPr>
          <p:cNvSpPr>
            <a:spLocks noGrp="1"/>
          </p:cNvSpPr>
          <p:nvPr>
            <p:ph type="title" idx="4294967295"/>
          </p:nvPr>
        </p:nvSpPr>
        <p:spPr>
          <a:xfrm>
            <a:off x="853440" y="1965770"/>
            <a:ext cx="10515600" cy="2852737"/>
          </a:xfrm>
        </p:spPr>
        <p:txBody>
          <a:bodyPr/>
          <a:lstStyle/>
          <a:p>
            <a:r>
              <a:rPr lang="en-US" dirty="0"/>
              <a:t>Text as data</a:t>
            </a:r>
          </a:p>
        </p:txBody>
      </p:sp>
      <p:sp>
        <p:nvSpPr>
          <p:cNvPr id="3" name="Slide Number Placeholder 2">
            <a:extLst>
              <a:ext uri="{FF2B5EF4-FFF2-40B4-BE49-F238E27FC236}">
                <a16:creationId xmlns:a16="http://schemas.microsoft.com/office/drawing/2014/main" id="{23A3B593-0B0B-AF43-8808-E70956EDE31E}"/>
              </a:ext>
            </a:extLst>
          </p:cNvPr>
          <p:cNvSpPr>
            <a:spLocks noGrp="1"/>
          </p:cNvSpPr>
          <p:nvPr>
            <p:ph type="sldNum" sz="quarter" idx="10"/>
          </p:nvPr>
        </p:nvSpPr>
        <p:spPr/>
        <p:txBody>
          <a:bodyPr/>
          <a:lstStyle/>
          <a:p>
            <a:fld id="{315C490B-2C62-3F4C-B451-B671971C5687}" type="slidenum">
              <a:rPr lang="en-US" smtClean="0"/>
              <a:pPr/>
              <a:t>21</a:t>
            </a:fld>
            <a:endParaRPr lang="en-US"/>
          </a:p>
        </p:txBody>
      </p:sp>
    </p:spTree>
    <p:extLst>
      <p:ext uri="{BB962C8B-B14F-4D97-AF65-F5344CB8AC3E}">
        <p14:creationId xmlns:p14="http://schemas.microsoft.com/office/powerpoint/2010/main" val="2731198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301F3-BC7A-0C4B-9CC6-A6E24642EA97}"/>
              </a:ext>
            </a:extLst>
          </p:cNvPr>
          <p:cNvSpPr>
            <a:spLocks noGrp="1"/>
          </p:cNvSpPr>
          <p:nvPr>
            <p:ph type="title"/>
          </p:nvPr>
        </p:nvSpPr>
        <p:spPr/>
        <p:txBody>
          <a:bodyPr/>
          <a:lstStyle/>
          <a:p>
            <a:r>
              <a:rPr lang="en-US" dirty="0"/>
              <a:t>In this section we will…</a:t>
            </a:r>
          </a:p>
        </p:txBody>
      </p:sp>
      <p:sp>
        <p:nvSpPr>
          <p:cNvPr id="6" name="Content Placeholder 5">
            <a:extLst>
              <a:ext uri="{FF2B5EF4-FFF2-40B4-BE49-F238E27FC236}">
                <a16:creationId xmlns:a16="http://schemas.microsoft.com/office/drawing/2014/main" id="{F9865550-37F9-9E4E-8F32-54445937EFAD}"/>
              </a:ext>
            </a:extLst>
          </p:cNvPr>
          <p:cNvSpPr>
            <a:spLocks noGrp="1"/>
          </p:cNvSpPr>
          <p:nvPr>
            <p:ph sz="half" idx="1"/>
          </p:nvPr>
        </p:nvSpPr>
        <p:spPr/>
        <p:txBody>
          <a:bodyPr/>
          <a:lstStyle/>
          <a:p>
            <a:pPr>
              <a:lnSpc>
                <a:spcPct val="150000"/>
              </a:lnSpc>
            </a:pPr>
            <a:r>
              <a:rPr lang="en-US" dirty="0"/>
              <a:t>Conceptualize text as data for analysis</a:t>
            </a:r>
          </a:p>
          <a:p>
            <a:pPr>
              <a:lnSpc>
                <a:spcPct val="150000"/>
              </a:lnSpc>
            </a:pPr>
            <a:r>
              <a:rPr lang="en-US" dirty="0"/>
              <a:t>Explore </a:t>
            </a:r>
            <a:r>
              <a:rPr lang="en-US" dirty="0" err="1"/>
              <a:t>HathiTrust</a:t>
            </a:r>
            <a:r>
              <a:rPr lang="en-US" dirty="0"/>
              <a:t> as a source for textual data</a:t>
            </a:r>
          </a:p>
          <a:p>
            <a:pPr>
              <a:lnSpc>
                <a:spcPct val="150000"/>
              </a:lnSpc>
            </a:pPr>
            <a:r>
              <a:rPr lang="en-US" dirty="0"/>
              <a:t>Get hands-on experience with </a:t>
            </a:r>
            <a:r>
              <a:rPr lang="en-US" dirty="0" err="1"/>
              <a:t>HathiTrust+Bookworm</a:t>
            </a:r>
            <a:endParaRPr lang="en-US" dirty="0"/>
          </a:p>
          <a:p>
            <a:pPr>
              <a:lnSpc>
                <a:spcPct val="150000"/>
              </a:lnSpc>
            </a:pPr>
            <a:r>
              <a:rPr lang="en-US" dirty="0"/>
              <a:t>Consider the data analyzed in the case studies</a:t>
            </a:r>
          </a:p>
        </p:txBody>
      </p:sp>
      <p:sp>
        <p:nvSpPr>
          <p:cNvPr id="2" name="Slide Number Placeholder 1">
            <a:extLst>
              <a:ext uri="{FF2B5EF4-FFF2-40B4-BE49-F238E27FC236}">
                <a16:creationId xmlns:a16="http://schemas.microsoft.com/office/drawing/2014/main" id="{6A6A4A17-0C22-B743-A8DB-896FED97BFD2}"/>
              </a:ext>
            </a:extLst>
          </p:cNvPr>
          <p:cNvSpPr>
            <a:spLocks noGrp="1"/>
          </p:cNvSpPr>
          <p:nvPr>
            <p:ph type="sldNum" sz="quarter" idx="12"/>
          </p:nvPr>
        </p:nvSpPr>
        <p:spPr/>
        <p:txBody>
          <a:bodyPr/>
          <a:lstStyle/>
          <a:p>
            <a:fld id="{B6B32D53-BB65-EC41-A890-C13572F8B348}" type="slidenum">
              <a:rPr lang="en-US" smtClean="0"/>
              <a:pPr/>
              <a:t>22</a:t>
            </a:fld>
            <a:endParaRPr lang="en-US"/>
          </a:p>
        </p:txBody>
      </p:sp>
    </p:spTree>
    <p:extLst>
      <p:ext uri="{BB962C8B-B14F-4D97-AF65-F5344CB8AC3E}">
        <p14:creationId xmlns:p14="http://schemas.microsoft.com/office/powerpoint/2010/main" val="2364657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Humanities data</a:t>
            </a:r>
          </a:p>
        </p:txBody>
      </p:sp>
      <p:sp>
        <p:nvSpPr>
          <p:cNvPr id="3" name="Content Placeholder 2"/>
          <p:cNvSpPr>
            <a:spLocks noGrp="1"/>
          </p:cNvSpPr>
          <p:nvPr>
            <p:ph sz="half" idx="1"/>
          </p:nvPr>
        </p:nvSpPr>
        <p:spPr/>
        <p:txBody>
          <a:bodyPr>
            <a:normAutofit fontScale="92500"/>
          </a:bodyPr>
          <a:lstStyle/>
          <a:p>
            <a:pPr marL="514350" indent="-457200">
              <a:lnSpc>
                <a:spcPct val="110000"/>
              </a:lnSpc>
            </a:pPr>
            <a:r>
              <a:rPr lang="en-US" sz="3000" dirty="0"/>
              <a:t>Data is material generated or collected </a:t>
            </a:r>
            <a:r>
              <a:rPr lang="en-US" altLang="zh-CN" sz="3000" dirty="0"/>
              <a:t>while</a:t>
            </a:r>
            <a:r>
              <a:rPr lang="en-US" sz="3000" dirty="0"/>
              <a:t> conducting research </a:t>
            </a:r>
          </a:p>
          <a:p>
            <a:pPr marL="514350" indent="-457200">
              <a:lnSpc>
                <a:spcPct val="110000"/>
              </a:lnSpc>
            </a:pPr>
            <a:r>
              <a:rPr lang="en-US" sz="3000" dirty="0"/>
              <a:t>Examples of humanities data:</a:t>
            </a:r>
          </a:p>
          <a:p>
            <a:pPr marL="914400" lvl="1" indent="-457200">
              <a:lnSpc>
                <a:spcPct val="110000"/>
              </a:lnSpc>
            </a:pPr>
            <a:r>
              <a:rPr lang="en-US" sz="2800" dirty="0"/>
              <a:t>Citations</a:t>
            </a:r>
          </a:p>
          <a:p>
            <a:pPr marL="914400" lvl="1" indent="-457200">
              <a:lnSpc>
                <a:spcPct val="110000"/>
              </a:lnSpc>
            </a:pPr>
            <a:r>
              <a:rPr lang="en-US" sz="2800" dirty="0"/>
              <a:t>Code/Algorithms</a:t>
            </a:r>
          </a:p>
          <a:p>
            <a:pPr marL="914400" lvl="1" indent="-457200">
              <a:lnSpc>
                <a:spcPct val="110000"/>
              </a:lnSpc>
            </a:pPr>
            <a:r>
              <a:rPr lang="en-US" sz="2800" dirty="0"/>
              <a:t>Databases</a:t>
            </a:r>
          </a:p>
          <a:p>
            <a:pPr marL="914400" lvl="1" indent="-457200">
              <a:lnSpc>
                <a:spcPct val="110000"/>
              </a:lnSpc>
            </a:pPr>
            <a:r>
              <a:rPr lang="en-US" sz="2800" dirty="0"/>
              <a:t>Geospatial coordinates</a:t>
            </a:r>
          </a:p>
          <a:p>
            <a:pPr marL="914400" lvl="1" indent="-457200">
              <a:lnSpc>
                <a:spcPct val="110000"/>
              </a:lnSpc>
            </a:pPr>
            <a:endParaRPr lang="en-US" sz="2600" i="1" dirty="0"/>
          </a:p>
          <a:p>
            <a:pPr marL="0" indent="0">
              <a:lnSpc>
                <a:spcPct val="110000"/>
              </a:lnSpc>
              <a:buNone/>
            </a:pPr>
            <a:r>
              <a:rPr lang="en-US" sz="3000" i="1" dirty="0"/>
              <a:t>Can you think of others?</a:t>
            </a:r>
          </a:p>
        </p:txBody>
      </p:sp>
      <p:sp>
        <p:nvSpPr>
          <p:cNvPr id="4" name="Rectangle 3"/>
          <p:cNvSpPr/>
          <p:nvPr/>
        </p:nvSpPr>
        <p:spPr>
          <a:xfrm>
            <a:off x="2301240" y="6465252"/>
            <a:ext cx="9052560" cy="338554"/>
          </a:xfrm>
          <a:prstGeom prst="rect">
            <a:avLst/>
          </a:prstGeom>
        </p:spPr>
        <p:txBody>
          <a:bodyPr wrap="square">
            <a:spAutoFit/>
          </a:bodyPr>
          <a:lstStyle/>
          <a:p>
            <a:pPr algn="r"/>
            <a:r>
              <a:rPr lang="en-US" altLang="zh-CN" sz="1600" dirty="0"/>
              <a:t>Definition</a:t>
            </a:r>
            <a:r>
              <a:rPr lang="zh-CN" altLang="en-US" sz="1600" dirty="0"/>
              <a:t> </a:t>
            </a:r>
            <a:r>
              <a:rPr lang="en-US" altLang="zh-CN" sz="1600" dirty="0"/>
              <a:t>adapted</a:t>
            </a:r>
            <a:r>
              <a:rPr lang="zh-CN" altLang="en-US" sz="1600" dirty="0"/>
              <a:t> </a:t>
            </a:r>
            <a:r>
              <a:rPr lang="en-US" altLang="zh-CN" sz="1600" dirty="0"/>
              <a:t>from</a:t>
            </a:r>
            <a:r>
              <a:rPr lang="en-US" sz="1600" dirty="0"/>
              <a:t>: NEH, </a:t>
            </a:r>
            <a:r>
              <a:rPr lang="en-US" sz="1600" dirty="0">
                <a:hlinkClick r:id="rId3"/>
              </a:rPr>
              <a:t>https://www.neh.gov/files/grants/data_management_plans_2018.pdf</a:t>
            </a:r>
            <a:r>
              <a:rPr lang="zh-CN" altLang="en-US" sz="1600" dirty="0"/>
              <a:t> </a:t>
            </a:r>
            <a:endParaRPr lang="en-US" sz="1600" dirty="0"/>
          </a:p>
        </p:txBody>
      </p:sp>
      <p:sp>
        <p:nvSpPr>
          <p:cNvPr id="5" name="Slide Number Placeholder 4">
            <a:extLst>
              <a:ext uri="{FF2B5EF4-FFF2-40B4-BE49-F238E27FC236}">
                <a16:creationId xmlns:a16="http://schemas.microsoft.com/office/drawing/2014/main" id="{76059A8C-1FE5-8743-AC38-429F06DBA772}"/>
              </a:ext>
            </a:extLst>
          </p:cNvPr>
          <p:cNvSpPr>
            <a:spLocks noGrp="1"/>
          </p:cNvSpPr>
          <p:nvPr>
            <p:ph type="sldNum" sz="quarter" idx="12"/>
          </p:nvPr>
        </p:nvSpPr>
        <p:spPr/>
        <p:txBody>
          <a:bodyPr/>
          <a:lstStyle/>
          <a:p>
            <a:fld id="{B6B32D53-BB65-EC41-A890-C13572F8B348}" type="slidenum">
              <a:rPr lang="en-US" smtClean="0"/>
              <a:pPr/>
              <a:t>23</a:t>
            </a:fld>
            <a:endParaRPr lang="en-US"/>
          </a:p>
        </p:txBody>
      </p:sp>
    </p:spTree>
    <p:extLst>
      <p:ext uri="{BB962C8B-B14F-4D97-AF65-F5344CB8AC3E}">
        <p14:creationId xmlns:p14="http://schemas.microsoft.com/office/powerpoint/2010/main" val="1691177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as data</a:t>
            </a:r>
            <a:endParaRPr lang="en-US" dirty="0"/>
          </a:p>
        </p:txBody>
      </p:sp>
      <p:sp>
        <p:nvSpPr>
          <p:cNvPr id="3" name="Content Placeholder 2"/>
          <p:cNvSpPr>
            <a:spLocks noGrp="1"/>
          </p:cNvSpPr>
          <p:nvPr>
            <p:ph sz="half" idx="1"/>
          </p:nvPr>
        </p:nvSpPr>
        <p:spPr/>
        <p:txBody>
          <a:bodyPr/>
          <a:lstStyle/>
          <a:p>
            <a:pPr>
              <a:lnSpc>
                <a:spcPct val="150000"/>
              </a:lnSpc>
            </a:pPr>
            <a:r>
              <a:rPr lang="en-US" dirty="0"/>
              <a:t>Data quality</a:t>
            </a:r>
          </a:p>
          <a:p>
            <a:pPr lvl="1">
              <a:lnSpc>
                <a:spcPct val="150000"/>
              </a:lnSpc>
            </a:pPr>
            <a:r>
              <a:rPr lang="en-US" dirty="0"/>
              <a:t>Clean vs. dirty OCR</a:t>
            </a:r>
          </a:p>
          <a:p>
            <a:pPr>
              <a:lnSpc>
                <a:spcPct val="150000"/>
              </a:lnSpc>
            </a:pPr>
            <a:r>
              <a:rPr lang="en-US" altLang="zh-CN" dirty="0"/>
              <a:t>Analyzed</a:t>
            </a:r>
            <a:r>
              <a:rPr lang="zh-CN" altLang="en-US" dirty="0"/>
              <a:t> </a:t>
            </a:r>
            <a:r>
              <a:rPr lang="en-US" altLang="zh-CN" dirty="0"/>
              <a:t>by</a:t>
            </a:r>
            <a:r>
              <a:rPr lang="zh-CN" altLang="en-US" dirty="0"/>
              <a:t> </a:t>
            </a:r>
            <a:r>
              <a:rPr lang="en-US" altLang="zh-CN" dirty="0"/>
              <a:t>corpus/</a:t>
            </a:r>
            <a:r>
              <a:rPr lang="en-US" dirty="0"/>
              <a:t>corpora</a:t>
            </a:r>
          </a:p>
          <a:p>
            <a:pPr lvl="1">
              <a:lnSpc>
                <a:spcPct val="150000"/>
              </a:lnSpc>
            </a:pPr>
            <a:r>
              <a:rPr lang="en-US" altLang="zh-CN" dirty="0"/>
              <a:t>Text</a:t>
            </a:r>
            <a:r>
              <a:rPr lang="zh-CN" altLang="en-US" dirty="0"/>
              <a:t> </a:t>
            </a:r>
            <a:r>
              <a:rPr lang="en-US" altLang="zh-CN" dirty="0"/>
              <a:t>corpus:</a:t>
            </a:r>
            <a:r>
              <a:rPr lang="zh-CN" altLang="en-US" dirty="0"/>
              <a:t> </a:t>
            </a:r>
            <a:r>
              <a:rPr lang="en-US" altLang="zh-CN" dirty="0"/>
              <a:t>a</a:t>
            </a:r>
            <a:r>
              <a:rPr lang="zh-CN" altLang="en-US" dirty="0"/>
              <a:t> </a:t>
            </a:r>
            <a:r>
              <a:rPr lang="en-US" altLang="zh-CN" dirty="0"/>
              <a:t>digital</a:t>
            </a:r>
            <a:r>
              <a:rPr lang="zh-CN" altLang="en-US" dirty="0"/>
              <a:t> </a:t>
            </a:r>
            <a:r>
              <a:rPr lang="en-US" altLang="zh-CN" dirty="0"/>
              <a:t>collection</a:t>
            </a:r>
            <a:r>
              <a:rPr lang="zh-CN" altLang="en-US" dirty="0"/>
              <a:t> </a:t>
            </a:r>
            <a:r>
              <a:rPr lang="en-US" altLang="zh-CN" dirty="0"/>
              <a:t>OR</a:t>
            </a:r>
            <a:r>
              <a:rPr lang="zh-CN" altLang="en-US" dirty="0"/>
              <a:t> </a:t>
            </a:r>
            <a:r>
              <a:rPr lang="en-US" altLang="zh-CN" dirty="0"/>
              <a:t>an</a:t>
            </a:r>
            <a:r>
              <a:rPr lang="zh-CN" altLang="en-US" dirty="0"/>
              <a:t> </a:t>
            </a:r>
            <a:r>
              <a:rPr lang="en-US" altLang="zh-CN" dirty="0"/>
              <a:t>individual’s</a:t>
            </a:r>
            <a:r>
              <a:rPr lang="zh-CN" altLang="en-US" dirty="0"/>
              <a:t> </a:t>
            </a:r>
            <a:r>
              <a:rPr lang="en-US" altLang="zh-CN" dirty="0"/>
              <a:t>research</a:t>
            </a:r>
            <a:r>
              <a:rPr lang="zh-CN" altLang="en-US" dirty="0"/>
              <a:t> </a:t>
            </a:r>
            <a:r>
              <a:rPr lang="en-US" altLang="zh-CN" dirty="0"/>
              <a:t>text</a:t>
            </a:r>
            <a:r>
              <a:rPr lang="zh-CN" altLang="en-US" dirty="0"/>
              <a:t> </a:t>
            </a:r>
            <a:r>
              <a:rPr lang="en-US" altLang="zh-CN" dirty="0"/>
              <a:t>dataset</a:t>
            </a:r>
          </a:p>
          <a:p>
            <a:pPr lvl="1">
              <a:lnSpc>
                <a:spcPct val="150000"/>
              </a:lnSpc>
            </a:pPr>
            <a:r>
              <a:rPr lang="en-US" altLang="zh-CN" dirty="0"/>
              <a:t>Text</a:t>
            </a:r>
            <a:r>
              <a:rPr lang="zh-CN" altLang="en-US" dirty="0"/>
              <a:t> </a:t>
            </a:r>
            <a:r>
              <a:rPr lang="en-US" altLang="zh-CN" dirty="0"/>
              <a:t>corpora:</a:t>
            </a:r>
            <a:r>
              <a:rPr lang="zh-CN" altLang="en-US" dirty="0"/>
              <a:t> </a:t>
            </a:r>
            <a:r>
              <a:rPr lang="en-US" dirty="0"/>
              <a:t>“bodies” of text</a:t>
            </a:r>
          </a:p>
        </p:txBody>
      </p:sp>
      <p:sp>
        <p:nvSpPr>
          <p:cNvPr id="4" name="Slide Number Placeholder 3">
            <a:extLst>
              <a:ext uri="{FF2B5EF4-FFF2-40B4-BE49-F238E27FC236}">
                <a16:creationId xmlns:a16="http://schemas.microsoft.com/office/drawing/2014/main" id="{386482EB-4906-0E4F-BF16-D7BEB375D982}"/>
              </a:ext>
            </a:extLst>
          </p:cNvPr>
          <p:cNvSpPr>
            <a:spLocks noGrp="1"/>
          </p:cNvSpPr>
          <p:nvPr>
            <p:ph type="sldNum" sz="quarter" idx="12"/>
          </p:nvPr>
        </p:nvSpPr>
        <p:spPr/>
        <p:txBody>
          <a:bodyPr/>
          <a:lstStyle/>
          <a:p>
            <a:fld id="{B6B32D53-BB65-EC41-A890-C13572F8B348}" type="slidenum">
              <a:rPr lang="en-US" smtClean="0"/>
              <a:pPr/>
              <a:t>24</a:t>
            </a:fld>
            <a:endParaRPr lang="en-US"/>
          </a:p>
        </p:txBody>
      </p:sp>
    </p:spTree>
    <p:extLst>
      <p:ext uri="{BB962C8B-B14F-4D97-AF65-F5344CB8AC3E}">
        <p14:creationId xmlns:p14="http://schemas.microsoft.com/office/powerpoint/2010/main" val="854318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0DC6-3124-C04E-A17C-E6D9A8FBC6B6}"/>
              </a:ext>
            </a:extLst>
          </p:cNvPr>
          <p:cNvSpPr>
            <a:spLocks noGrp="1"/>
          </p:cNvSpPr>
          <p:nvPr>
            <p:ph type="title"/>
          </p:nvPr>
        </p:nvSpPr>
        <p:spPr/>
        <p:txBody>
          <a:bodyPr/>
          <a:lstStyle/>
          <a:p>
            <a:r>
              <a:rPr lang="en-US" dirty="0"/>
              <a:t>Data in </a:t>
            </a:r>
            <a:r>
              <a:rPr lang="en-US" dirty="0" err="1"/>
              <a:t>HathiTrust</a:t>
            </a:r>
            <a:endParaRPr lang="en-US" dirty="0"/>
          </a:p>
        </p:txBody>
      </p:sp>
      <p:sp>
        <p:nvSpPr>
          <p:cNvPr id="3" name="Content Placeholder 2">
            <a:extLst>
              <a:ext uri="{FF2B5EF4-FFF2-40B4-BE49-F238E27FC236}">
                <a16:creationId xmlns:a16="http://schemas.microsoft.com/office/drawing/2014/main" id="{7B3152BD-2373-5F45-9D82-66BD651D77EE}"/>
              </a:ext>
            </a:extLst>
          </p:cNvPr>
          <p:cNvSpPr>
            <a:spLocks noGrp="1"/>
          </p:cNvSpPr>
          <p:nvPr>
            <p:ph sz="half" idx="1"/>
          </p:nvPr>
        </p:nvSpPr>
        <p:spPr/>
        <p:txBody>
          <a:bodyPr>
            <a:normAutofit fontScale="92500" lnSpcReduction="20000"/>
          </a:bodyPr>
          <a:lstStyle/>
          <a:p>
            <a:pPr>
              <a:lnSpc>
                <a:spcPct val="150000"/>
              </a:lnSpc>
            </a:pPr>
            <a:r>
              <a:rPr lang="en-US" dirty="0"/>
              <a:t>Metadata</a:t>
            </a:r>
          </a:p>
          <a:p>
            <a:pPr lvl="1">
              <a:lnSpc>
                <a:spcPct val="150000"/>
              </a:lnSpc>
            </a:pPr>
            <a:r>
              <a:rPr lang="en-US" dirty="0"/>
              <a:t>Primarily bibliographic (MARC) metadata </a:t>
            </a:r>
          </a:p>
          <a:p>
            <a:pPr lvl="2">
              <a:lnSpc>
                <a:spcPct val="150000"/>
              </a:lnSpc>
            </a:pPr>
            <a:r>
              <a:rPr lang="en-US" dirty="0">
                <a:hlinkClick r:id="rId3"/>
              </a:rPr>
              <a:t>Example</a:t>
            </a:r>
            <a:endParaRPr lang="en-US" dirty="0"/>
          </a:p>
          <a:p>
            <a:pPr lvl="1">
              <a:lnSpc>
                <a:spcPct val="150000"/>
              </a:lnSpc>
            </a:pPr>
            <a:r>
              <a:rPr lang="en-US" dirty="0"/>
              <a:t>Structural metadata (METS)</a:t>
            </a:r>
          </a:p>
          <a:p>
            <a:pPr>
              <a:lnSpc>
                <a:spcPct val="150000"/>
              </a:lnSpc>
            </a:pPr>
            <a:r>
              <a:rPr lang="en-US" dirty="0"/>
              <a:t>Full text data</a:t>
            </a:r>
          </a:p>
          <a:p>
            <a:pPr lvl="1">
              <a:lnSpc>
                <a:spcPct val="150000"/>
              </a:lnSpc>
            </a:pPr>
            <a:r>
              <a:rPr lang="en-US" dirty="0"/>
              <a:t>OCR text</a:t>
            </a:r>
          </a:p>
          <a:p>
            <a:pPr lvl="1">
              <a:lnSpc>
                <a:spcPct val="150000"/>
              </a:lnSpc>
            </a:pPr>
            <a:r>
              <a:rPr lang="en-US" dirty="0"/>
              <a:t>Generated automatically during the digitization process</a:t>
            </a:r>
          </a:p>
          <a:p>
            <a:pPr lvl="1">
              <a:lnSpc>
                <a:spcPct val="150000"/>
              </a:lnSpc>
            </a:pPr>
            <a:r>
              <a:rPr lang="en-US" dirty="0"/>
              <a:t>It’s dirty (uncorrected)</a:t>
            </a:r>
          </a:p>
          <a:p>
            <a:pPr marL="457200" lvl="1" indent="0">
              <a:buNone/>
            </a:pPr>
            <a:endParaRPr lang="en-US" dirty="0"/>
          </a:p>
        </p:txBody>
      </p:sp>
      <p:sp>
        <p:nvSpPr>
          <p:cNvPr id="4" name="Slide Number Placeholder 3">
            <a:extLst>
              <a:ext uri="{FF2B5EF4-FFF2-40B4-BE49-F238E27FC236}">
                <a16:creationId xmlns:a16="http://schemas.microsoft.com/office/drawing/2014/main" id="{F5CCD828-3F5E-074B-8D18-DB0A70A2011F}"/>
              </a:ext>
            </a:extLst>
          </p:cNvPr>
          <p:cNvSpPr>
            <a:spLocks noGrp="1"/>
          </p:cNvSpPr>
          <p:nvPr>
            <p:ph type="sldNum" sz="quarter" idx="12"/>
          </p:nvPr>
        </p:nvSpPr>
        <p:spPr/>
        <p:txBody>
          <a:bodyPr/>
          <a:lstStyle/>
          <a:p>
            <a:fld id="{B6B32D53-BB65-EC41-A890-C13572F8B348}" type="slidenum">
              <a:rPr lang="en-US" smtClean="0"/>
              <a:pPr/>
              <a:t>25</a:t>
            </a:fld>
            <a:endParaRPr lang="en-US" dirty="0"/>
          </a:p>
        </p:txBody>
      </p:sp>
    </p:spTree>
    <p:extLst>
      <p:ext uri="{BB962C8B-B14F-4D97-AF65-F5344CB8AC3E}">
        <p14:creationId xmlns:p14="http://schemas.microsoft.com/office/powerpoint/2010/main" val="3585503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8F9E-6F89-1E4F-B7FB-5E162ABD8067}"/>
              </a:ext>
            </a:extLst>
          </p:cNvPr>
          <p:cNvSpPr>
            <a:spLocks noGrp="1"/>
          </p:cNvSpPr>
          <p:nvPr>
            <p:ph type="title"/>
          </p:nvPr>
        </p:nvSpPr>
        <p:spPr/>
        <p:txBody>
          <a:bodyPr/>
          <a:lstStyle/>
          <a:p>
            <a:r>
              <a:rPr lang="en-US" dirty="0"/>
              <a:t>Publication dates in HTDL</a:t>
            </a:r>
          </a:p>
        </p:txBody>
      </p:sp>
      <p:pic>
        <p:nvPicPr>
          <p:cNvPr id="5" name="Content Placeholder 4">
            <a:extLst>
              <a:ext uri="{FF2B5EF4-FFF2-40B4-BE49-F238E27FC236}">
                <a16:creationId xmlns:a16="http://schemas.microsoft.com/office/drawing/2014/main" id="{F28E1949-80C3-8745-BB1D-DE3FBEEF66E5}"/>
              </a:ext>
            </a:extLst>
          </p:cNvPr>
          <p:cNvPicPr>
            <a:picLocks noGrp="1" noChangeAspect="1"/>
          </p:cNvPicPr>
          <p:nvPr>
            <p:ph sz="half" idx="1"/>
          </p:nvPr>
        </p:nvPicPr>
        <p:blipFill>
          <a:blip r:embed="rId3"/>
          <a:stretch>
            <a:fillRect/>
          </a:stretch>
        </p:blipFill>
        <p:spPr>
          <a:xfrm>
            <a:off x="2098431" y="1481310"/>
            <a:ext cx="7883769" cy="4813249"/>
          </a:xfrm>
          <a:ln>
            <a:solidFill>
              <a:schemeClr val="tx1"/>
            </a:solidFill>
          </a:ln>
        </p:spPr>
      </p:pic>
      <p:sp>
        <p:nvSpPr>
          <p:cNvPr id="4" name="Rectangle 3">
            <a:extLst>
              <a:ext uri="{FF2B5EF4-FFF2-40B4-BE49-F238E27FC236}">
                <a16:creationId xmlns:a16="http://schemas.microsoft.com/office/drawing/2014/main" id="{F9C619CD-C654-E647-ABE4-0B72BBF85AC1}"/>
              </a:ext>
            </a:extLst>
          </p:cNvPr>
          <p:cNvSpPr/>
          <p:nvPr/>
        </p:nvSpPr>
        <p:spPr>
          <a:xfrm>
            <a:off x="2098431" y="6477121"/>
            <a:ext cx="7883769" cy="369332"/>
          </a:xfrm>
          <a:prstGeom prst="rect">
            <a:avLst/>
          </a:prstGeom>
        </p:spPr>
        <p:txBody>
          <a:bodyPr wrap="square">
            <a:spAutoFit/>
          </a:bodyPr>
          <a:lstStyle/>
          <a:p>
            <a:pPr algn="ctr"/>
            <a:r>
              <a:rPr lang="en-US" dirty="0">
                <a:hlinkClick r:id="rId4"/>
              </a:rPr>
              <a:t>https://www.hathitrust.org/snapshot-of-hathitrust-collection-10-years</a:t>
            </a:r>
            <a:r>
              <a:rPr lang="en-US" dirty="0"/>
              <a:t> </a:t>
            </a:r>
          </a:p>
        </p:txBody>
      </p:sp>
      <p:sp>
        <p:nvSpPr>
          <p:cNvPr id="3" name="Slide Number Placeholder 2">
            <a:extLst>
              <a:ext uri="{FF2B5EF4-FFF2-40B4-BE49-F238E27FC236}">
                <a16:creationId xmlns:a16="http://schemas.microsoft.com/office/drawing/2014/main" id="{C7F10F99-8AEF-E446-A76D-D9BF4EEA8503}"/>
              </a:ext>
            </a:extLst>
          </p:cNvPr>
          <p:cNvSpPr>
            <a:spLocks noGrp="1"/>
          </p:cNvSpPr>
          <p:nvPr>
            <p:ph type="sldNum" sz="quarter" idx="12"/>
          </p:nvPr>
        </p:nvSpPr>
        <p:spPr/>
        <p:txBody>
          <a:bodyPr/>
          <a:lstStyle/>
          <a:p>
            <a:fld id="{B6B32D53-BB65-EC41-A890-C13572F8B348}" type="slidenum">
              <a:rPr lang="en-US" smtClean="0"/>
              <a:pPr/>
              <a:t>26</a:t>
            </a:fld>
            <a:endParaRPr lang="en-US"/>
          </a:p>
        </p:txBody>
      </p:sp>
    </p:spTree>
    <p:extLst>
      <p:ext uri="{BB962C8B-B14F-4D97-AF65-F5344CB8AC3E}">
        <p14:creationId xmlns:p14="http://schemas.microsoft.com/office/powerpoint/2010/main" val="381291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8F9E-6F89-1E4F-B7FB-5E162ABD8067}"/>
              </a:ext>
            </a:extLst>
          </p:cNvPr>
          <p:cNvSpPr>
            <a:spLocks noGrp="1"/>
          </p:cNvSpPr>
          <p:nvPr>
            <p:ph type="title"/>
          </p:nvPr>
        </p:nvSpPr>
        <p:spPr/>
        <p:txBody>
          <a:bodyPr/>
          <a:lstStyle/>
          <a:p>
            <a:r>
              <a:rPr lang="en-US" dirty="0"/>
              <a:t>Languages in HTDL</a:t>
            </a:r>
          </a:p>
        </p:txBody>
      </p:sp>
      <p:pic>
        <p:nvPicPr>
          <p:cNvPr id="5" name="Content Placeholder 4">
            <a:extLst>
              <a:ext uri="{FF2B5EF4-FFF2-40B4-BE49-F238E27FC236}">
                <a16:creationId xmlns:a16="http://schemas.microsoft.com/office/drawing/2014/main" id="{725C8388-C8D5-3740-95C3-FDAACE57DA04}"/>
              </a:ext>
            </a:extLst>
          </p:cNvPr>
          <p:cNvPicPr>
            <a:picLocks noGrp="1" noChangeAspect="1"/>
          </p:cNvPicPr>
          <p:nvPr>
            <p:ph sz="half" idx="1"/>
          </p:nvPr>
        </p:nvPicPr>
        <p:blipFill>
          <a:blip r:embed="rId3"/>
          <a:stretch>
            <a:fillRect/>
          </a:stretch>
        </p:blipFill>
        <p:spPr>
          <a:xfrm>
            <a:off x="2013980" y="1437874"/>
            <a:ext cx="8164039" cy="4894361"/>
          </a:xfrm>
          <a:ln>
            <a:solidFill>
              <a:schemeClr val="tx1"/>
            </a:solidFill>
          </a:ln>
        </p:spPr>
      </p:pic>
      <p:sp>
        <p:nvSpPr>
          <p:cNvPr id="6" name="Rectangle 5">
            <a:extLst>
              <a:ext uri="{FF2B5EF4-FFF2-40B4-BE49-F238E27FC236}">
                <a16:creationId xmlns:a16="http://schemas.microsoft.com/office/drawing/2014/main" id="{6EF87A05-E739-4C4F-83A2-77766C957114}"/>
              </a:ext>
            </a:extLst>
          </p:cNvPr>
          <p:cNvSpPr/>
          <p:nvPr/>
        </p:nvSpPr>
        <p:spPr>
          <a:xfrm>
            <a:off x="2098431" y="6477121"/>
            <a:ext cx="7883769" cy="369332"/>
          </a:xfrm>
          <a:prstGeom prst="rect">
            <a:avLst/>
          </a:prstGeom>
        </p:spPr>
        <p:txBody>
          <a:bodyPr wrap="square">
            <a:spAutoFit/>
          </a:bodyPr>
          <a:lstStyle/>
          <a:p>
            <a:pPr algn="ctr"/>
            <a:r>
              <a:rPr lang="en-US" dirty="0">
                <a:hlinkClick r:id="rId4"/>
              </a:rPr>
              <a:t>https://www.hathitrust.org/snapshot-of-hathitrust-collection-10-years</a:t>
            </a:r>
            <a:r>
              <a:rPr lang="en-US" dirty="0"/>
              <a:t> </a:t>
            </a:r>
          </a:p>
        </p:txBody>
      </p:sp>
      <p:sp>
        <p:nvSpPr>
          <p:cNvPr id="3" name="Slide Number Placeholder 2">
            <a:extLst>
              <a:ext uri="{FF2B5EF4-FFF2-40B4-BE49-F238E27FC236}">
                <a16:creationId xmlns:a16="http://schemas.microsoft.com/office/drawing/2014/main" id="{E5EE6264-3B9F-5444-9CF6-FBBF16244BE1}"/>
              </a:ext>
            </a:extLst>
          </p:cNvPr>
          <p:cNvSpPr>
            <a:spLocks noGrp="1"/>
          </p:cNvSpPr>
          <p:nvPr>
            <p:ph type="sldNum" sz="quarter" idx="12"/>
          </p:nvPr>
        </p:nvSpPr>
        <p:spPr/>
        <p:txBody>
          <a:bodyPr/>
          <a:lstStyle/>
          <a:p>
            <a:fld id="{B6B32D53-BB65-EC41-A890-C13572F8B348}" type="slidenum">
              <a:rPr lang="en-US" smtClean="0"/>
              <a:pPr/>
              <a:t>27</a:t>
            </a:fld>
            <a:endParaRPr lang="en-US"/>
          </a:p>
        </p:txBody>
      </p:sp>
    </p:spTree>
    <p:extLst>
      <p:ext uri="{BB962C8B-B14F-4D97-AF65-F5344CB8AC3E}">
        <p14:creationId xmlns:p14="http://schemas.microsoft.com/office/powerpoint/2010/main" val="166627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hape 214">
            <a:extLst>
              <a:ext uri="{FF2B5EF4-FFF2-40B4-BE49-F238E27FC236}">
                <a16:creationId xmlns:a16="http://schemas.microsoft.com/office/drawing/2014/main" id="{1D3C1A55-C3D7-A046-AAE4-C50125C6737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492" y="2038705"/>
            <a:ext cx="6584929" cy="36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hape 215">
            <a:extLst>
              <a:ext uri="{FF2B5EF4-FFF2-40B4-BE49-F238E27FC236}">
                <a16:creationId xmlns:a16="http://schemas.microsoft.com/office/drawing/2014/main" id="{582CC49F-4F43-8045-85D2-77E29E00A0B8}"/>
              </a:ext>
            </a:extLst>
          </p:cNvPr>
          <p:cNvSpPr txBox="1">
            <a:spLocks noChangeArrowheads="1"/>
          </p:cNvSpPr>
          <p:nvPr/>
        </p:nvSpPr>
        <p:spPr bwMode="auto">
          <a:xfrm>
            <a:off x="3244455" y="1328738"/>
            <a:ext cx="5703094"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2250" dirty="0">
              <a:latin typeface="Calibri" panose="020F0502020204030204" pitchFamily="34" charset="0"/>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2932863-2B80-0647-BF39-F60D1AC9692C}"/>
              </a:ext>
            </a:extLst>
          </p:cNvPr>
          <p:cNvSpPr>
            <a:spLocks noGrp="1"/>
          </p:cNvSpPr>
          <p:nvPr>
            <p:ph type="title"/>
          </p:nvPr>
        </p:nvSpPr>
        <p:spPr/>
        <p:txBody>
          <a:bodyPr/>
          <a:lstStyle/>
          <a:p>
            <a:r>
              <a:rPr lang="en-US" dirty="0" err="1"/>
              <a:t>HathiTrust</a:t>
            </a:r>
            <a:r>
              <a:rPr lang="en-US" dirty="0"/>
              <a:t> sources</a:t>
            </a:r>
          </a:p>
        </p:txBody>
      </p:sp>
      <p:sp>
        <p:nvSpPr>
          <p:cNvPr id="4" name="Rectangle 3">
            <a:extLst>
              <a:ext uri="{FF2B5EF4-FFF2-40B4-BE49-F238E27FC236}">
                <a16:creationId xmlns:a16="http://schemas.microsoft.com/office/drawing/2014/main" id="{290DBBB9-5458-2240-8C1D-4D267DD3AE15}"/>
              </a:ext>
            </a:extLst>
          </p:cNvPr>
          <p:cNvSpPr/>
          <p:nvPr/>
        </p:nvSpPr>
        <p:spPr>
          <a:xfrm>
            <a:off x="8367502" y="3183870"/>
            <a:ext cx="2365697" cy="1061829"/>
          </a:xfrm>
          <a:prstGeom prst="rect">
            <a:avLst/>
          </a:prstGeom>
        </p:spPr>
        <p:txBody>
          <a:bodyPr wrap="square">
            <a:spAutoFit/>
          </a:bodyPr>
          <a:lstStyle/>
          <a:p>
            <a:r>
              <a:rPr lang="en-US" altLang="en-US" sz="2100" dirty="0">
                <a:latin typeface="Calibri" panose="020F0502020204030204" pitchFamily="34" charset="0"/>
                <a:cs typeface="Calibri" panose="020F0502020204030204" pitchFamily="34" charset="0"/>
                <a:sym typeface="Calibri" panose="020F0502020204030204" pitchFamily="34" charset="0"/>
              </a:rPr>
              <a:t>Top 10 Contributors to </a:t>
            </a:r>
            <a:r>
              <a:rPr lang="en-US" altLang="en-US" sz="2100" dirty="0" err="1">
                <a:latin typeface="Calibri" panose="020F0502020204030204" pitchFamily="34" charset="0"/>
                <a:cs typeface="Calibri" panose="020F0502020204030204" pitchFamily="34" charset="0"/>
                <a:sym typeface="Calibri" panose="020F0502020204030204" pitchFamily="34" charset="0"/>
              </a:rPr>
              <a:t>HathiTrust</a:t>
            </a:r>
            <a:r>
              <a:rPr lang="en-US" altLang="en-US" sz="2100" dirty="0">
                <a:latin typeface="Calibri" panose="020F0502020204030204" pitchFamily="34" charset="0"/>
                <a:cs typeface="Calibri" panose="020F0502020204030204" pitchFamily="34" charset="0"/>
                <a:sym typeface="Calibri" panose="020F0502020204030204" pitchFamily="34" charset="0"/>
              </a:rPr>
              <a:t> as of March 2017</a:t>
            </a:r>
            <a:endParaRPr lang="en-US" sz="2100" dirty="0"/>
          </a:p>
        </p:txBody>
      </p:sp>
      <p:sp>
        <p:nvSpPr>
          <p:cNvPr id="3" name="Slide Number Placeholder 2">
            <a:extLst>
              <a:ext uri="{FF2B5EF4-FFF2-40B4-BE49-F238E27FC236}">
                <a16:creationId xmlns:a16="http://schemas.microsoft.com/office/drawing/2014/main" id="{A63D4B68-6502-CD4C-9E23-AB32806506F0}"/>
              </a:ext>
            </a:extLst>
          </p:cNvPr>
          <p:cNvSpPr>
            <a:spLocks noGrp="1"/>
          </p:cNvSpPr>
          <p:nvPr>
            <p:ph type="sldNum" sz="quarter" idx="12"/>
          </p:nvPr>
        </p:nvSpPr>
        <p:spPr/>
        <p:txBody>
          <a:bodyPr/>
          <a:lstStyle/>
          <a:p>
            <a:fld id="{B6B32D53-BB65-EC41-A890-C13572F8B348}" type="slidenum">
              <a:rPr lang="en-US" smtClean="0"/>
              <a:pPr/>
              <a:t>28</a:t>
            </a:fld>
            <a:endParaRPr lang="en-US"/>
          </a:p>
        </p:txBody>
      </p:sp>
    </p:spTree>
    <p:extLst>
      <p:ext uri="{BB962C8B-B14F-4D97-AF65-F5344CB8AC3E}">
        <p14:creationId xmlns:p14="http://schemas.microsoft.com/office/powerpoint/2010/main" val="3425711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228">
            <a:extLst>
              <a:ext uri="{FF2B5EF4-FFF2-40B4-BE49-F238E27FC236}">
                <a16:creationId xmlns:a16="http://schemas.microsoft.com/office/drawing/2014/main" id="{B0C79192-3756-554B-81E0-E57EF4498FD4}"/>
              </a:ext>
            </a:extLst>
          </p:cNvPr>
          <p:cNvSpPr txBox="1">
            <a:spLocks noGrp="1"/>
          </p:cNvSpPr>
          <p:nvPr>
            <p:ph type="title"/>
          </p:nvPr>
        </p:nvSpPr>
        <p:spPr/>
        <p:txBody>
          <a:bodyPr/>
          <a:lstStyle/>
          <a:p>
            <a:r>
              <a:rPr lang="en-US" altLang="en-US" dirty="0" err="1">
                <a:sym typeface="Calibri" panose="020F0502020204030204" pitchFamily="34" charset="0"/>
              </a:rPr>
              <a:t>HathiTrust</a:t>
            </a:r>
            <a:r>
              <a:rPr lang="en-US" altLang="en-US" dirty="0">
                <a:sym typeface="Calibri" panose="020F0502020204030204" pitchFamily="34" charset="0"/>
              </a:rPr>
              <a:t> collection: US Federal </a:t>
            </a:r>
            <a:r>
              <a:rPr lang="en-US" altLang="en-US" dirty="0" err="1">
                <a:sym typeface="Calibri" panose="020F0502020204030204" pitchFamily="34" charset="0"/>
              </a:rPr>
              <a:t>Gov</a:t>
            </a:r>
            <a:r>
              <a:rPr lang="en-US" altLang="en-US" dirty="0">
                <a:sym typeface="Calibri" panose="020F0502020204030204" pitchFamily="34" charset="0"/>
              </a:rPr>
              <a:t> Docs</a:t>
            </a:r>
          </a:p>
        </p:txBody>
      </p:sp>
      <p:sp>
        <p:nvSpPr>
          <p:cNvPr id="229" name="Shape 229">
            <a:extLst>
              <a:ext uri="{FF2B5EF4-FFF2-40B4-BE49-F238E27FC236}">
                <a16:creationId xmlns:a16="http://schemas.microsoft.com/office/drawing/2014/main" id="{CD75069C-5371-5C45-A8A7-E8106C26E109}"/>
              </a:ext>
            </a:extLst>
          </p:cNvPr>
          <p:cNvSpPr txBox="1">
            <a:spLocks noGrp="1"/>
          </p:cNvSpPr>
          <p:nvPr>
            <p:ph sz="half" idx="1"/>
          </p:nvPr>
        </p:nvSpPr>
        <p:spPr/>
        <p:txBody>
          <a:bodyPr>
            <a:normAutofit/>
          </a:bodyPr>
          <a:lstStyle/>
          <a:p>
            <a:pPr>
              <a:lnSpc>
                <a:spcPct val="150000"/>
              </a:lnSpc>
            </a:pPr>
            <a:r>
              <a:rPr lang="en-US" dirty="0">
                <a:sym typeface="Calibri"/>
              </a:rPr>
              <a:t>1,232,294 separate digital objects</a:t>
            </a:r>
          </a:p>
          <a:p>
            <a:pPr>
              <a:lnSpc>
                <a:spcPct val="150000"/>
              </a:lnSpc>
            </a:pPr>
            <a:r>
              <a:rPr lang="en-US" dirty="0">
                <a:sym typeface="Calibri"/>
              </a:rPr>
              <a:t>Fed Docs Registry: Attempt to id all US fed docs ever created</a:t>
            </a:r>
          </a:p>
          <a:p>
            <a:pPr lvl="1">
              <a:lnSpc>
                <a:spcPct val="150000"/>
              </a:lnSpc>
            </a:pPr>
            <a:r>
              <a:rPr lang="en-US" dirty="0">
                <a:sym typeface="Calibri"/>
                <a:hlinkClick r:id="rId3"/>
              </a:rPr>
              <a:t>https://www.hathitrust.org/usdocs_registry</a:t>
            </a:r>
            <a:endParaRPr lang="en-US" dirty="0">
              <a:sym typeface="Calibri"/>
            </a:endParaRPr>
          </a:p>
          <a:p>
            <a:pPr>
              <a:lnSpc>
                <a:spcPct val="150000"/>
              </a:lnSpc>
            </a:pPr>
            <a:r>
              <a:rPr lang="en-US" dirty="0">
                <a:sym typeface="Calibri"/>
              </a:rPr>
              <a:t>Federal Documents collection description  </a:t>
            </a:r>
            <a:r>
              <a:rPr lang="en-US" dirty="0">
                <a:sym typeface="Calibri"/>
                <a:hlinkClick r:id="rId4"/>
              </a:rPr>
              <a:t>https://www.hathitrust.org/blogs/perspectives-from-hathitrust/federal_documents_collective_collection</a:t>
            </a:r>
            <a:r>
              <a:rPr lang="en-US" dirty="0">
                <a:sym typeface="Calibri"/>
              </a:rPr>
              <a:t> </a:t>
            </a:r>
          </a:p>
          <a:p>
            <a:endParaRPr lang="en-US" dirty="0">
              <a:sym typeface="Calibri"/>
            </a:endParaRPr>
          </a:p>
        </p:txBody>
      </p:sp>
      <p:sp>
        <p:nvSpPr>
          <p:cNvPr id="2" name="Slide Number Placeholder 1">
            <a:extLst>
              <a:ext uri="{FF2B5EF4-FFF2-40B4-BE49-F238E27FC236}">
                <a16:creationId xmlns:a16="http://schemas.microsoft.com/office/drawing/2014/main" id="{D2C1E4E6-C62D-A842-82AB-8E5DA8A03439}"/>
              </a:ext>
            </a:extLst>
          </p:cNvPr>
          <p:cNvSpPr>
            <a:spLocks noGrp="1"/>
          </p:cNvSpPr>
          <p:nvPr>
            <p:ph type="sldNum" sz="quarter" idx="12"/>
          </p:nvPr>
        </p:nvSpPr>
        <p:spPr/>
        <p:txBody>
          <a:bodyPr/>
          <a:lstStyle/>
          <a:p>
            <a:fld id="{B6B32D53-BB65-EC41-A890-C13572F8B348}" type="slidenum">
              <a:rPr lang="en-US" smtClean="0"/>
              <a:pPr/>
              <a:t>29</a:t>
            </a:fld>
            <a:endParaRPr lang="en-US"/>
          </a:p>
        </p:txBody>
      </p:sp>
    </p:spTree>
    <p:extLst>
      <p:ext uri="{BB962C8B-B14F-4D97-AF65-F5344CB8AC3E}">
        <p14:creationId xmlns:p14="http://schemas.microsoft.com/office/powerpoint/2010/main" val="123359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170865-6342-764B-B4F2-E5BB41C0CD69}"/>
              </a:ext>
            </a:extLst>
          </p:cNvPr>
          <p:cNvSpPr>
            <a:spLocks noGrp="1"/>
          </p:cNvSpPr>
          <p:nvPr>
            <p:ph sz="half" idx="1"/>
          </p:nvPr>
        </p:nvSpPr>
        <p:spPr/>
        <p:txBody>
          <a:bodyPr anchor="ctr">
            <a:normAutofit lnSpcReduction="10000"/>
          </a:bodyPr>
          <a:lstStyle/>
          <a:p>
            <a:pPr marL="0" indent="0">
              <a:lnSpc>
                <a:spcPct val="150000"/>
              </a:lnSpc>
              <a:buNone/>
            </a:pPr>
            <a:r>
              <a:rPr lang="en-US" sz="3200" b="1" dirty="0">
                <a:latin typeface="+mj-lt"/>
              </a:rPr>
              <a:t>Eleanor Koehl</a:t>
            </a:r>
            <a:br>
              <a:rPr lang="en-US" sz="3200" dirty="0">
                <a:latin typeface="+mj-lt"/>
              </a:rPr>
            </a:br>
            <a:r>
              <a:rPr lang="en-US" sz="3200" dirty="0">
                <a:latin typeface="+mj-lt"/>
              </a:rPr>
              <a:t>Associate Director for Outreach &amp; Education, HTRC</a:t>
            </a:r>
            <a:br>
              <a:rPr lang="en-US" sz="3200" dirty="0">
                <a:latin typeface="+mj-lt"/>
              </a:rPr>
            </a:br>
            <a:r>
              <a:rPr lang="en-US" sz="3200" dirty="0">
                <a:latin typeface="+mj-lt"/>
                <a:hlinkClick r:id="rId3"/>
              </a:rPr>
              <a:t>efdkoehl@hathitrust.org</a:t>
            </a:r>
            <a:endParaRPr lang="en-US" sz="3200" dirty="0">
              <a:latin typeface="+mj-lt"/>
            </a:endParaRPr>
          </a:p>
          <a:p>
            <a:pPr marL="0" indent="0">
              <a:lnSpc>
                <a:spcPct val="150000"/>
              </a:lnSpc>
              <a:buNone/>
            </a:pPr>
            <a:endParaRPr lang="en-US" sz="3200" dirty="0">
              <a:latin typeface="+mj-lt"/>
            </a:endParaRPr>
          </a:p>
          <a:p>
            <a:pPr marL="0" indent="0">
              <a:lnSpc>
                <a:spcPct val="150000"/>
              </a:lnSpc>
              <a:buNone/>
            </a:pPr>
            <a:r>
              <a:rPr lang="en-US" sz="3200" b="1" dirty="0">
                <a:latin typeface="+mj-lt"/>
              </a:rPr>
              <a:t>Ryan </a:t>
            </a:r>
            <a:r>
              <a:rPr lang="en-US" sz="3200" b="1" dirty="0" err="1">
                <a:latin typeface="+mj-lt"/>
              </a:rPr>
              <a:t>Dubnicek</a:t>
            </a:r>
            <a:endParaRPr lang="en-US" sz="3200" b="1" dirty="0">
              <a:latin typeface="+mj-lt"/>
            </a:endParaRPr>
          </a:p>
          <a:p>
            <a:pPr marL="0" indent="0">
              <a:lnSpc>
                <a:spcPct val="150000"/>
              </a:lnSpc>
              <a:buNone/>
            </a:pPr>
            <a:r>
              <a:rPr lang="en-US" sz="3200" dirty="0">
                <a:latin typeface="+mj-lt"/>
              </a:rPr>
              <a:t>Digital Humanities Specialist, HTRC</a:t>
            </a:r>
          </a:p>
          <a:p>
            <a:pPr marL="0" indent="0">
              <a:lnSpc>
                <a:spcPct val="150000"/>
              </a:lnSpc>
              <a:buNone/>
            </a:pPr>
            <a:r>
              <a:rPr lang="en-US" sz="3200" dirty="0">
                <a:latin typeface="+mj-lt"/>
                <a:hlinkClick r:id="rId4"/>
              </a:rPr>
              <a:t>rdubnic2@illinois.edu</a:t>
            </a:r>
            <a:r>
              <a:rPr lang="en-US" sz="3200" dirty="0">
                <a:latin typeface="+mj-lt"/>
              </a:rPr>
              <a:t>  </a:t>
            </a:r>
          </a:p>
        </p:txBody>
      </p:sp>
      <p:sp>
        <p:nvSpPr>
          <p:cNvPr id="2" name="Slide Number Placeholder 1">
            <a:extLst>
              <a:ext uri="{FF2B5EF4-FFF2-40B4-BE49-F238E27FC236}">
                <a16:creationId xmlns:a16="http://schemas.microsoft.com/office/drawing/2014/main" id="{7E7200AD-408C-1A46-9CAF-600255801CF1}"/>
              </a:ext>
            </a:extLst>
          </p:cNvPr>
          <p:cNvSpPr>
            <a:spLocks noGrp="1"/>
          </p:cNvSpPr>
          <p:nvPr>
            <p:ph type="sldNum" sz="quarter" idx="10"/>
          </p:nvPr>
        </p:nvSpPr>
        <p:spPr/>
        <p:txBody>
          <a:bodyPr/>
          <a:lstStyle/>
          <a:p>
            <a:fld id="{315C490B-2C62-3F4C-B451-B671971C5687}" type="slidenum">
              <a:rPr lang="en-US" smtClean="0"/>
              <a:pPr/>
              <a:t>3</a:t>
            </a:fld>
            <a:endParaRPr lang="en-US"/>
          </a:p>
        </p:txBody>
      </p:sp>
    </p:spTree>
    <p:extLst>
      <p:ext uri="{BB962C8B-B14F-4D97-AF65-F5344CB8AC3E}">
        <p14:creationId xmlns:p14="http://schemas.microsoft.com/office/powerpoint/2010/main" val="161448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613"/>
            <a:ext cx="10515600" cy="1325563"/>
          </a:xfrm>
        </p:spPr>
        <p:txBody>
          <a:bodyPr>
            <a:normAutofit/>
          </a:bodyPr>
          <a:lstStyle/>
          <a:p>
            <a:r>
              <a:rPr lang="en-US" sz="4000" dirty="0"/>
              <a:t>Collection visualization: HathiTrust + Bookworm</a:t>
            </a:r>
          </a:p>
        </p:txBody>
      </p:sp>
      <p:sp>
        <p:nvSpPr>
          <p:cNvPr id="8" name="Content Placeholder 2"/>
          <p:cNvSpPr>
            <a:spLocks noGrp="1"/>
          </p:cNvSpPr>
          <p:nvPr>
            <p:ph sz="half" idx="1"/>
          </p:nvPr>
        </p:nvSpPr>
        <p:spPr/>
        <p:txBody>
          <a:bodyPr/>
          <a:lstStyle/>
          <a:p>
            <a:pPr marL="0" indent="0">
              <a:lnSpc>
                <a:spcPct val="150000"/>
              </a:lnSpc>
              <a:buNone/>
            </a:pPr>
            <a:r>
              <a:rPr lang="en-US" sz="3200" i="1" dirty="0"/>
              <a:t>Brings together:</a:t>
            </a:r>
          </a:p>
          <a:p>
            <a:pPr>
              <a:lnSpc>
                <a:spcPct val="150000"/>
              </a:lnSpc>
            </a:pPr>
            <a:r>
              <a:rPr lang="en-US" dirty="0"/>
              <a:t>Text data (unigrams) </a:t>
            </a:r>
          </a:p>
          <a:p>
            <a:pPr>
              <a:lnSpc>
                <a:spcPct val="150000"/>
              </a:lnSpc>
            </a:pPr>
            <a:r>
              <a:rPr lang="en-US" dirty="0"/>
              <a:t>Bibliographic metadata</a:t>
            </a:r>
          </a:p>
          <a:p>
            <a:pPr>
              <a:lnSpc>
                <a:spcPct val="150000"/>
              </a:lnSpc>
            </a:pPr>
            <a:r>
              <a:rPr lang="en-US" dirty="0"/>
              <a:t>Visualization tool</a:t>
            </a:r>
          </a:p>
          <a:p>
            <a:pPr>
              <a:lnSpc>
                <a:spcPct val="150000"/>
              </a:lnSpc>
            </a:pPr>
            <a:r>
              <a:rPr lang="en-US" dirty="0"/>
              <a:t>Track trends in a repository</a:t>
            </a:r>
          </a:p>
        </p:txBody>
      </p:sp>
      <p:sp>
        <p:nvSpPr>
          <p:cNvPr id="16" name="TextBox 15"/>
          <p:cNvSpPr txBox="1"/>
          <p:nvPr/>
        </p:nvSpPr>
        <p:spPr>
          <a:xfrm>
            <a:off x="5360068" y="2825697"/>
            <a:ext cx="3471862" cy="646331"/>
          </a:xfrm>
          <a:prstGeom prst="rect">
            <a:avLst/>
          </a:prstGeom>
          <a:noFill/>
        </p:spPr>
        <p:txBody>
          <a:bodyPr wrap="square" rtlCol="0">
            <a:spAutoFit/>
          </a:bodyPr>
          <a:lstStyle/>
          <a:p>
            <a:r>
              <a:rPr lang="en-US" sz="3600" dirty="0" err="1"/>
              <a:t>HathiTrust</a:t>
            </a:r>
            <a:endParaRPr lang="en-US" sz="3600" dirty="0"/>
          </a:p>
        </p:txBody>
      </p:sp>
      <p:sp>
        <p:nvSpPr>
          <p:cNvPr id="17" name="TextBox 16"/>
          <p:cNvSpPr txBox="1"/>
          <p:nvPr/>
        </p:nvSpPr>
        <p:spPr>
          <a:xfrm>
            <a:off x="6096000" y="4443717"/>
            <a:ext cx="3471862" cy="646331"/>
          </a:xfrm>
          <a:prstGeom prst="rect">
            <a:avLst/>
          </a:prstGeom>
          <a:noFill/>
        </p:spPr>
        <p:txBody>
          <a:bodyPr wrap="square" rtlCol="0">
            <a:spAutoFit/>
          </a:bodyPr>
          <a:lstStyle/>
          <a:p>
            <a:r>
              <a:rPr lang="en-US" sz="3600" dirty="0"/>
              <a:t>Bookworm </a:t>
            </a:r>
          </a:p>
        </p:txBody>
      </p:sp>
      <p:sp>
        <p:nvSpPr>
          <p:cNvPr id="19" name="Right Bracket 18"/>
          <p:cNvSpPr/>
          <p:nvPr/>
        </p:nvSpPr>
        <p:spPr>
          <a:xfrm>
            <a:off x="5209308" y="2487168"/>
            <a:ext cx="150759" cy="1405959"/>
          </a:xfrm>
          <a:prstGeom prst="rightBracket">
            <a:avLst/>
          </a:prstGeom>
          <a:no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ket 19"/>
          <p:cNvSpPr/>
          <p:nvPr/>
        </p:nvSpPr>
        <p:spPr>
          <a:xfrm>
            <a:off x="5702213" y="4205495"/>
            <a:ext cx="185969" cy="1197778"/>
          </a:xfrm>
          <a:prstGeom prst="rightBracket">
            <a:avLst/>
          </a:prstGeom>
          <a:no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AE3FEA5-0FCA-E941-96FE-3164F6475CFA}"/>
              </a:ext>
            </a:extLst>
          </p:cNvPr>
          <p:cNvSpPr>
            <a:spLocks noGrp="1"/>
          </p:cNvSpPr>
          <p:nvPr>
            <p:ph type="sldNum" sz="quarter" idx="12"/>
          </p:nvPr>
        </p:nvSpPr>
        <p:spPr/>
        <p:txBody>
          <a:bodyPr/>
          <a:lstStyle/>
          <a:p>
            <a:fld id="{B6B32D53-BB65-EC41-A890-C13572F8B348}" type="slidenum">
              <a:rPr lang="en-US" smtClean="0"/>
              <a:pPr/>
              <a:t>30</a:t>
            </a:fld>
            <a:endParaRPr lang="en-US"/>
          </a:p>
        </p:txBody>
      </p:sp>
    </p:spTree>
    <p:extLst>
      <p:ext uri="{BB962C8B-B14F-4D97-AF65-F5344CB8AC3E}">
        <p14:creationId xmlns:p14="http://schemas.microsoft.com/office/powerpoint/2010/main" val="4267691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Bookworm visualization framework</a:t>
            </a:r>
          </a:p>
        </p:txBody>
      </p:sp>
      <p:sp>
        <p:nvSpPr>
          <p:cNvPr id="6" name="Content Placeholder 5"/>
          <p:cNvSpPr>
            <a:spLocks noGrp="1"/>
          </p:cNvSpPr>
          <p:nvPr>
            <p:ph sz="half" idx="1"/>
          </p:nvPr>
        </p:nvSpPr>
        <p:spPr/>
        <p:txBody>
          <a:bodyPr>
            <a:normAutofit/>
          </a:bodyPr>
          <a:lstStyle/>
          <a:p>
            <a:pPr>
              <a:lnSpc>
                <a:spcPct val="120000"/>
              </a:lnSpc>
            </a:pPr>
            <a:r>
              <a:rPr lang="en-US" sz="3200" dirty="0"/>
              <a:t>Visualizes categories</a:t>
            </a:r>
          </a:p>
          <a:p>
            <a:pPr>
              <a:lnSpc>
                <a:spcPct val="120000"/>
              </a:lnSpc>
            </a:pPr>
            <a:r>
              <a:rPr lang="en-US" sz="3200" dirty="0"/>
              <a:t>The category is plotted along the x-axis</a:t>
            </a:r>
          </a:p>
          <a:p>
            <a:pPr lvl="1">
              <a:lnSpc>
                <a:spcPct val="120000"/>
              </a:lnSpc>
            </a:pPr>
            <a:r>
              <a:rPr lang="en-US" sz="2800" dirty="0"/>
              <a:t>Often plot years along the x-axis</a:t>
            </a:r>
          </a:p>
          <a:p>
            <a:pPr lvl="1">
              <a:lnSpc>
                <a:spcPct val="120000"/>
              </a:lnSpc>
            </a:pPr>
            <a:r>
              <a:rPr lang="en-US" sz="2800" dirty="0"/>
              <a:t>Can plot other things!</a:t>
            </a:r>
          </a:p>
          <a:p>
            <a:pPr>
              <a:lnSpc>
                <a:spcPct val="120000"/>
              </a:lnSpc>
            </a:pPr>
            <a:r>
              <a:rPr lang="en-US" sz="3200" dirty="0" err="1"/>
              <a:t>HathiTrust+Bookworm</a:t>
            </a:r>
            <a:r>
              <a:rPr lang="en-US" sz="3200" dirty="0"/>
              <a:t> is just one implementation of the framework</a:t>
            </a:r>
          </a:p>
        </p:txBody>
      </p:sp>
      <p:sp>
        <p:nvSpPr>
          <p:cNvPr id="4" name="Rectangle 3"/>
          <p:cNvSpPr/>
          <p:nvPr/>
        </p:nvSpPr>
        <p:spPr>
          <a:xfrm>
            <a:off x="3822940" y="5894449"/>
            <a:ext cx="7530860" cy="400110"/>
          </a:xfrm>
          <a:prstGeom prst="rect">
            <a:avLst/>
          </a:prstGeom>
        </p:spPr>
        <p:txBody>
          <a:bodyPr wrap="square">
            <a:spAutoFit/>
          </a:bodyPr>
          <a:lstStyle/>
          <a:p>
            <a:pPr algn="r"/>
            <a:r>
              <a:rPr lang="en-US" sz="2000" dirty="0"/>
              <a:t>Adapted from Ben Schmidt, “</a:t>
            </a:r>
            <a:r>
              <a:rPr lang="en-US" sz="2000" dirty="0">
                <a:hlinkClick r:id="rId3"/>
              </a:rPr>
              <a:t>Bookworm API Philosophy</a:t>
            </a:r>
            <a:r>
              <a:rPr lang="en-US" sz="2000" dirty="0"/>
              <a:t>”</a:t>
            </a:r>
          </a:p>
        </p:txBody>
      </p:sp>
      <p:sp>
        <p:nvSpPr>
          <p:cNvPr id="2" name="Slide Number Placeholder 1">
            <a:extLst>
              <a:ext uri="{FF2B5EF4-FFF2-40B4-BE49-F238E27FC236}">
                <a16:creationId xmlns:a16="http://schemas.microsoft.com/office/drawing/2014/main" id="{A2A2B751-AC91-0D4D-870D-1CFE090484B9}"/>
              </a:ext>
            </a:extLst>
          </p:cNvPr>
          <p:cNvSpPr>
            <a:spLocks noGrp="1"/>
          </p:cNvSpPr>
          <p:nvPr>
            <p:ph type="sldNum" sz="quarter" idx="12"/>
          </p:nvPr>
        </p:nvSpPr>
        <p:spPr/>
        <p:txBody>
          <a:bodyPr/>
          <a:lstStyle/>
          <a:p>
            <a:fld id="{B6B32D53-BB65-EC41-A890-C13572F8B348}" type="slidenum">
              <a:rPr lang="en-US" smtClean="0"/>
              <a:pPr/>
              <a:t>31</a:t>
            </a:fld>
            <a:endParaRPr lang="en-US"/>
          </a:p>
        </p:txBody>
      </p:sp>
    </p:spTree>
    <p:extLst>
      <p:ext uri="{BB962C8B-B14F-4D97-AF65-F5344CB8AC3E}">
        <p14:creationId xmlns:p14="http://schemas.microsoft.com/office/powerpoint/2010/main" val="1947349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Reading an HT+BW graph</a:t>
            </a:r>
          </a:p>
        </p:txBody>
      </p:sp>
      <p:sp>
        <p:nvSpPr>
          <p:cNvPr id="3" name="Content Placeholder 2"/>
          <p:cNvSpPr>
            <a:spLocks noGrp="1"/>
          </p:cNvSpPr>
          <p:nvPr>
            <p:ph sz="half" idx="1"/>
          </p:nvPr>
        </p:nvSpPr>
        <p:spPr/>
        <p:txBody>
          <a:bodyPr/>
          <a:lstStyle/>
          <a:p>
            <a:r>
              <a:rPr lang="en-US" dirty="0"/>
              <a:t>Burned vs. Burnt</a:t>
            </a:r>
          </a:p>
          <a:p>
            <a:pPr marL="0" indent="0">
              <a:buNone/>
            </a:pPr>
            <a:endParaRPr lang="en-US" dirty="0"/>
          </a:p>
        </p:txBody>
      </p:sp>
      <p:sp>
        <p:nvSpPr>
          <p:cNvPr id="6" name="Rectangle 5"/>
          <p:cNvSpPr/>
          <p:nvPr/>
        </p:nvSpPr>
        <p:spPr>
          <a:xfrm>
            <a:off x="9535116" y="3792040"/>
            <a:ext cx="1564806" cy="1384995"/>
          </a:xfrm>
          <a:prstGeom prst="rect">
            <a:avLst/>
          </a:prstGeom>
        </p:spPr>
        <p:txBody>
          <a:bodyPr wrap="square">
            <a:spAutoFit/>
          </a:bodyPr>
          <a:lstStyle/>
          <a:p>
            <a:r>
              <a:rPr lang="en-US" sz="2800" i="1" dirty="0">
                <a:ea typeface="BentonSans" charset="0"/>
                <a:cs typeface="BentonSans" charset="0"/>
              </a:rPr>
              <a:t>Do you see any trends?</a:t>
            </a:r>
          </a:p>
        </p:txBody>
      </p:sp>
      <p:pic>
        <p:nvPicPr>
          <p:cNvPr id="7" name="Picture 6" descr="Visualization of the words “burned” and “burnt” in Bookworm. It shows that before the 1860s, “burnt” was used more than “burned”, but afterwards it became the opposite. " title="Visualization of the words “burned” and “burnt” in Bookw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15" y="2222812"/>
            <a:ext cx="6666770" cy="4254309"/>
          </a:xfrm>
          <a:prstGeom prst="rect">
            <a:avLst/>
          </a:prstGeom>
          <a:ln>
            <a:solidFill>
              <a:schemeClr val="tx1"/>
            </a:solidFill>
          </a:ln>
        </p:spPr>
      </p:pic>
      <p:sp>
        <p:nvSpPr>
          <p:cNvPr id="2" name="Slide Number Placeholder 1">
            <a:extLst>
              <a:ext uri="{FF2B5EF4-FFF2-40B4-BE49-F238E27FC236}">
                <a16:creationId xmlns:a16="http://schemas.microsoft.com/office/drawing/2014/main" id="{DB421E46-3891-AB42-A63B-6E591853323A}"/>
              </a:ext>
            </a:extLst>
          </p:cNvPr>
          <p:cNvSpPr>
            <a:spLocks noGrp="1"/>
          </p:cNvSpPr>
          <p:nvPr>
            <p:ph type="sldNum" sz="quarter" idx="12"/>
          </p:nvPr>
        </p:nvSpPr>
        <p:spPr/>
        <p:txBody>
          <a:bodyPr/>
          <a:lstStyle/>
          <a:p>
            <a:fld id="{B6B32D53-BB65-EC41-A890-C13572F8B348}" type="slidenum">
              <a:rPr lang="en-US" smtClean="0"/>
              <a:pPr/>
              <a:t>32</a:t>
            </a:fld>
            <a:endParaRPr lang="en-US"/>
          </a:p>
        </p:txBody>
      </p:sp>
    </p:spTree>
    <p:extLst>
      <p:ext uri="{BB962C8B-B14F-4D97-AF65-F5344CB8AC3E}">
        <p14:creationId xmlns:p14="http://schemas.microsoft.com/office/powerpoint/2010/main" val="313027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in text analysis</a:t>
            </a:r>
          </a:p>
        </p:txBody>
      </p:sp>
      <p:sp>
        <p:nvSpPr>
          <p:cNvPr id="5" name="Rectangle 4"/>
          <p:cNvSpPr/>
          <p:nvPr/>
        </p:nvSpPr>
        <p:spPr>
          <a:xfrm>
            <a:off x="1833624" y="1831584"/>
            <a:ext cx="8236352" cy="951264"/>
          </a:xfrm>
          <a:prstGeom prst="rect">
            <a:avLst/>
          </a:prstGeom>
          <a:solidFill>
            <a:schemeClr val="bg1">
              <a:lumMod val="50000"/>
            </a:schemeClr>
          </a:solidFill>
          <a:ln>
            <a:solidFill>
              <a:schemeClr val="bg1">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N-gram</a:t>
            </a:r>
            <a:r>
              <a:rPr lang="en-US" sz="3200" dirty="0">
                <a:solidFill>
                  <a:schemeClr val="bg1"/>
                </a:solidFill>
                <a:latin typeface="Arial" panose="020B0604020202020204" pitchFamily="34" charset="0"/>
                <a:cs typeface="Arial" panose="020B0604020202020204" pitchFamily="34" charset="0"/>
              </a:rPr>
              <a:t> </a:t>
            </a:r>
          </a:p>
        </p:txBody>
      </p:sp>
      <p:sp>
        <p:nvSpPr>
          <p:cNvPr id="6" name="TextBox 5"/>
          <p:cNvSpPr txBox="1"/>
          <p:nvPr/>
        </p:nvSpPr>
        <p:spPr>
          <a:xfrm>
            <a:off x="1833624" y="3921353"/>
            <a:ext cx="8236352" cy="2308324"/>
          </a:xfrm>
          <a:prstGeom prst="rect">
            <a:avLst/>
          </a:prstGeom>
          <a:noFill/>
          <a:ln w="28575">
            <a:solidFill>
              <a:schemeClr val="bg2">
                <a:lumMod val="75000"/>
              </a:schemeClr>
            </a:solidFill>
          </a:ln>
        </p:spPr>
        <p:txBody>
          <a:bodyPr wrap="square" rtlCol="0">
            <a:spAutoFit/>
          </a:bodyPr>
          <a:lstStyle/>
          <a:p>
            <a:r>
              <a:rPr lang="en-US" sz="2400" dirty="0"/>
              <a:t>[it is], [is navigable], [navigable for], [for such], [such vessels], [vessels as], [as can], [can pass], [pass the], [the bar], [bar to], [to within], [within a] [a very], [very short], [short distance], [distance of], [of the],  [the town], [town beyond],  [beyond which], [which it], [it is], [is too], [too shallow], [shallow even], [even for],  [for boats]</a:t>
            </a:r>
            <a:endParaRPr lang="en-US" sz="2400" dirty="0">
              <a:solidFill>
                <a:srgbClr val="FF0000"/>
              </a:solidFill>
            </a:endParaRPr>
          </a:p>
        </p:txBody>
      </p:sp>
      <p:sp>
        <p:nvSpPr>
          <p:cNvPr id="8" name="Rectangle 7"/>
          <p:cNvSpPr/>
          <p:nvPr/>
        </p:nvSpPr>
        <p:spPr>
          <a:xfrm>
            <a:off x="1833624" y="2936602"/>
            <a:ext cx="8236352" cy="830997"/>
          </a:xfrm>
          <a:prstGeom prst="rect">
            <a:avLst/>
          </a:prstGeom>
          <a:solidFill>
            <a:schemeClr val="bg1">
              <a:lumMod val="75000"/>
            </a:schemeClr>
          </a:solidFill>
          <a:ln>
            <a:solidFill>
              <a:schemeClr val="bg1">
                <a:lumMod val="75000"/>
              </a:schemeClr>
            </a:solidFill>
          </a:ln>
        </p:spPr>
        <p:txBody>
          <a:bodyPr wrap="square">
            <a:spAutoFit/>
          </a:bodyPr>
          <a:lstStyle/>
          <a:p>
            <a:pPr algn="ctr"/>
            <a:r>
              <a:rPr lang="en-US" sz="2400" dirty="0">
                <a:solidFill>
                  <a:srgbClr val="000000"/>
                </a:solidFill>
                <a:latin typeface="Arial" panose="020B0604020202020204" pitchFamily="34" charset="0"/>
                <a:cs typeface="Arial" panose="020B0604020202020204" pitchFamily="34" charset="0"/>
              </a:rPr>
              <a:t>A contiguous chain of n items from a sequence of text where n is the number of items. Example: Bigram.</a:t>
            </a:r>
          </a:p>
        </p:txBody>
      </p:sp>
      <p:sp>
        <p:nvSpPr>
          <p:cNvPr id="3" name="Slide Number Placeholder 2">
            <a:extLst>
              <a:ext uri="{FF2B5EF4-FFF2-40B4-BE49-F238E27FC236}">
                <a16:creationId xmlns:a16="http://schemas.microsoft.com/office/drawing/2014/main" id="{5ABBFBD7-AC2F-3F42-9D80-D905521709B2}"/>
              </a:ext>
            </a:extLst>
          </p:cNvPr>
          <p:cNvSpPr>
            <a:spLocks noGrp="1"/>
          </p:cNvSpPr>
          <p:nvPr>
            <p:ph type="sldNum" sz="quarter" idx="12"/>
          </p:nvPr>
        </p:nvSpPr>
        <p:spPr/>
        <p:txBody>
          <a:bodyPr/>
          <a:lstStyle/>
          <a:p>
            <a:fld id="{B6B32D53-BB65-EC41-A890-C13572F8B348}" type="slidenum">
              <a:rPr lang="en-US" smtClean="0"/>
              <a:pPr/>
              <a:t>33</a:t>
            </a:fld>
            <a:endParaRPr lang="en-US"/>
          </a:p>
        </p:txBody>
      </p:sp>
    </p:spTree>
    <p:extLst>
      <p:ext uri="{BB962C8B-B14F-4D97-AF65-F5344CB8AC3E}">
        <p14:creationId xmlns:p14="http://schemas.microsoft.com/office/powerpoint/2010/main" val="2395106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1697-2CC3-2441-9196-AE14D4353D83}"/>
              </a:ext>
            </a:extLst>
          </p:cNvPr>
          <p:cNvSpPr>
            <a:spLocks noGrp="1"/>
          </p:cNvSpPr>
          <p:nvPr>
            <p:ph type="title"/>
          </p:nvPr>
        </p:nvSpPr>
        <p:spPr/>
        <p:txBody>
          <a:bodyPr/>
          <a:lstStyle/>
          <a:p>
            <a:r>
              <a:rPr lang="en-US" dirty="0"/>
              <a:t>Bookworm functionality</a:t>
            </a:r>
          </a:p>
        </p:txBody>
      </p:sp>
      <p:sp>
        <p:nvSpPr>
          <p:cNvPr id="3" name="Content Placeholder 2">
            <a:extLst>
              <a:ext uri="{FF2B5EF4-FFF2-40B4-BE49-F238E27FC236}">
                <a16:creationId xmlns:a16="http://schemas.microsoft.com/office/drawing/2014/main" id="{321F6BE1-ADD6-9F47-A1D9-CDED09E62C7D}"/>
              </a:ext>
            </a:extLst>
          </p:cNvPr>
          <p:cNvSpPr>
            <a:spLocks noGrp="1"/>
          </p:cNvSpPr>
          <p:nvPr>
            <p:ph sz="half" idx="1"/>
          </p:nvPr>
        </p:nvSpPr>
        <p:spPr/>
        <p:txBody>
          <a:bodyPr/>
          <a:lstStyle/>
          <a:p>
            <a:pPr>
              <a:lnSpc>
                <a:spcPct val="150000"/>
              </a:lnSpc>
            </a:pPr>
            <a:r>
              <a:rPr lang="en-US" dirty="0"/>
              <a:t>Search for unigrams (single words)</a:t>
            </a:r>
          </a:p>
          <a:p>
            <a:pPr>
              <a:lnSpc>
                <a:spcPct val="150000"/>
              </a:lnSpc>
            </a:pPr>
            <a:r>
              <a:rPr lang="en-US" dirty="0"/>
              <a:t>Facet on metadata </a:t>
            </a:r>
          </a:p>
          <a:p>
            <a:pPr>
              <a:lnSpc>
                <a:spcPct val="150000"/>
              </a:lnSpc>
            </a:pPr>
            <a:r>
              <a:rPr lang="en-US" dirty="0"/>
              <a:t>Adjust the years on the X-axis</a:t>
            </a:r>
          </a:p>
          <a:p>
            <a:pPr>
              <a:lnSpc>
                <a:spcPct val="150000"/>
              </a:lnSpc>
            </a:pPr>
            <a:r>
              <a:rPr lang="en-US" dirty="0"/>
              <a:t>Visualize word trends across the corpus</a:t>
            </a:r>
          </a:p>
        </p:txBody>
      </p:sp>
      <p:sp>
        <p:nvSpPr>
          <p:cNvPr id="4" name="Slide Number Placeholder 3">
            <a:extLst>
              <a:ext uri="{FF2B5EF4-FFF2-40B4-BE49-F238E27FC236}">
                <a16:creationId xmlns:a16="http://schemas.microsoft.com/office/drawing/2014/main" id="{13CE1F40-D609-A14A-B0D3-823DFCEFBEC8}"/>
              </a:ext>
            </a:extLst>
          </p:cNvPr>
          <p:cNvSpPr>
            <a:spLocks noGrp="1"/>
          </p:cNvSpPr>
          <p:nvPr>
            <p:ph type="sldNum" sz="quarter" idx="12"/>
          </p:nvPr>
        </p:nvSpPr>
        <p:spPr/>
        <p:txBody>
          <a:bodyPr/>
          <a:lstStyle/>
          <a:p>
            <a:fld id="{B6B32D53-BB65-EC41-A890-C13572F8B348}" type="slidenum">
              <a:rPr lang="en-US" smtClean="0"/>
              <a:pPr/>
              <a:t>34</a:t>
            </a:fld>
            <a:endParaRPr lang="en-US"/>
          </a:p>
        </p:txBody>
      </p:sp>
    </p:spTree>
    <p:extLst>
      <p:ext uri="{BB962C8B-B14F-4D97-AF65-F5344CB8AC3E}">
        <p14:creationId xmlns:p14="http://schemas.microsoft.com/office/powerpoint/2010/main" val="2161070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en using Bookworm, by clicking on the funnel icon next to “All texts”, you can also limit your search with facets, for example “Language” or “Publication Country”. " title="Screenshot of the faceting function of the Bookworm inte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568" y="1589819"/>
            <a:ext cx="6358032" cy="4452877"/>
          </a:xfrm>
          <a:prstGeom prst="rect">
            <a:avLst/>
          </a:prstGeom>
          <a:ln>
            <a:solidFill>
              <a:schemeClr val="tx1"/>
            </a:solidFill>
          </a:ln>
        </p:spPr>
      </p:pic>
      <p:sp>
        <p:nvSpPr>
          <p:cNvPr id="5" name="Title 1"/>
          <p:cNvSpPr>
            <a:spLocks noGrp="1"/>
          </p:cNvSpPr>
          <p:nvPr>
            <p:ph type="title"/>
          </p:nvPr>
        </p:nvSpPr>
        <p:spPr/>
        <p:txBody>
          <a:bodyPr/>
          <a:lstStyle/>
          <a:p>
            <a:r>
              <a:rPr lang="en-US" dirty="0"/>
              <a:t>Bookworm interface</a:t>
            </a:r>
          </a:p>
        </p:txBody>
      </p:sp>
      <p:sp>
        <p:nvSpPr>
          <p:cNvPr id="7" name="Oval 6"/>
          <p:cNvSpPr/>
          <p:nvPr/>
        </p:nvSpPr>
        <p:spPr>
          <a:xfrm>
            <a:off x="4230198" y="1526418"/>
            <a:ext cx="1479819" cy="581262"/>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
        <p:nvSpPr>
          <p:cNvPr id="8" name="Right Bracket 7"/>
          <p:cNvSpPr/>
          <p:nvPr/>
        </p:nvSpPr>
        <p:spPr>
          <a:xfrm>
            <a:off x="8192657" y="2302697"/>
            <a:ext cx="835887" cy="3466691"/>
          </a:xfrm>
          <a:prstGeom prst="rightBracket">
            <a:avLst/>
          </a:prstGeom>
          <a:noFill/>
          <a:ln w="57150" cmpd="sng">
            <a:solidFill>
              <a:srgbClr val="F7964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9028543" y="3049305"/>
            <a:ext cx="1392280" cy="2246769"/>
          </a:xfrm>
          <a:prstGeom prst="rect">
            <a:avLst/>
          </a:prstGeom>
          <a:noFill/>
        </p:spPr>
        <p:txBody>
          <a:bodyPr wrap="square" rtlCol="0">
            <a:spAutoFit/>
          </a:bodyPr>
          <a:lstStyle/>
          <a:p>
            <a:r>
              <a:rPr lang="en-US" sz="2800" dirty="0">
                <a:ea typeface="BentonSans Medium" charset="0"/>
                <a:cs typeface="BentonSans Medium" charset="0"/>
              </a:rPr>
              <a:t>Limit your search </a:t>
            </a:r>
          </a:p>
          <a:p>
            <a:r>
              <a:rPr lang="en-US" sz="2800" dirty="0">
                <a:ea typeface="BentonSans Medium" charset="0"/>
                <a:cs typeface="BentonSans Medium" charset="0"/>
              </a:rPr>
              <a:t>with facets</a:t>
            </a:r>
          </a:p>
        </p:txBody>
      </p:sp>
      <p:sp>
        <p:nvSpPr>
          <p:cNvPr id="2" name="Rectangle 1"/>
          <p:cNvSpPr/>
          <p:nvPr/>
        </p:nvSpPr>
        <p:spPr>
          <a:xfrm>
            <a:off x="2743644" y="6246288"/>
            <a:ext cx="6704711" cy="461665"/>
          </a:xfrm>
          <a:prstGeom prst="rect">
            <a:avLst/>
          </a:prstGeom>
        </p:spPr>
        <p:txBody>
          <a:bodyPr wrap="square">
            <a:spAutoFit/>
          </a:bodyPr>
          <a:lstStyle/>
          <a:p>
            <a:pPr algn="ctr"/>
            <a:r>
              <a:rPr lang="en-US" sz="2400" u="sng" dirty="0">
                <a:hlinkClick r:id="rId4"/>
              </a:rPr>
              <a:t>https://bookworm.htrc.illinois.edu/develop</a:t>
            </a:r>
            <a:r>
              <a:rPr lang="en-US" sz="2400" u="sng" dirty="0"/>
              <a:t> </a:t>
            </a:r>
            <a:endParaRPr lang="en-US" altLang="zh-CN" sz="2400" dirty="0"/>
          </a:p>
        </p:txBody>
      </p:sp>
      <p:sp>
        <p:nvSpPr>
          <p:cNvPr id="3" name="Slide Number Placeholder 2">
            <a:extLst>
              <a:ext uri="{FF2B5EF4-FFF2-40B4-BE49-F238E27FC236}">
                <a16:creationId xmlns:a16="http://schemas.microsoft.com/office/drawing/2014/main" id="{B4813C78-4B13-A74B-8331-D1E54034005D}"/>
              </a:ext>
            </a:extLst>
          </p:cNvPr>
          <p:cNvSpPr>
            <a:spLocks noGrp="1"/>
          </p:cNvSpPr>
          <p:nvPr>
            <p:ph type="sldNum" sz="quarter" idx="12"/>
          </p:nvPr>
        </p:nvSpPr>
        <p:spPr/>
        <p:txBody>
          <a:bodyPr/>
          <a:lstStyle/>
          <a:p>
            <a:fld id="{B6B32D53-BB65-EC41-A890-C13572F8B348}" type="slidenum">
              <a:rPr lang="en-US" smtClean="0"/>
              <a:pPr/>
              <a:t>35</a:t>
            </a:fld>
            <a:endParaRPr lang="en-US"/>
          </a:p>
        </p:txBody>
      </p:sp>
    </p:spTree>
    <p:extLst>
      <p:ext uri="{BB962C8B-B14F-4D97-AF65-F5344CB8AC3E}">
        <p14:creationId xmlns:p14="http://schemas.microsoft.com/office/powerpoint/2010/main" val="3106268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Bookworm interface</a:t>
            </a:r>
          </a:p>
        </p:txBody>
      </p:sp>
      <p:sp>
        <p:nvSpPr>
          <p:cNvPr id="11" name="TextBox 10"/>
          <p:cNvSpPr txBox="1"/>
          <p:nvPr/>
        </p:nvSpPr>
        <p:spPr>
          <a:xfrm>
            <a:off x="8308336" y="3132173"/>
            <a:ext cx="1964420" cy="1384995"/>
          </a:xfrm>
          <a:prstGeom prst="rect">
            <a:avLst/>
          </a:prstGeom>
          <a:noFill/>
        </p:spPr>
        <p:txBody>
          <a:bodyPr wrap="square" rtlCol="0">
            <a:spAutoFit/>
          </a:bodyPr>
          <a:lstStyle/>
          <a:p>
            <a:r>
              <a:rPr lang="en-US" sz="2800" dirty="0">
                <a:ea typeface="BentonSans Medium" charset="0"/>
                <a:cs typeface="BentonSans Medium" charset="0"/>
              </a:rPr>
              <a:t>Fine-tune your results</a:t>
            </a:r>
          </a:p>
        </p:txBody>
      </p:sp>
      <p:pic>
        <p:nvPicPr>
          <p:cNvPr id="4" name="Picture 3" descr="In the Bookworm interface, by clicking on the “Dates”, “Metric”, and “Case” tabs on the top right corner of the page, you can also fine-tune your results by controlling the time period, changing metrics, switching between case-sensitive and case-insensitive, and smoothing with different parameter settings. " title="Screenshot of panel for fine-tuning results in Bookw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767" y="2405662"/>
            <a:ext cx="6064250" cy="2838015"/>
          </a:xfrm>
          <a:prstGeom prst="rect">
            <a:avLst/>
          </a:prstGeom>
          <a:ln>
            <a:solidFill>
              <a:schemeClr val="tx1"/>
            </a:solidFill>
          </a:ln>
        </p:spPr>
      </p:pic>
      <p:sp>
        <p:nvSpPr>
          <p:cNvPr id="2" name="Slide Number Placeholder 1">
            <a:extLst>
              <a:ext uri="{FF2B5EF4-FFF2-40B4-BE49-F238E27FC236}">
                <a16:creationId xmlns:a16="http://schemas.microsoft.com/office/drawing/2014/main" id="{826A52EB-C1E1-AD4D-B46F-829C7CAFDB79}"/>
              </a:ext>
            </a:extLst>
          </p:cNvPr>
          <p:cNvSpPr>
            <a:spLocks noGrp="1"/>
          </p:cNvSpPr>
          <p:nvPr>
            <p:ph type="sldNum" sz="quarter" idx="12"/>
          </p:nvPr>
        </p:nvSpPr>
        <p:spPr/>
        <p:txBody>
          <a:bodyPr/>
          <a:lstStyle/>
          <a:p>
            <a:fld id="{B6B32D53-BB65-EC41-A890-C13572F8B348}" type="slidenum">
              <a:rPr lang="en-US" smtClean="0"/>
              <a:pPr/>
              <a:t>36</a:t>
            </a:fld>
            <a:endParaRPr lang="en-US"/>
          </a:p>
        </p:txBody>
      </p:sp>
    </p:spTree>
    <p:extLst>
      <p:ext uri="{BB962C8B-B14F-4D97-AF65-F5344CB8AC3E}">
        <p14:creationId xmlns:p14="http://schemas.microsoft.com/office/powerpoint/2010/main" val="2787755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Bookworm interface</a:t>
            </a:r>
          </a:p>
        </p:txBody>
      </p:sp>
      <p:sp>
        <p:nvSpPr>
          <p:cNvPr id="13" name="TextBox 12"/>
          <p:cNvSpPr txBox="1"/>
          <p:nvPr/>
        </p:nvSpPr>
        <p:spPr>
          <a:xfrm>
            <a:off x="3336220" y="6125442"/>
            <a:ext cx="5519560" cy="523220"/>
          </a:xfrm>
          <a:prstGeom prst="rect">
            <a:avLst/>
          </a:prstGeom>
          <a:noFill/>
        </p:spPr>
        <p:txBody>
          <a:bodyPr wrap="none" rtlCol="0">
            <a:spAutoFit/>
          </a:bodyPr>
          <a:lstStyle/>
          <a:p>
            <a:r>
              <a:rPr lang="en-US" sz="2800" dirty="0">
                <a:ea typeface="BentonSans Medium" charset="0"/>
                <a:cs typeface="BentonSans Medium" charset="0"/>
              </a:rPr>
              <a:t>Links directly to texts in the HTDL</a:t>
            </a:r>
          </a:p>
        </p:txBody>
      </p:sp>
      <p:sp>
        <p:nvSpPr>
          <p:cNvPr id="7" name="Right Arrow 6"/>
          <p:cNvSpPr/>
          <p:nvPr/>
        </p:nvSpPr>
        <p:spPr>
          <a:xfrm>
            <a:off x="5638417" y="3444302"/>
            <a:ext cx="810883" cy="475142"/>
          </a:xfrm>
          <a:prstGeom prst="rightArrow">
            <a:avLst>
              <a:gd name="adj1" fmla="val 43247"/>
              <a:gd name="adj2" fmla="val 50000"/>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When you point your cursor to a specific spot on a curve in a Bookworm visualization, a window will display the option “click for texts”. After a single click, another window that shows the top results of your searched word in that year will appear. " title="Screenshot of visualization of the words &quot;woman&quot; and &quot;lady&quot; in Bookworm"/>
          <p:cNvPicPr>
            <a:picLocks noChangeAspect="1"/>
          </p:cNvPicPr>
          <p:nvPr/>
        </p:nvPicPr>
        <p:blipFill rotWithShape="1">
          <a:blip r:embed="rId3">
            <a:extLst>
              <a:ext uri="{28A0092B-C50C-407E-A947-70E740481C1C}">
                <a14:useLocalDpi xmlns:a14="http://schemas.microsoft.com/office/drawing/2010/main" val="0"/>
              </a:ext>
            </a:extLst>
          </a:blip>
          <a:srcRect b="11376"/>
          <a:stretch/>
        </p:blipFill>
        <p:spPr>
          <a:xfrm>
            <a:off x="409960" y="1712913"/>
            <a:ext cx="4979301" cy="3937921"/>
          </a:xfrm>
          <a:prstGeom prst="rect">
            <a:avLst/>
          </a:prstGeom>
          <a:ln>
            <a:solidFill>
              <a:schemeClr val="tx1"/>
            </a:solidFill>
          </a:ln>
        </p:spPr>
      </p:pic>
      <p:pic>
        <p:nvPicPr>
          <p:cNvPr id="8" name="Picture 7" descr="A corresponding volume from the Bookworm visualization as viewed in the HathiTrust Digital Library." title="Screenshot of volume in the HTD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882" y="1767597"/>
            <a:ext cx="5461354" cy="3733301"/>
          </a:xfrm>
          <a:prstGeom prst="rect">
            <a:avLst/>
          </a:prstGeom>
          <a:ln>
            <a:solidFill>
              <a:schemeClr val="tx1"/>
            </a:solidFill>
          </a:ln>
        </p:spPr>
      </p:pic>
      <p:sp>
        <p:nvSpPr>
          <p:cNvPr id="2" name="Slide Number Placeholder 1">
            <a:extLst>
              <a:ext uri="{FF2B5EF4-FFF2-40B4-BE49-F238E27FC236}">
                <a16:creationId xmlns:a16="http://schemas.microsoft.com/office/drawing/2014/main" id="{0B5AA969-F6DC-F94E-863E-D9E49C7EB0D6}"/>
              </a:ext>
            </a:extLst>
          </p:cNvPr>
          <p:cNvSpPr>
            <a:spLocks noGrp="1"/>
          </p:cNvSpPr>
          <p:nvPr>
            <p:ph type="sldNum" sz="quarter" idx="12"/>
          </p:nvPr>
        </p:nvSpPr>
        <p:spPr/>
        <p:txBody>
          <a:bodyPr/>
          <a:lstStyle/>
          <a:p>
            <a:fld id="{B6B32D53-BB65-EC41-A890-C13572F8B348}" type="slidenum">
              <a:rPr lang="en-US" smtClean="0"/>
              <a:pPr/>
              <a:t>37</a:t>
            </a:fld>
            <a:endParaRPr lang="en-US"/>
          </a:p>
        </p:txBody>
      </p:sp>
    </p:spTree>
    <p:extLst>
      <p:ext uri="{BB962C8B-B14F-4D97-AF65-F5344CB8AC3E}">
        <p14:creationId xmlns:p14="http://schemas.microsoft.com/office/powerpoint/2010/main" val="360977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Hands-on</a:t>
            </a:r>
            <a:r>
              <a:rPr lang="zh-CN" altLang="en-US" dirty="0"/>
              <a:t> </a:t>
            </a:r>
            <a:r>
              <a:rPr lang="en-US" altLang="zh-CN" dirty="0"/>
              <a:t>activity</a:t>
            </a:r>
            <a:endParaRPr lang="en-US" dirty="0"/>
          </a:p>
        </p:txBody>
      </p:sp>
      <p:sp>
        <p:nvSpPr>
          <p:cNvPr id="2" name="Content Placeholder 1"/>
          <p:cNvSpPr>
            <a:spLocks noGrp="1"/>
          </p:cNvSpPr>
          <p:nvPr>
            <p:ph sz="half" idx="1"/>
          </p:nvPr>
        </p:nvSpPr>
        <p:spPr/>
        <p:txBody>
          <a:bodyPr>
            <a:normAutofit/>
          </a:bodyPr>
          <a:lstStyle/>
          <a:p>
            <a:pPr marL="0" indent="0">
              <a:lnSpc>
                <a:spcPct val="150000"/>
              </a:lnSpc>
              <a:buNone/>
            </a:pPr>
            <a:r>
              <a:rPr lang="en-US" sz="3200" dirty="0"/>
              <a:t>Use HT+BW to explore lexical trends</a:t>
            </a:r>
          </a:p>
          <a:p>
            <a:pPr marL="0" indent="0">
              <a:lnSpc>
                <a:spcPct val="150000"/>
              </a:lnSpc>
              <a:buNone/>
            </a:pPr>
            <a:endParaRPr lang="en-US" sz="3200" dirty="0"/>
          </a:p>
          <a:p>
            <a:pPr marL="0" indent="0">
              <a:lnSpc>
                <a:spcPct val="150000"/>
              </a:lnSpc>
              <a:buNone/>
            </a:pPr>
            <a:r>
              <a:rPr lang="en-US" sz="3200" dirty="0"/>
              <a:t>Website: </a:t>
            </a:r>
            <a:r>
              <a:rPr lang="en-US" sz="3200" u="sng" dirty="0">
                <a:hlinkClick r:id="rId3"/>
              </a:rPr>
              <a:t>https://bookworm.htrc.illinois.edu/develo</a:t>
            </a:r>
            <a:r>
              <a:rPr lang="en-US" altLang="zh-CN" sz="3200" u="sng" dirty="0">
                <a:hlinkClick r:id="rId3"/>
              </a:rPr>
              <a:t>p</a:t>
            </a:r>
            <a:r>
              <a:rPr lang="zh-CN" altLang="en-US" sz="3200" u="sng" dirty="0"/>
              <a:t>  </a:t>
            </a:r>
            <a:br>
              <a:rPr lang="en-US" sz="3200" dirty="0"/>
            </a:br>
            <a:endParaRPr lang="en-US" sz="3200" dirty="0"/>
          </a:p>
        </p:txBody>
      </p:sp>
      <p:sp>
        <p:nvSpPr>
          <p:cNvPr id="4" name="Rectangle 3"/>
          <p:cNvSpPr/>
          <p:nvPr/>
        </p:nvSpPr>
        <p:spPr>
          <a:xfrm>
            <a:off x="9298429" y="728138"/>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1</a:t>
            </a:r>
            <a:endParaRPr lang="en-US" sz="2800" dirty="0">
              <a:latin typeface="+mj-lt"/>
            </a:endParaRPr>
          </a:p>
        </p:txBody>
      </p:sp>
      <p:sp>
        <p:nvSpPr>
          <p:cNvPr id="5" name="Slide Number Placeholder 4">
            <a:extLst>
              <a:ext uri="{FF2B5EF4-FFF2-40B4-BE49-F238E27FC236}">
                <a16:creationId xmlns:a16="http://schemas.microsoft.com/office/drawing/2014/main" id="{F0EFE225-8D54-FE4F-98BE-E915BB11C23A}"/>
              </a:ext>
            </a:extLst>
          </p:cNvPr>
          <p:cNvSpPr>
            <a:spLocks noGrp="1"/>
          </p:cNvSpPr>
          <p:nvPr>
            <p:ph type="sldNum" sz="quarter" idx="12"/>
          </p:nvPr>
        </p:nvSpPr>
        <p:spPr/>
        <p:txBody>
          <a:bodyPr/>
          <a:lstStyle/>
          <a:p>
            <a:fld id="{B6B32D53-BB65-EC41-A890-C13572F8B348}" type="slidenum">
              <a:rPr lang="en-US" smtClean="0"/>
              <a:pPr/>
              <a:t>38</a:t>
            </a:fld>
            <a:endParaRPr lang="en-US"/>
          </a:p>
        </p:txBody>
      </p:sp>
    </p:spTree>
    <p:extLst>
      <p:ext uri="{BB962C8B-B14F-4D97-AF65-F5344CB8AC3E}">
        <p14:creationId xmlns:p14="http://schemas.microsoft.com/office/powerpoint/2010/main" val="2074982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zh-CN" dirty="0"/>
              <a:t>Examples</a:t>
            </a:r>
            <a:endParaRPr lang="en-US" dirty="0"/>
          </a:p>
        </p:txBody>
      </p:sp>
      <p:pic>
        <p:nvPicPr>
          <p:cNvPr id="4" name="Picture 3" descr="Visualization of “socialism” and “fascism” using Bookworm." title="Visualization of “socialism” and “fascism” using Bookw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731" y="1620360"/>
            <a:ext cx="7062537" cy="4918552"/>
          </a:xfrm>
          <a:prstGeom prst="rect">
            <a:avLst/>
          </a:prstGeom>
          <a:ln>
            <a:solidFill>
              <a:schemeClr val="tx1"/>
            </a:solidFill>
          </a:ln>
        </p:spPr>
      </p:pic>
      <p:sp>
        <p:nvSpPr>
          <p:cNvPr id="2" name="Slide Number Placeholder 1">
            <a:extLst>
              <a:ext uri="{FF2B5EF4-FFF2-40B4-BE49-F238E27FC236}">
                <a16:creationId xmlns:a16="http://schemas.microsoft.com/office/drawing/2014/main" id="{BF9D6295-245D-1D40-908A-913E750BA2E1}"/>
              </a:ext>
            </a:extLst>
          </p:cNvPr>
          <p:cNvSpPr>
            <a:spLocks noGrp="1"/>
          </p:cNvSpPr>
          <p:nvPr>
            <p:ph type="sldNum" sz="quarter" idx="12"/>
          </p:nvPr>
        </p:nvSpPr>
        <p:spPr/>
        <p:txBody>
          <a:bodyPr/>
          <a:lstStyle/>
          <a:p>
            <a:fld id="{B6B32D53-BB65-EC41-A890-C13572F8B348}" type="slidenum">
              <a:rPr lang="en-US" smtClean="0"/>
              <a:pPr/>
              <a:t>39</a:t>
            </a:fld>
            <a:endParaRPr lang="en-US"/>
          </a:p>
        </p:txBody>
      </p:sp>
    </p:spTree>
    <p:extLst>
      <p:ext uri="{BB962C8B-B14F-4D97-AF65-F5344CB8AC3E}">
        <p14:creationId xmlns:p14="http://schemas.microsoft.com/office/powerpoint/2010/main" val="255626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3743F-6983-FD47-B5F2-F9CF370C839F}"/>
              </a:ext>
            </a:extLst>
          </p:cNvPr>
          <p:cNvSpPr>
            <a:spLocks noGrp="1"/>
          </p:cNvSpPr>
          <p:nvPr>
            <p:ph type="title" idx="4294967295"/>
          </p:nvPr>
        </p:nvSpPr>
        <p:spPr>
          <a:xfrm>
            <a:off x="863599" y="2771388"/>
            <a:ext cx="10515600" cy="1325562"/>
          </a:xfrm>
        </p:spPr>
        <p:txBody>
          <a:bodyPr>
            <a:normAutofit/>
          </a:bodyPr>
          <a:lstStyle/>
          <a:p>
            <a:r>
              <a:rPr lang="en-US" dirty="0"/>
              <a:t>Introduce yourself to your neighbor</a:t>
            </a:r>
          </a:p>
        </p:txBody>
      </p:sp>
      <p:sp>
        <p:nvSpPr>
          <p:cNvPr id="2" name="Slide Number Placeholder 1">
            <a:extLst>
              <a:ext uri="{FF2B5EF4-FFF2-40B4-BE49-F238E27FC236}">
                <a16:creationId xmlns:a16="http://schemas.microsoft.com/office/drawing/2014/main" id="{8C9A4E22-5332-3647-829E-4D86A980F8C7}"/>
              </a:ext>
            </a:extLst>
          </p:cNvPr>
          <p:cNvSpPr>
            <a:spLocks noGrp="1"/>
          </p:cNvSpPr>
          <p:nvPr>
            <p:ph type="sldNum" sz="quarter" idx="10"/>
          </p:nvPr>
        </p:nvSpPr>
        <p:spPr/>
        <p:txBody>
          <a:bodyPr/>
          <a:lstStyle/>
          <a:p>
            <a:fld id="{315C490B-2C62-3F4C-B451-B671971C5687}" type="slidenum">
              <a:rPr lang="en-US" smtClean="0"/>
              <a:pPr/>
              <a:t>4</a:t>
            </a:fld>
            <a:endParaRPr lang="en-US"/>
          </a:p>
        </p:txBody>
      </p:sp>
    </p:spTree>
    <p:extLst>
      <p:ext uri="{BB962C8B-B14F-4D97-AF65-F5344CB8AC3E}">
        <p14:creationId xmlns:p14="http://schemas.microsoft.com/office/powerpoint/2010/main" val="2000075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zh-CN" dirty="0"/>
              <a:t>Examples</a:t>
            </a:r>
            <a:endParaRPr lang="en-US" dirty="0"/>
          </a:p>
        </p:txBody>
      </p:sp>
      <p:pic>
        <p:nvPicPr>
          <p:cNvPr id="3" name="Picture 2" descr="Visualization of the words “nationalism” and “internationalism” in Bookworm." title="Visualization of “nationalism” and “internationalism” in Bookw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631" y="1519488"/>
            <a:ext cx="7138737" cy="5019424"/>
          </a:xfrm>
          <a:prstGeom prst="rect">
            <a:avLst/>
          </a:prstGeom>
          <a:ln>
            <a:solidFill>
              <a:schemeClr val="tx1"/>
            </a:solidFill>
          </a:ln>
        </p:spPr>
      </p:pic>
      <p:sp>
        <p:nvSpPr>
          <p:cNvPr id="2" name="Slide Number Placeholder 1">
            <a:extLst>
              <a:ext uri="{FF2B5EF4-FFF2-40B4-BE49-F238E27FC236}">
                <a16:creationId xmlns:a16="http://schemas.microsoft.com/office/drawing/2014/main" id="{3DF033CC-42DE-604D-AF83-940832500AE0}"/>
              </a:ext>
            </a:extLst>
          </p:cNvPr>
          <p:cNvSpPr>
            <a:spLocks noGrp="1"/>
          </p:cNvSpPr>
          <p:nvPr>
            <p:ph type="sldNum" sz="quarter" idx="12"/>
          </p:nvPr>
        </p:nvSpPr>
        <p:spPr/>
        <p:txBody>
          <a:bodyPr/>
          <a:lstStyle/>
          <a:p>
            <a:fld id="{B6B32D53-BB65-EC41-A890-C13572F8B348}" type="slidenum">
              <a:rPr lang="en-US" smtClean="0"/>
              <a:pPr/>
              <a:t>40</a:t>
            </a:fld>
            <a:endParaRPr lang="en-US"/>
          </a:p>
        </p:txBody>
      </p:sp>
    </p:spTree>
    <p:extLst>
      <p:ext uri="{BB962C8B-B14F-4D97-AF65-F5344CB8AC3E}">
        <p14:creationId xmlns:p14="http://schemas.microsoft.com/office/powerpoint/2010/main" val="2232719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302A-E4DB-A24F-8C7F-F08ADC1ED666}"/>
              </a:ext>
            </a:extLst>
          </p:cNvPr>
          <p:cNvSpPr>
            <a:spLocks noGrp="1"/>
          </p:cNvSpPr>
          <p:nvPr>
            <p:ph type="title"/>
          </p:nvPr>
        </p:nvSpPr>
        <p:spPr/>
        <p:txBody>
          <a:bodyPr/>
          <a:lstStyle/>
          <a:p>
            <a:r>
              <a:rPr lang="en-US" dirty="0" err="1"/>
              <a:t>HathiTrust</a:t>
            </a:r>
            <a:r>
              <a:rPr lang="en-US" dirty="0"/>
              <a:t> data access options</a:t>
            </a:r>
          </a:p>
        </p:txBody>
      </p:sp>
      <p:graphicFrame>
        <p:nvGraphicFramePr>
          <p:cNvPr id="5" name="Table 4">
            <a:extLst>
              <a:ext uri="{FF2B5EF4-FFF2-40B4-BE49-F238E27FC236}">
                <a16:creationId xmlns:a16="http://schemas.microsoft.com/office/drawing/2014/main" id="{134532B9-1DDF-7C47-8FA9-69A7AE5E2D13}"/>
              </a:ext>
            </a:extLst>
          </p:cNvPr>
          <p:cNvGraphicFramePr>
            <a:graphicFrameLocks noGrp="1"/>
          </p:cNvGraphicFramePr>
          <p:nvPr>
            <p:extLst>
              <p:ext uri="{D42A27DB-BD31-4B8C-83A1-F6EECF244321}">
                <p14:modId xmlns:p14="http://schemas.microsoft.com/office/powerpoint/2010/main" val="1486211482"/>
              </p:ext>
            </p:extLst>
          </p:nvPr>
        </p:nvGraphicFramePr>
        <p:xfrm>
          <a:off x="304800" y="1557490"/>
          <a:ext cx="11049000" cy="4728568"/>
        </p:xfrm>
        <a:graphic>
          <a:graphicData uri="http://schemas.openxmlformats.org/drawingml/2006/table">
            <a:tbl>
              <a:tblPr firstRow="1" bandRow="1">
                <a:tableStyleId>{21E4AEA4-8DFA-4A89-87EB-49C32662AFE0}</a:tableStyleId>
              </a:tblPr>
              <a:tblGrid>
                <a:gridCol w="1705493">
                  <a:extLst>
                    <a:ext uri="{9D8B030D-6E8A-4147-A177-3AD203B41FA5}">
                      <a16:colId xmlns:a16="http://schemas.microsoft.com/office/drawing/2014/main" val="20000"/>
                    </a:ext>
                  </a:extLst>
                </a:gridCol>
                <a:gridCol w="1835726">
                  <a:extLst>
                    <a:ext uri="{9D8B030D-6E8A-4147-A177-3AD203B41FA5}">
                      <a16:colId xmlns:a16="http://schemas.microsoft.com/office/drawing/2014/main" val="20001"/>
                    </a:ext>
                  </a:extLst>
                </a:gridCol>
                <a:gridCol w="2656381">
                  <a:extLst>
                    <a:ext uri="{9D8B030D-6E8A-4147-A177-3AD203B41FA5}">
                      <a16:colId xmlns:a16="http://schemas.microsoft.com/office/drawing/2014/main" val="20002"/>
                    </a:ext>
                  </a:extLst>
                </a:gridCol>
                <a:gridCol w="2418080">
                  <a:extLst>
                    <a:ext uri="{9D8B030D-6E8A-4147-A177-3AD203B41FA5}">
                      <a16:colId xmlns:a16="http://schemas.microsoft.com/office/drawing/2014/main" val="20003"/>
                    </a:ext>
                  </a:extLst>
                </a:gridCol>
                <a:gridCol w="2433320">
                  <a:extLst>
                    <a:ext uri="{9D8B030D-6E8A-4147-A177-3AD203B41FA5}">
                      <a16:colId xmlns:a16="http://schemas.microsoft.com/office/drawing/2014/main" val="855188810"/>
                    </a:ext>
                  </a:extLst>
                </a:gridCol>
              </a:tblGrid>
              <a:tr h="433870">
                <a:tc>
                  <a:txBody>
                    <a:bodyPr/>
                    <a:lstStyle/>
                    <a:p>
                      <a:r>
                        <a:rPr lang="en-US" sz="2000" dirty="0"/>
                        <a:t>Method</a:t>
                      </a:r>
                    </a:p>
                  </a:txBody>
                  <a:tcPr/>
                </a:tc>
                <a:tc>
                  <a:txBody>
                    <a:bodyPr/>
                    <a:lstStyle/>
                    <a:p>
                      <a:r>
                        <a:rPr lang="en-US" sz="2000" dirty="0"/>
                        <a:t>Data</a:t>
                      </a:r>
                    </a:p>
                  </a:txBody>
                  <a:tcPr/>
                </a:tc>
                <a:tc>
                  <a:txBody>
                    <a:bodyPr/>
                    <a:lstStyle/>
                    <a:p>
                      <a:r>
                        <a:rPr lang="en-US" sz="2000" dirty="0"/>
                        <a:t>Description</a:t>
                      </a:r>
                    </a:p>
                  </a:txBody>
                  <a:tcPr/>
                </a:tc>
                <a:tc>
                  <a:txBody>
                    <a:bodyPr/>
                    <a:lstStyle/>
                    <a:p>
                      <a:r>
                        <a:rPr lang="en-US" sz="2000" dirty="0"/>
                        <a:t>Rights status</a:t>
                      </a:r>
                    </a:p>
                  </a:txBody>
                  <a:tcPr/>
                </a:tc>
                <a:tc>
                  <a:txBody>
                    <a:bodyPr/>
                    <a:lstStyle/>
                    <a:p>
                      <a:r>
                        <a:rPr lang="en-US" sz="2000" dirty="0"/>
                        <a:t>Restrictions</a:t>
                      </a:r>
                    </a:p>
                  </a:txBody>
                  <a:tcPr/>
                </a:tc>
                <a:extLst>
                  <a:ext uri="{0D108BD9-81ED-4DB2-BD59-A6C34878D82A}">
                    <a16:rowId xmlns:a16="http://schemas.microsoft.com/office/drawing/2014/main" val="10000"/>
                  </a:ext>
                </a:extLst>
              </a:tr>
              <a:tr h="748716">
                <a:tc>
                  <a:txBody>
                    <a:bodyPr/>
                    <a:lstStyle/>
                    <a:p>
                      <a:r>
                        <a:rPr lang="en-US" sz="2000" dirty="0"/>
                        <a:t>HT</a:t>
                      </a:r>
                      <a:r>
                        <a:rPr lang="en-US" sz="2000" baseline="0" dirty="0"/>
                        <a:t> dataset request</a:t>
                      </a:r>
                      <a:endParaRPr lang="en-US" sz="2000" dirty="0"/>
                    </a:p>
                  </a:txBody>
                  <a:tcPr/>
                </a:tc>
                <a:tc>
                  <a:txBody>
                    <a:bodyPr/>
                    <a:lstStyle/>
                    <a:p>
                      <a:r>
                        <a:rPr lang="en-US" sz="2000" dirty="0"/>
                        <a:t>Full</a:t>
                      </a:r>
                      <a:r>
                        <a:rPr lang="en-US" sz="2000" baseline="0" dirty="0"/>
                        <a:t> text OCR</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Download plain text OCR</a:t>
                      </a:r>
                      <a:endParaRPr lang="en-US" sz="20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Public</a:t>
                      </a:r>
                      <a:r>
                        <a:rPr lang="en-US" sz="2000" baseline="0" dirty="0"/>
                        <a:t> domain</a:t>
                      </a:r>
                      <a:endParaRPr lang="en-US" sz="20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Depends on your university</a:t>
                      </a:r>
                    </a:p>
                  </a:txBody>
                  <a:tcPr/>
                </a:tc>
                <a:extLst>
                  <a:ext uri="{0D108BD9-81ED-4DB2-BD59-A6C34878D82A}">
                    <a16:rowId xmlns:a16="http://schemas.microsoft.com/office/drawing/2014/main" val="10001"/>
                  </a:ext>
                </a:extLst>
              </a:tr>
              <a:tr h="826078">
                <a:tc>
                  <a:txBody>
                    <a:bodyPr/>
                    <a:lstStyle/>
                    <a:p>
                      <a:r>
                        <a:rPr lang="en-US" sz="2000" dirty="0"/>
                        <a:t>HT Data API</a:t>
                      </a:r>
                    </a:p>
                  </a:txBody>
                  <a:tcPr/>
                </a:tc>
                <a:tc>
                  <a:txBody>
                    <a:bodyPr/>
                    <a:lstStyle/>
                    <a:p>
                      <a:r>
                        <a:rPr lang="en-US" sz="2000" dirty="0"/>
                        <a:t>Full text OCR, page images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Download page images and plain text OCR</a:t>
                      </a:r>
                      <a:endParaRPr lang="en-US" sz="20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Public domain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Non-Google digitized only</a:t>
                      </a:r>
                    </a:p>
                  </a:txBody>
                  <a:tcPr/>
                </a:tc>
                <a:extLst>
                  <a:ext uri="{0D108BD9-81ED-4DB2-BD59-A6C34878D82A}">
                    <a16:rowId xmlns:a16="http://schemas.microsoft.com/office/drawing/2014/main" val="1788374177"/>
                  </a:ext>
                </a:extLst>
              </a:tr>
              <a:tr h="982844">
                <a:tc>
                  <a:txBody>
                    <a:bodyPr/>
                    <a:lstStyle/>
                    <a:p>
                      <a:r>
                        <a:rPr lang="en-US" sz="2000" dirty="0"/>
                        <a:t>HTRC Algorithms</a:t>
                      </a:r>
                    </a:p>
                  </a:txBody>
                  <a:tcPr/>
                </a:tc>
                <a:tc>
                  <a:txBody>
                    <a:bodyPr/>
                    <a:lstStyle/>
                    <a:p>
                      <a:r>
                        <a:rPr lang="en-US" sz="2000" dirty="0"/>
                        <a:t>Full text OCR (not viewable)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Analyze a </a:t>
                      </a:r>
                      <a:r>
                        <a:rPr lang="en-US" sz="2000" b="0" dirty="0" err="1"/>
                        <a:t>workset</a:t>
                      </a:r>
                      <a:r>
                        <a:rPr lang="en-US" sz="2000" b="0" dirty="0"/>
                        <a:t> using off-the-shelf tools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All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Data can be computed on, but is not exposed</a:t>
                      </a:r>
                    </a:p>
                  </a:txBody>
                  <a:tcPr/>
                </a:tc>
                <a:extLst>
                  <a:ext uri="{0D108BD9-81ED-4DB2-BD59-A6C34878D82A}">
                    <a16:rowId xmlns:a16="http://schemas.microsoft.com/office/drawing/2014/main" val="4144985919"/>
                  </a:ext>
                </a:extLst>
              </a:tr>
              <a:tr h="1013024">
                <a:tc>
                  <a:txBody>
                    <a:bodyPr/>
                    <a:lstStyle/>
                    <a:p>
                      <a:r>
                        <a:rPr lang="en-US" sz="2000" dirty="0"/>
                        <a:t>HTRC Extracted</a:t>
                      </a:r>
                      <a:r>
                        <a:rPr lang="en-US" sz="2000" baseline="0" dirty="0"/>
                        <a:t> Features</a:t>
                      </a:r>
                      <a:endParaRPr lang="en-US" sz="2000" dirty="0"/>
                    </a:p>
                  </a:txBody>
                  <a:tcPr/>
                </a:tc>
                <a:tc>
                  <a:txBody>
                    <a:bodyPr/>
                    <a:lstStyle/>
                    <a:p>
                      <a:r>
                        <a:rPr lang="en-US" sz="2000" dirty="0"/>
                        <a:t>Abstracted</a:t>
                      </a:r>
                      <a:r>
                        <a:rPr lang="en-US" sz="2000" baseline="0" dirty="0"/>
                        <a:t> text and metadata</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Download JSON</a:t>
                      </a:r>
                      <a:r>
                        <a:rPr lang="en-US" sz="2000" baseline="0" dirty="0"/>
                        <a:t> files for each of 15.7 million volumes in HathiTrust</a:t>
                      </a:r>
                      <a:endParaRPr lang="en-US" sz="20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All</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Data is preprocessed</a:t>
                      </a:r>
                    </a:p>
                  </a:txBody>
                  <a:tcPr/>
                </a:tc>
                <a:extLst>
                  <a:ext uri="{0D108BD9-81ED-4DB2-BD59-A6C34878D82A}">
                    <a16:rowId xmlns:a16="http://schemas.microsoft.com/office/drawing/2014/main" val="10002"/>
                  </a:ext>
                </a:extLst>
              </a:tr>
              <a:tr h="0">
                <a:tc>
                  <a:txBody>
                    <a:bodyPr/>
                    <a:lstStyle/>
                    <a:p>
                      <a:r>
                        <a:rPr lang="en-US" sz="2000" dirty="0"/>
                        <a:t>HTRC Data API</a:t>
                      </a:r>
                    </a:p>
                  </a:txBody>
                  <a:tcPr/>
                </a:tc>
                <a:tc>
                  <a:txBody>
                    <a:bodyPr/>
                    <a:lstStyle/>
                    <a:p>
                      <a:r>
                        <a:rPr lang="en-US" sz="2000" dirty="0"/>
                        <a:t>Full</a:t>
                      </a:r>
                      <a:r>
                        <a:rPr lang="en-US" sz="2000" baseline="0" dirty="0"/>
                        <a:t> text OCR</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t>Analyze plain text OCR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All for HT members; else public domain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For use in a Data Capsule only</a:t>
                      </a:r>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DE5896F1-DCE9-EC45-B4B3-90DDC50E9174}"/>
              </a:ext>
            </a:extLst>
          </p:cNvPr>
          <p:cNvSpPr>
            <a:spLocks noGrp="1"/>
          </p:cNvSpPr>
          <p:nvPr>
            <p:ph type="sldNum" sz="quarter" idx="12"/>
          </p:nvPr>
        </p:nvSpPr>
        <p:spPr/>
        <p:txBody>
          <a:bodyPr/>
          <a:lstStyle/>
          <a:p>
            <a:fld id="{B6B32D53-BB65-EC41-A890-C13572F8B348}" type="slidenum">
              <a:rPr lang="en-US" smtClean="0"/>
              <a:pPr/>
              <a:t>41</a:t>
            </a:fld>
            <a:endParaRPr lang="en-US"/>
          </a:p>
        </p:txBody>
      </p:sp>
    </p:spTree>
    <p:extLst>
      <p:ext uri="{BB962C8B-B14F-4D97-AF65-F5344CB8AC3E}">
        <p14:creationId xmlns:p14="http://schemas.microsoft.com/office/powerpoint/2010/main" val="4112871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corpora</a:t>
            </a:r>
          </a:p>
        </p:txBody>
      </p:sp>
      <p:sp>
        <p:nvSpPr>
          <p:cNvPr id="3" name="Content Placeholder 2"/>
          <p:cNvSpPr>
            <a:spLocks noGrp="1"/>
          </p:cNvSpPr>
          <p:nvPr>
            <p:ph sz="half" idx="1"/>
          </p:nvPr>
        </p:nvSpPr>
        <p:spPr>
          <a:xfrm>
            <a:off x="838200" y="1530842"/>
            <a:ext cx="10515600" cy="4930918"/>
          </a:xfrm>
        </p:spPr>
        <p:txBody>
          <a:bodyPr>
            <a:normAutofit/>
          </a:bodyPr>
          <a:lstStyle/>
          <a:p>
            <a:pPr>
              <a:lnSpc>
                <a:spcPct val="160000"/>
              </a:lnSpc>
            </a:pPr>
            <a:r>
              <a:rPr lang="en-US" sz="3200" dirty="0"/>
              <a:t>Identify texts through full text search</a:t>
            </a:r>
          </a:p>
          <a:p>
            <a:pPr lvl="1">
              <a:lnSpc>
                <a:spcPct val="160000"/>
              </a:lnSpc>
            </a:pPr>
            <a:r>
              <a:rPr lang="en-US" sz="2800" dirty="0"/>
              <a:t>Use a key term or phrase</a:t>
            </a:r>
          </a:p>
          <a:p>
            <a:pPr>
              <a:lnSpc>
                <a:spcPct val="160000"/>
              </a:lnSpc>
            </a:pPr>
            <a:r>
              <a:rPr lang="en-US" sz="3200" dirty="0"/>
              <a:t>Identify texts through metadata</a:t>
            </a:r>
          </a:p>
          <a:p>
            <a:pPr lvl="1">
              <a:lnSpc>
                <a:spcPct val="160000"/>
              </a:lnSpc>
            </a:pPr>
            <a:r>
              <a:rPr lang="en-US" sz="2800" dirty="0"/>
              <a:t>Date range, author’s names, </a:t>
            </a:r>
            <a:r>
              <a:rPr lang="en-US" sz="2800" dirty="0" err="1"/>
              <a:t>etc</a:t>
            </a:r>
            <a:endParaRPr lang="en-US" sz="2800" dirty="0"/>
          </a:p>
          <a:p>
            <a:pPr>
              <a:lnSpc>
                <a:spcPct val="160000"/>
              </a:lnSpc>
            </a:pPr>
            <a:r>
              <a:rPr lang="en-US" sz="3200" dirty="0"/>
              <a:t>Match to a list of known items, such as a bibliography</a:t>
            </a:r>
          </a:p>
        </p:txBody>
      </p:sp>
      <p:sp>
        <p:nvSpPr>
          <p:cNvPr id="4" name="Slide Number Placeholder 3">
            <a:extLst>
              <a:ext uri="{FF2B5EF4-FFF2-40B4-BE49-F238E27FC236}">
                <a16:creationId xmlns:a16="http://schemas.microsoft.com/office/drawing/2014/main" id="{BCD8E71F-7E7E-E84B-872F-B722A5BC473B}"/>
              </a:ext>
            </a:extLst>
          </p:cNvPr>
          <p:cNvSpPr>
            <a:spLocks noGrp="1"/>
          </p:cNvSpPr>
          <p:nvPr>
            <p:ph type="sldNum" sz="quarter" idx="12"/>
          </p:nvPr>
        </p:nvSpPr>
        <p:spPr/>
        <p:txBody>
          <a:bodyPr/>
          <a:lstStyle/>
          <a:p>
            <a:fld id="{B6B32D53-BB65-EC41-A890-C13572F8B348}" type="slidenum">
              <a:rPr lang="en-US" smtClean="0"/>
              <a:pPr/>
              <a:t>42</a:t>
            </a:fld>
            <a:endParaRPr lang="en-US"/>
          </a:p>
        </p:txBody>
      </p:sp>
    </p:spTree>
    <p:extLst>
      <p:ext uri="{BB962C8B-B14F-4D97-AF65-F5344CB8AC3E}">
        <p14:creationId xmlns:p14="http://schemas.microsoft.com/office/powerpoint/2010/main" val="223551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627F-8AF1-F747-9EF1-2175C42154F5}"/>
              </a:ext>
            </a:extLst>
          </p:cNvPr>
          <p:cNvSpPr>
            <a:spLocks noGrp="1"/>
          </p:cNvSpPr>
          <p:nvPr>
            <p:ph type="title"/>
          </p:nvPr>
        </p:nvSpPr>
        <p:spPr/>
        <p:txBody>
          <a:bodyPr/>
          <a:lstStyle/>
          <a:p>
            <a:r>
              <a:rPr lang="en-US" dirty="0"/>
              <a:t>Building corpora</a:t>
            </a:r>
          </a:p>
        </p:txBody>
      </p:sp>
      <p:sp>
        <p:nvSpPr>
          <p:cNvPr id="3" name="Content Placeholder 2">
            <a:extLst>
              <a:ext uri="{FF2B5EF4-FFF2-40B4-BE49-F238E27FC236}">
                <a16:creationId xmlns:a16="http://schemas.microsoft.com/office/drawing/2014/main" id="{C9F39E77-B984-B745-A7A9-9571C16FE320}"/>
              </a:ext>
            </a:extLst>
          </p:cNvPr>
          <p:cNvSpPr>
            <a:spLocks noGrp="1"/>
          </p:cNvSpPr>
          <p:nvPr>
            <p:ph sz="half" idx="1"/>
          </p:nvPr>
        </p:nvSpPr>
        <p:spPr>
          <a:xfrm>
            <a:off x="838200" y="1530842"/>
            <a:ext cx="10515600" cy="4991878"/>
          </a:xfrm>
        </p:spPr>
        <p:txBody>
          <a:bodyPr>
            <a:normAutofit/>
          </a:bodyPr>
          <a:lstStyle/>
          <a:p>
            <a:pPr>
              <a:lnSpc>
                <a:spcPct val="150000"/>
              </a:lnSpc>
            </a:pPr>
            <a:r>
              <a:rPr lang="en-US" dirty="0"/>
              <a:t>Identify the best dataset available to the researcher, with minimal bias</a:t>
            </a:r>
          </a:p>
          <a:p>
            <a:pPr>
              <a:lnSpc>
                <a:spcPct val="150000"/>
              </a:lnSpc>
            </a:pPr>
            <a:r>
              <a:rPr lang="en-US" dirty="0"/>
              <a:t>Techniques (Bode, 2019)</a:t>
            </a:r>
          </a:p>
          <a:p>
            <a:pPr lvl="1">
              <a:lnSpc>
                <a:spcPct val="150000"/>
              </a:lnSpc>
            </a:pPr>
            <a:r>
              <a:rPr lang="en-US" dirty="0"/>
              <a:t>Statistical – primarily rely on sampling and statistical modeling to identify gaps and outliers to reduce bias</a:t>
            </a:r>
          </a:p>
          <a:p>
            <a:pPr lvl="1">
              <a:lnSpc>
                <a:spcPct val="150000"/>
              </a:lnSpc>
            </a:pPr>
            <a:r>
              <a:rPr lang="en-US" dirty="0"/>
              <a:t>Scholarly – engage in a practice of historicizing the data prior to analysis to assess potential biases imposed by what is available, and in what format  </a:t>
            </a:r>
          </a:p>
          <a:p>
            <a:pPr lvl="1">
              <a:lnSpc>
                <a:spcPct val="150000"/>
              </a:lnSpc>
            </a:pPr>
            <a:endParaRPr lang="en-US" dirty="0"/>
          </a:p>
        </p:txBody>
      </p:sp>
      <p:sp>
        <p:nvSpPr>
          <p:cNvPr id="4" name="Slide Number Placeholder 3">
            <a:extLst>
              <a:ext uri="{FF2B5EF4-FFF2-40B4-BE49-F238E27FC236}">
                <a16:creationId xmlns:a16="http://schemas.microsoft.com/office/drawing/2014/main" id="{FD8D6309-B09F-E448-A88A-07972CA9E991}"/>
              </a:ext>
            </a:extLst>
          </p:cNvPr>
          <p:cNvSpPr>
            <a:spLocks noGrp="1"/>
          </p:cNvSpPr>
          <p:nvPr>
            <p:ph type="sldNum" sz="quarter" idx="12"/>
          </p:nvPr>
        </p:nvSpPr>
        <p:spPr/>
        <p:txBody>
          <a:bodyPr/>
          <a:lstStyle/>
          <a:p>
            <a:fld id="{B6B32D53-BB65-EC41-A890-C13572F8B348}" type="slidenum">
              <a:rPr lang="en-US" smtClean="0"/>
              <a:pPr/>
              <a:t>43</a:t>
            </a:fld>
            <a:endParaRPr lang="en-US"/>
          </a:p>
        </p:txBody>
      </p:sp>
    </p:spTree>
    <p:extLst>
      <p:ext uri="{BB962C8B-B14F-4D97-AF65-F5344CB8AC3E}">
        <p14:creationId xmlns:p14="http://schemas.microsoft.com/office/powerpoint/2010/main" val="3865007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corpora</a:t>
            </a:r>
          </a:p>
        </p:txBody>
      </p:sp>
      <p:sp>
        <p:nvSpPr>
          <p:cNvPr id="3" name="Content Placeholder 2"/>
          <p:cNvSpPr>
            <a:spLocks noGrp="1"/>
          </p:cNvSpPr>
          <p:nvPr>
            <p:ph sz="half" idx="1"/>
          </p:nvPr>
        </p:nvSpPr>
        <p:spPr/>
        <p:txBody>
          <a:bodyPr>
            <a:normAutofit fontScale="92500" lnSpcReduction="10000"/>
          </a:bodyPr>
          <a:lstStyle/>
          <a:p>
            <a:pPr>
              <a:lnSpc>
                <a:spcPct val="150000"/>
              </a:lnSpc>
            </a:pPr>
            <a:r>
              <a:rPr lang="en-US" sz="3200" dirty="0"/>
              <a:t>Process usually involves deduplication</a:t>
            </a:r>
          </a:p>
          <a:p>
            <a:pPr>
              <a:lnSpc>
                <a:spcPct val="150000"/>
              </a:lnSpc>
            </a:pPr>
            <a:r>
              <a:rPr lang="en-US" sz="3200" dirty="0"/>
              <a:t>What to keep/discard is project dependent</a:t>
            </a:r>
            <a:endParaRPr lang="en-US" dirty="0"/>
          </a:p>
          <a:p>
            <a:pPr>
              <a:lnSpc>
                <a:spcPct val="150000"/>
              </a:lnSpc>
            </a:pPr>
            <a:r>
              <a:rPr lang="en-US" sz="3200" dirty="0"/>
              <a:t>Examples of deduplication:</a:t>
            </a:r>
          </a:p>
          <a:p>
            <a:pPr lvl="1">
              <a:lnSpc>
                <a:spcPct val="150000"/>
              </a:lnSpc>
            </a:pPr>
            <a:r>
              <a:rPr lang="en-US" sz="2800" dirty="0"/>
              <a:t>OCR quality</a:t>
            </a:r>
          </a:p>
          <a:p>
            <a:pPr lvl="1">
              <a:lnSpc>
                <a:spcPct val="150000"/>
              </a:lnSpc>
            </a:pPr>
            <a:r>
              <a:rPr lang="en-US" sz="2800" dirty="0"/>
              <a:t>Earliest edition</a:t>
            </a:r>
          </a:p>
          <a:p>
            <a:pPr lvl="1">
              <a:lnSpc>
                <a:spcPct val="150000"/>
              </a:lnSpc>
            </a:pPr>
            <a:r>
              <a:rPr lang="en-US" sz="2800" dirty="0"/>
              <a:t>Editions without forewords or </a:t>
            </a:r>
            <a:r>
              <a:rPr lang="en-US" sz="2800" dirty="0" err="1"/>
              <a:t>afterwords</a:t>
            </a:r>
            <a:endParaRPr lang="en-US" sz="2800" dirty="0"/>
          </a:p>
          <a:p>
            <a:pPr lvl="1">
              <a:lnSpc>
                <a:spcPct val="120000"/>
              </a:lnSpc>
            </a:pPr>
            <a:endParaRPr lang="en-US" dirty="0"/>
          </a:p>
        </p:txBody>
      </p:sp>
      <p:sp>
        <p:nvSpPr>
          <p:cNvPr id="4" name="Slide Number Placeholder 3">
            <a:extLst>
              <a:ext uri="{FF2B5EF4-FFF2-40B4-BE49-F238E27FC236}">
                <a16:creationId xmlns:a16="http://schemas.microsoft.com/office/drawing/2014/main" id="{8660591E-F5D5-B44C-90AF-2C0B1EE741A9}"/>
              </a:ext>
            </a:extLst>
          </p:cNvPr>
          <p:cNvSpPr>
            <a:spLocks noGrp="1"/>
          </p:cNvSpPr>
          <p:nvPr>
            <p:ph type="sldNum" sz="quarter" idx="12"/>
          </p:nvPr>
        </p:nvSpPr>
        <p:spPr/>
        <p:txBody>
          <a:bodyPr/>
          <a:lstStyle/>
          <a:p>
            <a:fld id="{B6B32D53-BB65-EC41-A890-C13572F8B348}" type="slidenum">
              <a:rPr lang="en-US" smtClean="0"/>
              <a:pPr/>
              <a:t>44</a:t>
            </a:fld>
            <a:endParaRPr lang="en-US"/>
          </a:p>
        </p:txBody>
      </p:sp>
    </p:spTree>
    <p:extLst>
      <p:ext uri="{BB962C8B-B14F-4D97-AF65-F5344CB8AC3E}">
        <p14:creationId xmlns:p14="http://schemas.microsoft.com/office/powerpoint/2010/main" val="1092897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A9B19-D3C3-9144-8DBF-EBBAAE330E8D}"/>
              </a:ext>
            </a:extLst>
          </p:cNvPr>
          <p:cNvSpPr>
            <a:spLocks noGrp="1"/>
          </p:cNvSpPr>
          <p:nvPr>
            <p:ph type="title"/>
          </p:nvPr>
        </p:nvSpPr>
        <p:spPr/>
        <p:txBody>
          <a:bodyPr/>
          <a:lstStyle/>
          <a:p>
            <a:r>
              <a:rPr lang="en-US" dirty="0"/>
              <a:t>Case studies: Characterize the data used</a:t>
            </a:r>
          </a:p>
        </p:txBody>
      </p:sp>
      <p:sp>
        <p:nvSpPr>
          <p:cNvPr id="4" name="Content Placeholder 3">
            <a:extLst>
              <a:ext uri="{FF2B5EF4-FFF2-40B4-BE49-F238E27FC236}">
                <a16:creationId xmlns:a16="http://schemas.microsoft.com/office/drawing/2014/main" id="{DCA0AE77-5C28-D54E-B5BC-C3961FFAA56B}"/>
              </a:ext>
            </a:extLst>
          </p:cNvPr>
          <p:cNvSpPr>
            <a:spLocks noGrp="1"/>
          </p:cNvSpPr>
          <p:nvPr>
            <p:ph sz="half" idx="1"/>
          </p:nvPr>
        </p:nvSpPr>
        <p:spPr>
          <a:xfrm>
            <a:off x="838200" y="1530841"/>
            <a:ext cx="10515600" cy="5008503"/>
          </a:xfrm>
        </p:spPr>
        <p:txBody>
          <a:bodyPr>
            <a:normAutofit/>
          </a:bodyPr>
          <a:lstStyle/>
          <a:p>
            <a:pPr marL="514350" indent="-514350">
              <a:lnSpc>
                <a:spcPct val="200000"/>
              </a:lnSpc>
              <a:buFont typeface="+mj-lt"/>
              <a:buAutoNum type="arabicPeriod"/>
            </a:pPr>
            <a:r>
              <a:rPr lang="en-US" dirty="0"/>
              <a:t>Read all 3 case studies </a:t>
            </a:r>
          </a:p>
          <a:p>
            <a:pPr marL="514350" indent="-514350">
              <a:lnSpc>
                <a:spcPct val="200000"/>
              </a:lnSpc>
              <a:buFont typeface="+mj-lt"/>
              <a:buAutoNum type="arabicPeriod"/>
            </a:pPr>
            <a:r>
              <a:rPr lang="en-US" dirty="0"/>
              <a:t>Then characterize the data used, such as:</a:t>
            </a:r>
          </a:p>
          <a:p>
            <a:pPr lvl="1">
              <a:lnSpc>
                <a:spcPct val="200000"/>
              </a:lnSpc>
            </a:pPr>
            <a:r>
              <a:rPr lang="en-US" dirty="0"/>
              <a:t>What criteria did they use to build their corpus?</a:t>
            </a:r>
          </a:p>
          <a:p>
            <a:pPr lvl="1">
              <a:lnSpc>
                <a:spcPct val="200000"/>
              </a:lnSpc>
            </a:pPr>
            <a:r>
              <a:rPr lang="en-US" dirty="0"/>
              <a:t>What was the period of study?</a:t>
            </a:r>
          </a:p>
          <a:p>
            <a:pPr lvl="1">
              <a:lnSpc>
                <a:spcPct val="200000"/>
              </a:lnSpc>
            </a:pPr>
            <a:r>
              <a:rPr lang="en-US" dirty="0"/>
              <a:t>Can you tell if they have access to full-text?</a:t>
            </a:r>
          </a:p>
        </p:txBody>
      </p:sp>
      <p:sp>
        <p:nvSpPr>
          <p:cNvPr id="3" name="Slide Number Placeholder 2">
            <a:extLst>
              <a:ext uri="{FF2B5EF4-FFF2-40B4-BE49-F238E27FC236}">
                <a16:creationId xmlns:a16="http://schemas.microsoft.com/office/drawing/2014/main" id="{907A3CF7-D4FE-424D-9782-793A876E8209}"/>
              </a:ext>
            </a:extLst>
          </p:cNvPr>
          <p:cNvSpPr>
            <a:spLocks noGrp="1"/>
          </p:cNvSpPr>
          <p:nvPr>
            <p:ph type="sldNum" sz="quarter" idx="12"/>
          </p:nvPr>
        </p:nvSpPr>
        <p:spPr/>
        <p:txBody>
          <a:bodyPr/>
          <a:lstStyle/>
          <a:p>
            <a:fld id="{B6B32D53-BB65-EC41-A890-C13572F8B348}" type="slidenum">
              <a:rPr lang="en-US" smtClean="0"/>
              <a:pPr/>
              <a:t>45</a:t>
            </a:fld>
            <a:endParaRPr lang="en-US"/>
          </a:p>
        </p:txBody>
      </p:sp>
      <p:sp>
        <p:nvSpPr>
          <p:cNvPr id="5" name="Rectangle 4">
            <a:extLst>
              <a:ext uri="{FF2B5EF4-FFF2-40B4-BE49-F238E27FC236}">
                <a16:creationId xmlns:a16="http://schemas.microsoft.com/office/drawing/2014/main" id="{1DAF2536-3EF2-104E-9A53-229D7568EE9A}"/>
              </a:ext>
            </a:extLst>
          </p:cNvPr>
          <p:cNvSpPr/>
          <p:nvPr/>
        </p:nvSpPr>
        <p:spPr>
          <a:xfrm>
            <a:off x="9846764" y="1348710"/>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2</a:t>
            </a:r>
            <a:endParaRPr lang="en-US" sz="2800" dirty="0">
              <a:latin typeface="+mj-lt"/>
            </a:endParaRPr>
          </a:p>
        </p:txBody>
      </p:sp>
    </p:spTree>
    <p:extLst>
      <p:ext uri="{BB962C8B-B14F-4D97-AF65-F5344CB8AC3E}">
        <p14:creationId xmlns:p14="http://schemas.microsoft.com/office/powerpoint/2010/main" val="1238902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t>HTRC Worksets</a:t>
            </a:r>
            <a:endParaRPr lang="en-US" dirty="0"/>
          </a:p>
        </p:txBody>
      </p:sp>
      <p:sp>
        <p:nvSpPr>
          <p:cNvPr id="61443" name="Content Placeholder 2"/>
          <p:cNvSpPr>
            <a:spLocks noGrp="1"/>
          </p:cNvSpPr>
          <p:nvPr>
            <p:ph sz="half" idx="1"/>
          </p:nvPr>
        </p:nvSpPr>
        <p:spPr/>
        <p:txBody>
          <a:bodyPr/>
          <a:lstStyle/>
          <a:p>
            <a:pPr>
              <a:lnSpc>
                <a:spcPct val="150000"/>
              </a:lnSpc>
            </a:pPr>
            <a:r>
              <a:rPr lang="en-US" sz="3200" dirty="0"/>
              <a:t>User-created collections of text from the </a:t>
            </a:r>
            <a:r>
              <a:rPr lang="en-US" sz="3200" dirty="0" err="1"/>
              <a:t>HathiTrust</a:t>
            </a:r>
            <a:r>
              <a:rPr lang="en-US" sz="3200" dirty="0"/>
              <a:t> Digital Library</a:t>
            </a:r>
          </a:p>
          <a:p>
            <a:pPr lvl="1">
              <a:lnSpc>
                <a:spcPct val="150000"/>
              </a:lnSpc>
            </a:pPr>
            <a:r>
              <a:rPr lang="en-US" sz="2800" dirty="0"/>
              <a:t>Think of them as textual datasets</a:t>
            </a:r>
          </a:p>
          <a:p>
            <a:pPr>
              <a:lnSpc>
                <a:spcPct val="150000"/>
              </a:lnSpc>
            </a:pPr>
            <a:r>
              <a:rPr lang="en-US" sz="3200" dirty="0"/>
              <a:t>Can be shared and cited</a:t>
            </a:r>
          </a:p>
          <a:p>
            <a:pPr>
              <a:lnSpc>
                <a:spcPct val="150000"/>
              </a:lnSpc>
            </a:pPr>
            <a:r>
              <a:rPr lang="en-US" sz="3200" dirty="0"/>
              <a:t>Suited for non-consumptive access</a:t>
            </a:r>
          </a:p>
          <a:p>
            <a:pPr lvl="1"/>
            <a:endParaRPr lang="en-US" dirty="0"/>
          </a:p>
        </p:txBody>
      </p:sp>
      <p:sp>
        <p:nvSpPr>
          <p:cNvPr id="2" name="Slide Number Placeholder 1">
            <a:extLst>
              <a:ext uri="{FF2B5EF4-FFF2-40B4-BE49-F238E27FC236}">
                <a16:creationId xmlns:a16="http://schemas.microsoft.com/office/drawing/2014/main" id="{033AC129-8EA5-4940-A30E-5A342CF8D0D2}"/>
              </a:ext>
            </a:extLst>
          </p:cNvPr>
          <p:cNvSpPr>
            <a:spLocks noGrp="1"/>
          </p:cNvSpPr>
          <p:nvPr>
            <p:ph type="sldNum" sz="quarter" idx="12"/>
          </p:nvPr>
        </p:nvSpPr>
        <p:spPr/>
        <p:txBody>
          <a:bodyPr/>
          <a:lstStyle/>
          <a:p>
            <a:fld id="{B6B32D53-BB65-EC41-A890-C13572F8B348}" type="slidenum">
              <a:rPr lang="en-US" smtClean="0"/>
              <a:pPr/>
              <a:t>46</a:t>
            </a:fld>
            <a:endParaRPr lang="en-US"/>
          </a:p>
        </p:txBody>
      </p:sp>
    </p:spTree>
    <p:extLst>
      <p:ext uri="{BB962C8B-B14F-4D97-AF65-F5344CB8AC3E}">
        <p14:creationId xmlns:p14="http://schemas.microsoft.com/office/powerpoint/2010/main" val="2227450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HTRC </a:t>
            </a:r>
            <a:r>
              <a:rPr lang="en-US" dirty="0" err="1"/>
              <a:t>Worksets</a:t>
            </a:r>
            <a:endParaRPr lang="en-US" dirty="0"/>
          </a:p>
        </p:txBody>
      </p:sp>
      <p:sp>
        <p:nvSpPr>
          <p:cNvPr id="2" name="Content Placeholder 1" descr="At its core, a workset is just a manifest of volume IDs." title="Workset manifest"/>
          <p:cNvSpPr>
            <a:spLocks noGrp="1"/>
          </p:cNvSpPr>
          <p:nvPr>
            <p:ph sz="half" idx="1"/>
          </p:nvPr>
        </p:nvSpPr>
        <p:spPr>
          <a:xfrm>
            <a:off x="9209327" y="1528895"/>
            <a:ext cx="1865504" cy="4570700"/>
          </a:xfrm>
          <a:ln>
            <a:solidFill>
              <a:schemeClr val="tx1"/>
            </a:solidFill>
          </a:ln>
        </p:spPr>
        <p:txBody>
          <a:bodyPr anchor="ctr">
            <a:normAutofit fontScale="92500" lnSpcReduction="10000"/>
          </a:bodyPr>
          <a:lstStyle/>
          <a:p>
            <a:pPr marL="0" indent="0" fontAlgn="b">
              <a:buNone/>
            </a:pPr>
            <a:r>
              <a:rPr lang="cs-CZ" sz="1400" dirty="0"/>
              <a:t>mdp.49015002221845</a:t>
            </a:r>
          </a:p>
          <a:p>
            <a:pPr marL="0" indent="0" fontAlgn="b">
              <a:buNone/>
            </a:pPr>
            <a:r>
              <a:rPr lang="cs-CZ" sz="1400" dirty="0"/>
              <a:t> mdp.49015002221837</a:t>
            </a:r>
          </a:p>
          <a:p>
            <a:pPr marL="0" indent="0" fontAlgn="b">
              <a:buNone/>
            </a:pPr>
            <a:r>
              <a:rPr lang="cs-CZ" sz="1400" dirty="0"/>
              <a:t> mdp.49015002221829</a:t>
            </a:r>
          </a:p>
          <a:p>
            <a:pPr marL="0" indent="0" fontAlgn="b">
              <a:buNone/>
            </a:pPr>
            <a:r>
              <a:rPr lang="cs-CZ" sz="1400" dirty="0"/>
              <a:t> mdp.49015002221787</a:t>
            </a:r>
          </a:p>
          <a:p>
            <a:pPr marL="0" indent="0" fontAlgn="b">
              <a:buNone/>
            </a:pPr>
            <a:r>
              <a:rPr lang="cs-CZ" sz="1400" dirty="0"/>
              <a:t> mdp.49015002221811</a:t>
            </a:r>
          </a:p>
          <a:p>
            <a:pPr marL="0" indent="0" fontAlgn="b">
              <a:buNone/>
            </a:pPr>
            <a:r>
              <a:rPr lang="cs-CZ" sz="1400" dirty="0"/>
              <a:t> mdp.49015002221761</a:t>
            </a:r>
          </a:p>
          <a:p>
            <a:pPr marL="0" indent="0" fontAlgn="b">
              <a:buNone/>
            </a:pPr>
            <a:r>
              <a:rPr lang="cs-CZ" sz="1400" dirty="0"/>
              <a:t> mdp.49015002221779</a:t>
            </a:r>
          </a:p>
          <a:p>
            <a:pPr marL="0" indent="0" fontAlgn="b">
              <a:buNone/>
            </a:pPr>
            <a:r>
              <a:rPr lang="cs-CZ" sz="1400" dirty="0"/>
              <a:t> mdp.49015002203140</a:t>
            </a:r>
          </a:p>
          <a:p>
            <a:pPr marL="0" indent="0" fontAlgn="b">
              <a:buNone/>
            </a:pPr>
            <a:r>
              <a:rPr lang="cs-CZ" sz="1400" dirty="0"/>
              <a:t> mdp.49015002203157</a:t>
            </a:r>
          </a:p>
          <a:p>
            <a:pPr marL="0" indent="0" fontAlgn="b">
              <a:buNone/>
            </a:pPr>
            <a:r>
              <a:rPr lang="cs-CZ" sz="1400" dirty="0"/>
              <a:t> mdp.49015002203033</a:t>
            </a:r>
          </a:p>
          <a:p>
            <a:pPr marL="0" indent="0" fontAlgn="b">
              <a:buNone/>
            </a:pPr>
            <a:r>
              <a:rPr lang="cs-CZ" sz="1400" dirty="0"/>
              <a:t> mdp.49015002203231</a:t>
            </a:r>
          </a:p>
          <a:p>
            <a:pPr marL="0" indent="0" fontAlgn="b">
              <a:buNone/>
            </a:pPr>
            <a:r>
              <a:rPr lang="cs-CZ" sz="1400" dirty="0"/>
              <a:t> mdp.49015002203249</a:t>
            </a:r>
          </a:p>
          <a:p>
            <a:pPr marL="0" indent="0" fontAlgn="b">
              <a:buNone/>
            </a:pPr>
            <a:r>
              <a:rPr lang="cs-CZ" sz="1400" dirty="0"/>
              <a:t> mdp.49015002203223</a:t>
            </a:r>
          </a:p>
          <a:p>
            <a:pPr marL="0" indent="0" fontAlgn="b">
              <a:buNone/>
            </a:pPr>
            <a:r>
              <a:rPr lang="cs-CZ" sz="1400" dirty="0"/>
              <a:t> mdp.49015002203405</a:t>
            </a:r>
          </a:p>
          <a:p>
            <a:pPr marL="0" indent="0" fontAlgn="b">
              <a:buNone/>
            </a:pPr>
            <a:r>
              <a:rPr lang="cs-CZ" sz="1400" dirty="0"/>
              <a:t> mdp.49015002203272</a:t>
            </a:r>
          </a:p>
          <a:p>
            <a:pPr marL="0" indent="0" fontAlgn="b">
              <a:buNone/>
            </a:pPr>
            <a:r>
              <a:rPr lang="cs-CZ" sz="1400" dirty="0"/>
              <a:t> mdp.49015002203215</a:t>
            </a:r>
          </a:p>
        </p:txBody>
      </p:sp>
      <p:sp>
        <p:nvSpPr>
          <p:cNvPr id="5" name="TextBox 4"/>
          <p:cNvSpPr txBox="1"/>
          <p:nvPr/>
        </p:nvSpPr>
        <p:spPr>
          <a:xfrm>
            <a:off x="1970137" y="6196771"/>
            <a:ext cx="5086106" cy="461665"/>
          </a:xfrm>
          <a:prstGeom prst="rect">
            <a:avLst/>
          </a:prstGeom>
          <a:noFill/>
        </p:spPr>
        <p:txBody>
          <a:bodyPr wrap="square" rtlCol="0">
            <a:spAutoFit/>
          </a:bodyPr>
          <a:lstStyle/>
          <a:p>
            <a:pPr algn="ctr"/>
            <a:r>
              <a:rPr lang="en-US" sz="2400" dirty="0"/>
              <a:t>Workset viewed on HTRC Analytics</a:t>
            </a:r>
            <a:endParaRPr lang="en-US" sz="2400" b="1" dirty="0">
              <a:solidFill>
                <a:srgbClr val="FF0000"/>
              </a:solidFill>
            </a:endParaRPr>
          </a:p>
        </p:txBody>
      </p:sp>
      <p:sp>
        <p:nvSpPr>
          <p:cNvPr id="6" name="TextBox 5"/>
          <p:cNvSpPr txBox="1"/>
          <p:nvPr/>
        </p:nvSpPr>
        <p:spPr>
          <a:xfrm>
            <a:off x="8919377" y="6242938"/>
            <a:ext cx="2445404" cy="830997"/>
          </a:xfrm>
          <a:prstGeom prst="rect">
            <a:avLst/>
          </a:prstGeom>
          <a:noFill/>
        </p:spPr>
        <p:txBody>
          <a:bodyPr wrap="square" rtlCol="0">
            <a:spAutoFit/>
          </a:bodyPr>
          <a:lstStyle/>
          <a:p>
            <a:r>
              <a:rPr lang="en-US" sz="2400" dirty="0"/>
              <a:t>Workset manifest</a:t>
            </a:r>
          </a:p>
        </p:txBody>
      </p:sp>
      <p:pic>
        <p:nvPicPr>
          <p:cNvPr id="8" name="Content Placeholder 5" descr="The interface that displays a created workset in HTRC Analytics shows some general information about the workset as well as basic metadata of each volume in the workset. " title="Workset viewed on the we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8895"/>
            <a:ext cx="7349980" cy="4570700"/>
          </a:xfrm>
          <a:prstGeom prst="rect">
            <a:avLst/>
          </a:prstGeom>
          <a:ln>
            <a:solidFill>
              <a:schemeClr val="tx1"/>
            </a:solidFill>
          </a:ln>
        </p:spPr>
      </p:pic>
      <p:sp>
        <p:nvSpPr>
          <p:cNvPr id="4" name="Slide Number Placeholder 3">
            <a:extLst>
              <a:ext uri="{FF2B5EF4-FFF2-40B4-BE49-F238E27FC236}">
                <a16:creationId xmlns:a16="http://schemas.microsoft.com/office/drawing/2014/main" id="{E27C1E3F-AA17-704A-B9A7-F0AA4C5393E3}"/>
              </a:ext>
            </a:extLst>
          </p:cNvPr>
          <p:cNvSpPr>
            <a:spLocks noGrp="1"/>
          </p:cNvSpPr>
          <p:nvPr>
            <p:ph type="sldNum" sz="quarter" idx="12"/>
          </p:nvPr>
        </p:nvSpPr>
        <p:spPr/>
        <p:txBody>
          <a:bodyPr/>
          <a:lstStyle/>
          <a:p>
            <a:fld id="{B6B32D53-BB65-EC41-A890-C13572F8B348}" type="slidenum">
              <a:rPr lang="en-US" smtClean="0"/>
              <a:pPr/>
              <a:t>47</a:t>
            </a:fld>
            <a:endParaRPr lang="en-US"/>
          </a:p>
        </p:txBody>
      </p:sp>
    </p:spTree>
    <p:extLst>
      <p:ext uri="{BB962C8B-B14F-4D97-AF65-F5344CB8AC3E}">
        <p14:creationId xmlns:p14="http://schemas.microsoft.com/office/powerpoint/2010/main" val="3699413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58AB-03F6-2B45-BADB-1CE23147E821}"/>
              </a:ext>
            </a:extLst>
          </p:cNvPr>
          <p:cNvSpPr>
            <a:spLocks noGrp="1"/>
          </p:cNvSpPr>
          <p:nvPr>
            <p:ph type="title"/>
          </p:nvPr>
        </p:nvSpPr>
        <p:spPr/>
        <p:txBody>
          <a:bodyPr/>
          <a:lstStyle/>
          <a:p>
            <a:r>
              <a:rPr lang="en-US" dirty="0"/>
              <a:t>Creating HTRC </a:t>
            </a:r>
            <a:r>
              <a:rPr lang="en-US" dirty="0" err="1"/>
              <a:t>Worksets</a:t>
            </a:r>
            <a:endParaRPr lang="en-US" dirty="0"/>
          </a:p>
        </p:txBody>
      </p:sp>
      <p:pic>
        <p:nvPicPr>
          <p:cNvPr id="4" name="Picture 3">
            <a:extLst>
              <a:ext uri="{FF2B5EF4-FFF2-40B4-BE49-F238E27FC236}">
                <a16:creationId xmlns:a16="http://schemas.microsoft.com/office/drawing/2014/main" id="{2BC15E3E-5B2A-B447-BFA4-03ED5E796D10}"/>
              </a:ext>
            </a:extLst>
          </p:cNvPr>
          <p:cNvPicPr>
            <a:picLocks noChangeAspect="1"/>
          </p:cNvPicPr>
          <p:nvPr/>
        </p:nvPicPr>
        <p:blipFill>
          <a:blip r:embed="rId3"/>
          <a:stretch>
            <a:fillRect/>
          </a:stretch>
        </p:blipFill>
        <p:spPr>
          <a:xfrm>
            <a:off x="1058333" y="2053518"/>
            <a:ext cx="10075333" cy="3440358"/>
          </a:xfrm>
          <a:prstGeom prst="rect">
            <a:avLst/>
          </a:prstGeom>
          <a:ln>
            <a:solidFill>
              <a:schemeClr val="tx1"/>
            </a:solidFill>
          </a:ln>
        </p:spPr>
      </p:pic>
      <p:sp>
        <p:nvSpPr>
          <p:cNvPr id="3" name="Slide Number Placeholder 2">
            <a:extLst>
              <a:ext uri="{FF2B5EF4-FFF2-40B4-BE49-F238E27FC236}">
                <a16:creationId xmlns:a16="http://schemas.microsoft.com/office/drawing/2014/main" id="{AE839A1E-4ECF-D947-B849-88244E696A87}"/>
              </a:ext>
            </a:extLst>
          </p:cNvPr>
          <p:cNvSpPr>
            <a:spLocks noGrp="1"/>
          </p:cNvSpPr>
          <p:nvPr>
            <p:ph type="sldNum" sz="quarter" idx="12"/>
          </p:nvPr>
        </p:nvSpPr>
        <p:spPr/>
        <p:txBody>
          <a:bodyPr/>
          <a:lstStyle/>
          <a:p>
            <a:fld id="{B6B32D53-BB65-EC41-A890-C13572F8B348}" type="slidenum">
              <a:rPr lang="en-US" smtClean="0"/>
              <a:pPr/>
              <a:t>48</a:t>
            </a:fld>
            <a:endParaRPr lang="en-US"/>
          </a:p>
        </p:txBody>
      </p:sp>
    </p:spTree>
    <p:extLst>
      <p:ext uri="{BB962C8B-B14F-4D97-AF65-F5344CB8AC3E}">
        <p14:creationId xmlns:p14="http://schemas.microsoft.com/office/powerpoint/2010/main" val="663733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 can manage collections on your collections page by viewing collections, changing the public or private status of a collection, and deleting collections you don’t need. Click on the title of the collection you just created to view it. &#13;" title="Screenshot of your collections page"/>
          <p:cNvPicPr>
            <a:picLocks noChangeAspect="1"/>
          </p:cNvPicPr>
          <p:nvPr/>
        </p:nvPicPr>
        <p:blipFill rotWithShape="1">
          <a:blip r:embed="rId3">
            <a:extLst>
              <a:ext uri="{28A0092B-C50C-407E-A947-70E740481C1C}">
                <a14:useLocalDpi xmlns:a14="http://schemas.microsoft.com/office/drawing/2010/main" val="0"/>
              </a:ext>
            </a:extLst>
          </a:blip>
          <a:srcRect b="14310"/>
          <a:stretch/>
        </p:blipFill>
        <p:spPr>
          <a:xfrm>
            <a:off x="838200" y="1604108"/>
            <a:ext cx="7840666" cy="4752242"/>
          </a:xfrm>
          <a:prstGeom prst="rect">
            <a:avLst/>
          </a:prstGeom>
          <a:ln>
            <a:solidFill>
              <a:schemeClr val="tx1"/>
            </a:solidFill>
          </a:ln>
        </p:spPr>
      </p:pic>
      <p:sp>
        <p:nvSpPr>
          <p:cNvPr id="2" name="Title 1"/>
          <p:cNvSpPr>
            <a:spLocks noGrp="1"/>
          </p:cNvSpPr>
          <p:nvPr>
            <p:ph type="title"/>
          </p:nvPr>
        </p:nvSpPr>
        <p:spPr/>
        <p:txBody>
          <a:bodyPr/>
          <a:lstStyle/>
          <a:p>
            <a:r>
              <a:rPr lang="en-US" dirty="0" err="1"/>
              <a:t>HathiTrust</a:t>
            </a:r>
            <a:r>
              <a:rPr lang="en-US" dirty="0"/>
              <a:t> user-created collections</a:t>
            </a:r>
          </a:p>
        </p:txBody>
      </p:sp>
      <p:sp>
        <p:nvSpPr>
          <p:cNvPr id="5" name="Slide Number Placeholder 4">
            <a:extLst>
              <a:ext uri="{FF2B5EF4-FFF2-40B4-BE49-F238E27FC236}">
                <a16:creationId xmlns:a16="http://schemas.microsoft.com/office/drawing/2014/main" id="{2ED3E36E-B9B1-564E-94FD-5991AFA21F08}"/>
              </a:ext>
            </a:extLst>
          </p:cNvPr>
          <p:cNvSpPr>
            <a:spLocks noGrp="1"/>
          </p:cNvSpPr>
          <p:nvPr>
            <p:ph type="sldNum" sz="quarter" idx="12"/>
          </p:nvPr>
        </p:nvSpPr>
        <p:spPr/>
        <p:txBody>
          <a:bodyPr/>
          <a:lstStyle/>
          <a:p>
            <a:fld id="{B6B32D53-BB65-EC41-A890-C13572F8B348}" type="slidenum">
              <a:rPr lang="en-US" smtClean="0"/>
              <a:pPr/>
              <a:t>49</a:t>
            </a:fld>
            <a:endParaRPr lang="en-US"/>
          </a:p>
        </p:txBody>
      </p:sp>
      <p:sp>
        <p:nvSpPr>
          <p:cNvPr id="4" name="TextBox 3">
            <a:extLst>
              <a:ext uri="{FF2B5EF4-FFF2-40B4-BE49-F238E27FC236}">
                <a16:creationId xmlns:a16="http://schemas.microsoft.com/office/drawing/2014/main" id="{4AA7BDAB-071A-8E44-BE89-AB6EA8C96526}"/>
              </a:ext>
            </a:extLst>
          </p:cNvPr>
          <p:cNvSpPr txBox="1"/>
          <p:nvPr/>
        </p:nvSpPr>
        <p:spPr>
          <a:xfrm>
            <a:off x="8991600" y="3164621"/>
            <a:ext cx="2362200" cy="1631216"/>
          </a:xfrm>
          <a:prstGeom prst="rect">
            <a:avLst/>
          </a:prstGeom>
          <a:noFill/>
        </p:spPr>
        <p:txBody>
          <a:bodyPr wrap="square" rtlCol="0">
            <a:spAutoFit/>
          </a:bodyPr>
          <a:lstStyle/>
          <a:p>
            <a:r>
              <a:rPr lang="en-US" sz="2000" dirty="0"/>
              <a:t>To find, go to </a:t>
            </a:r>
            <a:r>
              <a:rPr lang="en-US" sz="2000" dirty="0">
                <a:hlinkClick r:id="rId4"/>
              </a:rPr>
              <a:t>www.hathitrust.org</a:t>
            </a:r>
            <a:r>
              <a:rPr lang="en-US" sz="2000" dirty="0"/>
              <a:t> </a:t>
            </a:r>
          </a:p>
          <a:p>
            <a:endParaRPr lang="en-US" sz="2000" dirty="0"/>
          </a:p>
          <a:p>
            <a:r>
              <a:rPr lang="en-US" sz="2000" dirty="0">
                <a:sym typeface="Wingdings" pitchFamily="2" charset="2"/>
              </a:rPr>
              <a:t>Then, click ‘Collections’ at top</a:t>
            </a:r>
            <a:endParaRPr lang="en-US" sz="2000" dirty="0"/>
          </a:p>
        </p:txBody>
      </p:sp>
    </p:spTree>
    <p:extLst>
      <p:ext uri="{BB962C8B-B14F-4D97-AF65-F5344CB8AC3E}">
        <p14:creationId xmlns:p14="http://schemas.microsoft.com/office/powerpoint/2010/main" val="11376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6A6E7-2EB4-D641-97B5-A3E3C5884065}"/>
              </a:ext>
            </a:extLst>
          </p:cNvPr>
          <p:cNvSpPr>
            <a:spLocks noGrp="1"/>
          </p:cNvSpPr>
          <p:nvPr>
            <p:ph type="title"/>
          </p:nvPr>
        </p:nvSpPr>
        <p:spPr/>
        <p:txBody>
          <a:bodyPr/>
          <a:lstStyle/>
          <a:p>
            <a:r>
              <a:rPr lang="en-US" dirty="0"/>
              <a:t>Workshop outline/structure</a:t>
            </a:r>
          </a:p>
        </p:txBody>
      </p:sp>
      <p:sp>
        <p:nvSpPr>
          <p:cNvPr id="5" name="Content Placeholder 4">
            <a:extLst>
              <a:ext uri="{FF2B5EF4-FFF2-40B4-BE49-F238E27FC236}">
                <a16:creationId xmlns:a16="http://schemas.microsoft.com/office/drawing/2014/main" id="{C7D7B1BF-DAC2-3546-BBE0-491331A7997E}"/>
              </a:ext>
            </a:extLst>
          </p:cNvPr>
          <p:cNvSpPr>
            <a:spLocks noGrp="1"/>
          </p:cNvSpPr>
          <p:nvPr>
            <p:ph sz="half" idx="1"/>
          </p:nvPr>
        </p:nvSpPr>
        <p:spPr>
          <a:xfrm>
            <a:off x="838200" y="1530842"/>
            <a:ext cx="10515600" cy="5128842"/>
          </a:xfrm>
        </p:spPr>
        <p:txBody>
          <a:bodyPr>
            <a:noAutofit/>
          </a:bodyPr>
          <a:lstStyle/>
          <a:p>
            <a:pPr>
              <a:lnSpc>
                <a:spcPct val="100000"/>
              </a:lnSpc>
            </a:pPr>
            <a:r>
              <a:rPr lang="en-US" dirty="0"/>
              <a:t>Introduction</a:t>
            </a:r>
          </a:p>
          <a:p>
            <a:pPr>
              <a:lnSpc>
                <a:spcPct val="100000"/>
              </a:lnSpc>
            </a:pPr>
            <a:r>
              <a:rPr lang="en-US" dirty="0"/>
              <a:t>Text as data</a:t>
            </a:r>
          </a:p>
          <a:p>
            <a:pPr>
              <a:lnSpc>
                <a:spcPct val="100000"/>
              </a:lnSpc>
            </a:pPr>
            <a:r>
              <a:rPr lang="en-US" dirty="0"/>
              <a:t>Break (20 min)</a:t>
            </a:r>
          </a:p>
          <a:p>
            <a:pPr>
              <a:lnSpc>
                <a:spcPct val="100000"/>
              </a:lnSpc>
            </a:pPr>
            <a:r>
              <a:rPr lang="en-US" dirty="0"/>
              <a:t>Research with text data</a:t>
            </a:r>
          </a:p>
          <a:p>
            <a:pPr>
              <a:lnSpc>
                <a:spcPct val="100000"/>
              </a:lnSpc>
            </a:pPr>
            <a:r>
              <a:rPr lang="en-US" dirty="0"/>
              <a:t>Lunch (60 min)</a:t>
            </a:r>
          </a:p>
          <a:p>
            <a:pPr>
              <a:lnSpc>
                <a:spcPct val="100000"/>
              </a:lnSpc>
            </a:pPr>
            <a:r>
              <a:rPr lang="en-US" dirty="0"/>
              <a:t>Text analysis methods </a:t>
            </a:r>
          </a:p>
          <a:p>
            <a:pPr>
              <a:lnSpc>
                <a:spcPct val="100000"/>
              </a:lnSpc>
            </a:pPr>
            <a:r>
              <a:rPr lang="en-US" dirty="0"/>
              <a:t>Break (20 min)</a:t>
            </a:r>
          </a:p>
          <a:p>
            <a:pPr>
              <a:lnSpc>
                <a:spcPct val="100000"/>
              </a:lnSpc>
            </a:pPr>
            <a:r>
              <a:rPr lang="en-US" dirty="0"/>
              <a:t>Text analysis workflows</a:t>
            </a:r>
          </a:p>
          <a:p>
            <a:pPr>
              <a:lnSpc>
                <a:spcPct val="100000"/>
              </a:lnSpc>
            </a:pPr>
            <a:r>
              <a:rPr lang="en-US" dirty="0"/>
              <a:t>Other HTRC services</a:t>
            </a:r>
          </a:p>
        </p:txBody>
      </p:sp>
      <p:sp>
        <p:nvSpPr>
          <p:cNvPr id="2" name="Slide Number Placeholder 1">
            <a:extLst>
              <a:ext uri="{FF2B5EF4-FFF2-40B4-BE49-F238E27FC236}">
                <a16:creationId xmlns:a16="http://schemas.microsoft.com/office/drawing/2014/main" id="{FCCD2BD2-A85E-5643-BF50-1484862F0C74}"/>
              </a:ext>
            </a:extLst>
          </p:cNvPr>
          <p:cNvSpPr>
            <a:spLocks noGrp="1"/>
          </p:cNvSpPr>
          <p:nvPr>
            <p:ph type="sldNum" sz="quarter" idx="12"/>
          </p:nvPr>
        </p:nvSpPr>
        <p:spPr/>
        <p:txBody>
          <a:bodyPr/>
          <a:lstStyle/>
          <a:p>
            <a:fld id="{B6B32D53-BB65-EC41-A890-C13572F8B348}" type="slidenum">
              <a:rPr lang="en-US" smtClean="0"/>
              <a:pPr/>
              <a:t>5</a:t>
            </a:fld>
            <a:endParaRPr lang="en-US"/>
          </a:p>
        </p:txBody>
      </p:sp>
    </p:spTree>
    <p:extLst>
      <p:ext uri="{BB962C8B-B14F-4D97-AF65-F5344CB8AC3E}">
        <p14:creationId xmlns:p14="http://schemas.microsoft.com/office/powerpoint/2010/main" val="1852927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and reflect</a:t>
            </a:r>
          </a:p>
        </p:txBody>
      </p:sp>
      <p:sp>
        <p:nvSpPr>
          <p:cNvPr id="3" name="Content Placeholder 2"/>
          <p:cNvSpPr>
            <a:spLocks noGrp="1"/>
          </p:cNvSpPr>
          <p:nvPr>
            <p:ph sz="half" idx="1"/>
          </p:nvPr>
        </p:nvSpPr>
        <p:spPr/>
        <p:txBody>
          <a:bodyPr>
            <a:normAutofit/>
          </a:bodyPr>
          <a:lstStyle/>
          <a:p>
            <a:pPr>
              <a:lnSpc>
                <a:spcPct val="150000"/>
              </a:lnSpc>
            </a:pPr>
            <a:r>
              <a:rPr lang="en-US" dirty="0"/>
              <a:t>Santa Barbara Statement on Collections as Data (Collections as Data National Forum, 2017) </a:t>
            </a:r>
          </a:p>
          <a:p>
            <a:pPr marL="0" indent="0" algn="ctr">
              <a:lnSpc>
                <a:spcPct val="150000"/>
              </a:lnSpc>
              <a:buNone/>
            </a:pPr>
            <a:r>
              <a:rPr lang="en-US" dirty="0">
                <a:hlinkClick r:id="rId3"/>
              </a:rPr>
              <a:t>https://collectionsasdata.github.io/statement/</a:t>
            </a:r>
            <a:r>
              <a:rPr lang="en-US" dirty="0"/>
              <a:t> </a:t>
            </a:r>
          </a:p>
          <a:p>
            <a:pPr>
              <a:lnSpc>
                <a:spcPct val="150000"/>
              </a:lnSpc>
            </a:pPr>
            <a:r>
              <a:rPr lang="en-US" altLang="zh-CN" dirty="0"/>
              <a:t>P</a:t>
            </a:r>
            <a:r>
              <a:rPr lang="en-US" dirty="0"/>
              <a:t>rovides a set of high level principles to guide collections as data work</a:t>
            </a:r>
          </a:p>
          <a:p>
            <a:pPr>
              <a:lnSpc>
                <a:spcPct val="130000"/>
              </a:lnSpc>
            </a:pPr>
            <a:endParaRPr lang="en-US" sz="1000" dirty="0"/>
          </a:p>
        </p:txBody>
      </p:sp>
      <p:sp>
        <p:nvSpPr>
          <p:cNvPr id="6" name="Rectangle 5"/>
          <p:cNvSpPr/>
          <p:nvPr/>
        </p:nvSpPr>
        <p:spPr>
          <a:xfrm>
            <a:off x="9298429" y="728915"/>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2</a:t>
            </a:r>
            <a:endParaRPr lang="en-US" sz="2800" dirty="0">
              <a:latin typeface="+mj-lt"/>
            </a:endParaRPr>
          </a:p>
        </p:txBody>
      </p:sp>
      <p:sp>
        <p:nvSpPr>
          <p:cNvPr id="4" name="Slide Number Placeholder 3">
            <a:extLst>
              <a:ext uri="{FF2B5EF4-FFF2-40B4-BE49-F238E27FC236}">
                <a16:creationId xmlns:a16="http://schemas.microsoft.com/office/drawing/2014/main" id="{69E2A4E4-3614-744A-A7FC-32AF1F7413C6}"/>
              </a:ext>
            </a:extLst>
          </p:cNvPr>
          <p:cNvSpPr>
            <a:spLocks noGrp="1"/>
          </p:cNvSpPr>
          <p:nvPr>
            <p:ph type="sldNum" sz="quarter" idx="12"/>
          </p:nvPr>
        </p:nvSpPr>
        <p:spPr/>
        <p:txBody>
          <a:bodyPr/>
          <a:lstStyle/>
          <a:p>
            <a:fld id="{B6B32D53-BB65-EC41-A890-C13572F8B348}" type="slidenum">
              <a:rPr lang="en-US" smtClean="0"/>
              <a:pPr/>
              <a:t>50</a:t>
            </a:fld>
            <a:endParaRPr lang="en-US"/>
          </a:p>
        </p:txBody>
      </p:sp>
    </p:spTree>
    <p:extLst>
      <p:ext uri="{BB962C8B-B14F-4D97-AF65-F5344CB8AC3E}">
        <p14:creationId xmlns:p14="http://schemas.microsoft.com/office/powerpoint/2010/main" val="4286151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and reflect</a:t>
            </a:r>
          </a:p>
        </p:txBody>
      </p:sp>
      <p:sp>
        <p:nvSpPr>
          <p:cNvPr id="3" name="Content Placeholder 2"/>
          <p:cNvSpPr>
            <a:spLocks noGrp="1"/>
          </p:cNvSpPr>
          <p:nvPr>
            <p:ph sz="half" idx="1"/>
          </p:nvPr>
        </p:nvSpPr>
        <p:spPr/>
        <p:txBody>
          <a:bodyPr>
            <a:noAutofit/>
          </a:bodyPr>
          <a:lstStyle/>
          <a:p>
            <a:pPr>
              <a:lnSpc>
                <a:spcPct val="150000"/>
              </a:lnSpc>
            </a:pPr>
            <a:r>
              <a:rPr lang="en-US" sz="2500" dirty="0"/>
              <a:t>“With a few exceptions, cultural heritage institutions have rarely built digital collections or designed access with the aim to support computational use</a:t>
            </a:r>
            <a:r>
              <a:rPr lang="en-US" altLang="zh-CN" sz="2500" dirty="0"/>
              <a:t>.</a:t>
            </a:r>
            <a:r>
              <a:rPr lang="en-US" sz="2500" dirty="0"/>
              <a:t>”</a:t>
            </a:r>
          </a:p>
          <a:p>
            <a:pPr>
              <a:lnSpc>
                <a:spcPct val="150000"/>
              </a:lnSpc>
            </a:pPr>
            <a:r>
              <a:rPr lang="en-US" altLang="zh-CN" sz="2500" dirty="0"/>
              <a:t>“A</a:t>
            </a:r>
            <a:r>
              <a:rPr lang="en-US" sz="2500" dirty="0"/>
              <a:t>ny digital material can potentially be made available as data that are amenable to computational use. Use and reuse is encouraged by openly licensed data in non-proprietary formats made accessible via a range of access mechanisms that are designed to meet specific community needs.”</a:t>
            </a:r>
          </a:p>
          <a:p>
            <a:pPr>
              <a:lnSpc>
                <a:spcPct val="150000"/>
              </a:lnSpc>
            </a:pPr>
            <a:r>
              <a:rPr lang="en-US" sz="2500" dirty="0"/>
              <a:t>“Ethical concerns are integral to collections as data.” </a:t>
            </a:r>
          </a:p>
        </p:txBody>
      </p:sp>
      <p:sp>
        <p:nvSpPr>
          <p:cNvPr id="4" name="Rectangle 3"/>
          <p:cNvSpPr/>
          <p:nvPr/>
        </p:nvSpPr>
        <p:spPr>
          <a:xfrm>
            <a:off x="5955323" y="6120033"/>
            <a:ext cx="5952270" cy="450829"/>
          </a:xfrm>
          <a:prstGeom prst="rect">
            <a:avLst/>
          </a:prstGeom>
        </p:spPr>
        <p:txBody>
          <a:bodyPr wrap="none">
            <a:spAutoFit/>
          </a:bodyPr>
          <a:lstStyle/>
          <a:p>
            <a:pPr>
              <a:lnSpc>
                <a:spcPct val="130000"/>
              </a:lnSpc>
            </a:pPr>
            <a:r>
              <a:rPr lang="en-US" sz="2000" i="1" dirty="0"/>
              <a:t>-- Santa Barbara Statement on Collections as Data</a:t>
            </a:r>
          </a:p>
        </p:txBody>
      </p:sp>
      <p:sp>
        <p:nvSpPr>
          <p:cNvPr id="7" name="Rectangle 6"/>
          <p:cNvSpPr/>
          <p:nvPr/>
        </p:nvSpPr>
        <p:spPr>
          <a:xfrm>
            <a:off x="9298429" y="728915"/>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2</a:t>
            </a:r>
            <a:endParaRPr lang="en-US" sz="2800" dirty="0">
              <a:latin typeface="+mj-lt"/>
            </a:endParaRPr>
          </a:p>
        </p:txBody>
      </p:sp>
      <p:sp>
        <p:nvSpPr>
          <p:cNvPr id="5" name="Slide Number Placeholder 4">
            <a:extLst>
              <a:ext uri="{FF2B5EF4-FFF2-40B4-BE49-F238E27FC236}">
                <a16:creationId xmlns:a16="http://schemas.microsoft.com/office/drawing/2014/main" id="{09075CE1-DB99-DE42-8139-1D9B6F3D0782}"/>
              </a:ext>
            </a:extLst>
          </p:cNvPr>
          <p:cNvSpPr>
            <a:spLocks noGrp="1"/>
          </p:cNvSpPr>
          <p:nvPr>
            <p:ph type="sldNum" sz="quarter" idx="12"/>
          </p:nvPr>
        </p:nvSpPr>
        <p:spPr/>
        <p:txBody>
          <a:bodyPr/>
          <a:lstStyle/>
          <a:p>
            <a:fld id="{B6B32D53-BB65-EC41-A890-C13572F8B348}" type="slidenum">
              <a:rPr lang="en-US" smtClean="0"/>
              <a:pPr/>
              <a:t>51</a:t>
            </a:fld>
            <a:endParaRPr lang="en-US"/>
          </a:p>
        </p:txBody>
      </p:sp>
    </p:spTree>
    <p:extLst>
      <p:ext uri="{BB962C8B-B14F-4D97-AF65-F5344CB8AC3E}">
        <p14:creationId xmlns:p14="http://schemas.microsoft.com/office/powerpoint/2010/main" val="4192230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and reflect</a:t>
            </a:r>
          </a:p>
        </p:txBody>
      </p:sp>
      <p:sp>
        <p:nvSpPr>
          <p:cNvPr id="3" name="Content Placeholder 2"/>
          <p:cNvSpPr>
            <a:spLocks noGrp="1"/>
          </p:cNvSpPr>
          <p:nvPr>
            <p:ph sz="half" idx="1"/>
          </p:nvPr>
        </p:nvSpPr>
        <p:spPr>
          <a:xfrm>
            <a:off x="838200" y="1520190"/>
            <a:ext cx="10515600" cy="4361990"/>
          </a:xfrm>
        </p:spPr>
        <p:txBody>
          <a:bodyPr anchor="ctr">
            <a:normAutofit/>
          </a:bodyPr>
          <a:lstStyle/>
          <a:p>
            <a:pPr marL="457200" lvl="1" indent="0">
              <a:lnSpc>
                <a:spcPct val="130000"/>
              </a:lnSpc>
              <a:buNone/>
            </a:pPr>
            <a:endParaRPr lang="en-US" sz="1000" dirty="0"/>
          </a:p>
          <a:p>
            <a:pPr>
              <a:lnSpc>
                <a:spcPct val="150000"/>
              </a:lnSpc>
            </a:pPr>
            <a:r>
              <a:rPr lang="en-US" i="1" dirty="0"/>
              <a:t>Does your library provide access to digital collections as data?</a:t>
            </a:r>
          </a:p>
          <a:p>
            <a:pPr>
              <a:lnSpc>
                <a:spcPct val="150000"/>
              </a:lnSpc>
            </a:pPr>
            <a:r>
              <a:rPr lang="en-US" i="1" dirty="0"/>
              <a:t>How so? Why not? How could it?</a:t>
            </a:r>
          </a:p>
        </p:txBody>
      </p:sp>
      <p:sp>
        <p:nvSpPr>
          <p:cNvPr id="7" name="Rectangle 6"/>
          <p:cNvSpPr/>
          <p:nvPr/>
        </p:nvSpPr>
        <p:spPr>
          <a:xfrm>
            <a:off x="9298429" y="728138"/>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2</a:t>
            </a:r>
            <a:endParaRPr lang="en-US" sz="2800" dirty="0">
              <a:latin typeface="+mj-lt"/>
            </a:endParaRPr>
          </a:p>
        </p:txBody>
      </p:sp>
      <p:sp>
        <p:nvSpPr>
          <p:cNvPr id="4" name="Slide Number Placeholder 3">
            <a:extLst>
              <a:ext uri="{FF2B5EF4-FFF2-40B4-BE49-F238E27FC236}">
                <a16:creationId xmlns:a16="http://schemas.microsoft.com/office/drawing/2014/main" id="{2741E7C9-7BB1-9A4D-9CDC-14E48DB2FCE4}"/>
              </a:ext>
            </a:extLst>
          </p:cNvPr>
          <p:cNvSpPr>
            <a:spLocks noGrp="1"/>
          </p:cNvSpPr>
          <p:nvPr>
            <p:ph type="sldNum" sz="quarter" idx="12"/>
          </p:nvPr>
        </p:nvSpPr>
        <p:spPr/>
        <p:txBody>
          <a:bodyPr/>
          <a:lstStyle/>
          <a:p>
            <a:fld id="{B6B32D53-BB65-EC41-A890-C13572F8B348}" type="slidenum">
              <a:rPr lang="en-US" smtClean="0"/>
              <a:pPr/>
              <a:t>52</a:t>
            </a:fld>
            <a:endParaRPr lang="en-US"/>
          </a:p>
        </p:txBody>
      </p:sp>
    </p:spTree>
    <p:extLst>
      <p:ext uri="{BB962C8B-B14F-4D97-AF65-F5344CB8AC3E}">
        <p14:creationId xmlns:p14="http://schemas.microsoft.com/office/powerpoint/2010/main" val="2451441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FE4B-0776-1F44-AE60-5198037F2449}"/>
              </a:ext>
            </a:extLst>
          </p:cNvPr>
          <p:cNvSpPr>
            <a:spLocks noGrp="1"/>
          </p:cNvSpPr>
          <p:nvPr>
            <p:ph type="title" idx="4294967295"/>
          </p:nvPr>
        </p:nvSpPr>
        <p:spPr>
          <a:xfrm>
            <a:off x="853440" y="1819466"/>
            <a:ext cx="10515600" cy="2852737"/>
          </a:xfrm>
        </p:spPr>
        <p:txBody>
          <a:bodyPr anchor="ctr"/>
          <a:lstStyle/>
          <a:p>
            <a:r>
              <a:rPr lang="en-US" i="1" dirty="0"/>
              <a:t>Break (20 minutes)</a:t>
            </a:r>
          </a:p>
        </p:txBody>
      </p:sp>
      <p:sp>
        <p:nvSpPr>
          <p:cNvPr id="3" name="Slide Number Placeholder 2">
            <a:extLst>
              <a:ext uri="{FF2B5EF4-FFF2-40B4-BE49-F238E27FC236}">
                <a16:creationId xmlns:a16="http://schemas.microsoft.com/office/drawing/2014/main" id="{08C1DB75-B52C-F446-99BF-28CE49D9D332}"/>
              </a:ext>
            </a:extLst>
          </p:cNvPr>
          <p:cNvSpPr>
            <a:spLocks noGrp="1"/>
          </p:cNvSpPr>
          <p:nvPr>
            <p:ph type="sldNum" sz="quarter" idx="10"/>
          </p:nvPr>
        </p:nvSpPr>
        <p:spPr/>
        <p:txBody>
          <a:bodyPr/>
          <a:lstStyle/>
          <a:p>
            <a:fld id="{315C490B-2C62-3F4C-B451-B671971C5687}" type="slidenum">
              <a:rPr lang="en-US" smtClean="0"/>
              <a:pPr/>
              <a:t>53</a:t>
            </a:fld>
            <a:endParaRPr lang="en-US"/>
          </a:p>
        </p:txBody>
      </p:sp>
    </p:spTree>
    <p:extLst>
      <p:ext uri="{BB962C8B-B14F-4D97-AF65-F5344CB8AC3E}">
        <p14:creationId xmlns:p14="http://schemas.microsoft.com/office/powerpoint/2010/main" val="983213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E6D7-A513-8C47-A259-9185574C87F4}"/>
              </a:ext>
            </a:extLst>
          </p:cNvPr>
          <p:cNvSpPr>
            <a:spLocks noGrp="1"/>
          </p:cNvSpPr>
          <p:nvPr>
            <p:ph type="title" idx="4294967295"/>
          </p:nvPr>
        </p:nvSpPr>
        <p:spPr>
          <a:xfrm>
            <a:off x="914400" y="1917002"/>
            <a:ext cx="10515600" cy="2852737"/>
          </a:xfrm>
        </p:spPr>
        <p:txBody>
          <a:bodyPr/>
          <a:lstStyle/>
          <a:p>
            <a:r>
              <a:rPr lang="en-US" dirty="0"/>
              <a:t>Research with text data</a:t>
            </a:r>
          </a:p>
        </p:txBody>
      </p:sp>
      <p:sp>
        <p:nvSpPr>
          <p:cNvPr id="3" name="Slide Number Placeholder 2">
            <a:extLst>
              <a:ext uri="{FF2B5EF4-FFF2-40B4-BE49-F238E27FC236}">
                <a16:creationId xmlns:a16="http://schemas.microsoft.com/office/drawing/2014/main" id="{E3795108-19CE-A746-B75D-5BBD09D4A9A9}"/>
              </a:ext>
            </a:extLst>
          </p:cNvPr>
          <p:cNvSpPr>
            <a:spLocks noGrp="1"/>
          </p:cNvSpPr>
          <p:nvPr>
            <p:ph type="sldNum" sz="quarter" idx="10"/>
          </p:nvPr>
        </p:nvSpPr>
        <p:spPr/>
        <p:txBody>
          <a:bodyPr/>
          <a:lstStyle/>
          <a:p>
            <a:fld id="{315C490B-2C62-3F4C-B451-B671971C5687}" type="slidenum">
              <a:rPr lang="en-US" smtClean="0"/>
              <a:pPr/>
              <a:t>54</a:t>
            </a:fld>
            <a:endParaRPr lang="en-US"/>
          </a:p>
        </p:txBody>
      </p:sp>
    </p:spTree>
    <p:extLst>
      <p:ext uri="{BB962C8B-B14F-4D97-AF65-F5344CB8AC3E}">
        <p14:creationId xmlns:p14="http://schemas.microsoft.com/office/powerpoint/2010/main" val="1122392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301F3-BC7A-0C4B-9CC6-A6E24642EA97}"/>
              </a:ext>
            </a:extLst>
          </p:cNvPr>
          <p:cNvSpPr>
            <a:spLocks noGrp="1"/>
          </p:cNvSpPr>
          <p:nvPr>
            <p:ph type="title"/>
          </p:nvPr>
        </p:nvSpPr>
        <p:spPr/>
        <p:txBody>
          <a:bodyPr/>
          <a:lstStyle/>
          <a:p>
            <a:r>
              <a:rPr lang="en-US" dirty="0"/>
              <a:t>In this section we will…</a:t>
            </a:r>
          </a:p>
        </p:txBody>
      </p:sp>
      <p:sp>
        <p:nvSpPr>
          <p:cNvPr id="6" name="Content Placeholder 5">
            <a:extLst>
              <a:ext uri="{FF2B5EF4-FFF2-40B4-BE49-F238E27FC236}">
                <a16:creationId xmlns:a16="http://schemas.microsoft.com/office/drawing/2014/main" id="{F9865550-37F9-9E4E-8F32-54445937EFAD}"/>
              </a:ext>
            </a:extLst>
          </p:cNvPr>
          <p:cNvSpPr>
            <a:spLocks noGrp="1"/>
          </p:cNvSpPr>
          <p:nvPr>
            <p:ph sz="half" idx="1"/>
          </p:nvPr>
        </p:nvSpPr>
        <p:spPr/>
        <p:txBody>
          <a:bodyPr/>
          <a:lstStyle/>
          <a:p>
            <a:pPr>
              <a:lnSpc>
                <a:spcPct val="150000"/>
              </a:lnSpc>
            </a:pPr>
            <a:r>
              <a:rPr lang="en-US" dirty="0"/>
              <a:t>Recognize the steps taken to prepare text data</a:t>
            </a:r>
          </a:p>
          <a:p>
            <a:pPr>
              <a:lnSpc>
                <a:spcPct val="150000"/>
              </a:lnSpc>
            </a:pPr>
            <a:r>
              <a:rPr lang="en-US" dirty="0"/>
              <a:t>Run the HTRC’s Named Entity Recognizer</a:t>
            </a:r>
          </a:p>
          <a:p>
            <a:pPr>
              <a:lnSpc>
                <a:spcPct val="150000"/>
              </a:lnSpc>
            </a:pPr>
            <a:r>
              <a:rPr lang="en-US" dirty="0"/>
              <a:t>Explore text analysis research questions</a:t>
            </a:r>
          </a:p>
          <a:p>
            <a:pPr marL="0" indent="0">
              <a:lnSpc>
                <a:spcPct val="150000"/>
              </a:lnSpc>
              <a:buNone/>
            </a:pPr>
            <a:endParaRPr lang="en-US" dirty="0"/>
          </a:p>
          <a:p>
            <a:pPr marL="0" indent="0">
              <a:lnSpc>
                <a:spcPct val="150000"/>
              </a:lnSpc>
              <a:buNone/>
            </a:pPr>
            <a:endParaRPr lang="en-US" dirty="0">
              <a:solidFill>
                <a:srgbClr val="FF0000"/>
              </a:solidFill>
            </a:endParaRPr>
          </a:p>
        </p:txBody>
      </p:sp>
      <p:sp>
        <p:nvSpPr>
          <p:cNvPr id="2" name="Slide Number Placeholder 1">
            <a:extLst>
              <a:ext uri="{FF2B5EF4-FFF2-40B4-BE49-F238E27FC236}">
                <a16:creationId xmlns:a16="http://schemas.microsoft.com/office/drawing/2014/main" id="{169741CF-80D5-9941-8106-A8A590969874}"/>
              </a:ext>
            </a:extLst>
          </p:cNvPr>
          <p:cNvSpPr>
            <a:spLocks noGrp="1"/>
          </p:cNvSpPr>
          <p:nvPr>
            <p:ph type="sldNum" sz="quarter" idx="12"/>
          </p:nvPr>
        </p:nvSpPr>
        <p:spPr/>
        <p:txBody>
          <a:bodyPr/>
          <a:lstStyle/>
          <a:p>
            <a:fld id="{B6B32D53-BB65-EC41-A890-C13572F8B348}" type="slidenum">
              <a:rPr lang="en-US" smtClean="0"/>
              <a:pPr/>
              <a:t>55</a:t>
            </a:fld>
            <a:endParaRPr lang="en-US"/>
          </a:p>
        </p:txBody>
      </p:sp>
    </p:spTree>
    <p:extLst>
      <p:ext uri="{BB962C8B-B14F-4D97-AF65-F5344CB8AC3E}">
        <p14:creationId xmlns:p14="http://schemas.microsoft.com/office/powerpoint/2010/main" val="822284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7F51-E148-9A4A-BFEF-6EA3424D71B4}"/>
              </a:ext>
            </a:extLst>
          </p:cNvPr>
          <p:cNvSpPr>
            <a:spLocks noGrp="1"/>
          </p:cNvSpPr>
          <p:nvPr>
            <p:ph type="title"/>
          </p:nvPr>
        </p:nvSpPr>
        <p:spPr/>
        <p:txBody>
          <a:bodyPr/>
          <a:lstStyle/>
          <a:p>
            <a:r>
              <a:rPr lang="en-US" dirty="0"/>
              <a:t>Moving beyond the book-like object</a:t>
            </a:r>
          </a:p>
        </p:txBody>
      </p:sp>
      <p:sp>
        <p:nvSpPr>
          <p:cNvPr id="3" name="Content Placeholder 2">
            <a:extLst>
              <a:ext uri="{FF2B5EF4-FFF2-40B4-BE49-F238E27FC236}">
                <a16:creationId xmlns:a16="http://schemas.microsoft.com/office/drawing/2014/main" id="{3DF4BB00-7CEE-5340-BC4C-F192F9B0FCF9}"/>
              </a:ext>
            </a:extLst>
          </p:cNvPr>
          <p:cNvSpPr>
            <a:spLocks noGrp="1"/>
          </p:cNvSpPr>
          <p:nvPr>
            <p:ph sz="half" idx="1"/>
          </p:nvPr>
        </p:nvSpPr>
        <p:spPr>
          <a:xfrm>
            <a:off x="838200" y="1530842"/>
            <a:ext cx="10515600" cy="4825508"/>
          </a:xfrm>
        </p:spPr>
        <p:txBody>
          <a:bodyPr>
            <a:normAutofit fontScale="92500"/>
          </a:bodyPr>
          <a:lstStyle/>
          <a:p>
            <a:pPr>
              <a:lnSpc>
                <a:spcPct val="200000"/>
              </a:lnSpc>
            </a:pPr>
            <a:r>
              <a:rPr lang="en-US" dirty="0"/>
              <a:t>Text decomposition/</a:t>
            </a:r>
            <a:r>
              <a:rPr lang="en-US" dirty="0" err="1"/>
              <a:t>recomposition</a:t>
            </a:r>
            <a:r>
              <a:rPr lang="en-US" dirty="0"/>
              <a:t> (Rockwell, 2003)</a:t>
            </a:r>
          </a:p>
          <a:p>
            <a:pPr lvl="1">
              <a:lnSpc>
                <a:spcPct val="200000"/>
              </a:lnSpc>
            </a:pPr>
            <a:r>
              <a:rPr lang="en-US" dirty="0"/>
              <a:t>Cleaning data involves discarding data</a:t>
            </a:r>
          </a:p>
          <a:p>
            <a:pPr lvl="1">
              <a:lnSpc>
                <a:spcPct val="200000"/>
              </a:lnSpc>
            </a:pPr>
            <a:r>
              <a:rPr lang="en-US" dirty="0"/>
              <a:t>Prepared text may be illegible to the human reader</a:t>
            </a:r>
          </a:p>
          <a:p>
            <a:pPr>
              <a:lnSpc>
                <a:spcPct val="200000"/>
              </a:lnSpc>
            </a:pPr>
            <a:r>
              <a:rPr lang="en-US" dirty="0"/>
              <a:t>Text may be chunked or grouped</a:t>
            </a:r>
          </a:p>
          <a:p>
            <a:pPr lvl="1">
              <a:lnSpc>
                <a:spcPct val="200000"/>
              </a:lnSpc>
            </a:pPr>
            <a:r>
              <a:rPr lang="en-US" dirty="0"/>
              <a:t>Chunking = dividing the text into smaller pieces ( paragraphs, 1000 words, pages)</a:t>
            </a:r>
          </a:p>
          <a:p>
            <a:pPr lvl="1">
              <a:lnSpc>
                <a:spcPct val="200000"/>
              </a:lnSpc>
            </a:pPr>
            <a:r>
              <a:rPr lang="en-US" dirty="0"/>
              <a:t>Grouping = combining smaller pieces of data together</a:t>
            </a:r>
          </a:p>
          <a:p>
            <a:pPr>
              <a:lnSpc>
                <a:spcPct val="200000"/>
              </a:lnSpc>
            </a:pPr>
            <a:endParaRPr lang="en-US" dirty="0"/>
          </a:p>
          <a:p>
            <a:endParaRPr lang="en-US" dirty="0"/>
          </a:p>
        </p:txBody>
      </p:sp>
      <p:sp>
        <p:nvSpPr>
          <p:cNvPr id="4" name="Slide Number Placeholder 3">
            <a:extLst>
              <a:ext uri="{FF2B5EF4-FFF2-40B4-BE49-F238E27FC236}">
                <a16:creationId xmlns:a16="http://schemas.microsoft.com/office/drawing/2014/main" id="{C0DCCABF-05F5-1545-9E88-9AC874F198BF}"/>
              </a:ext>
            </a:extLst>
          </p:cNvPr>
          <p:cNvSpPr>
            <a:spLocks noGrp="1"/>
          </p:cNvSpPr>
          <p:nvPr>
            <p:ph type="sldNum" sz="quarter" idx="12"/>
          </p:nvPr>
        </p:nvSpPr>
        <p:spPr/>
        <p:txBody>
          <a:bodyPr/>
          <a:lstStyle/>
          <a:p>
            <a:fld id="{B6B32D53-BB65-EC41-A890-C13572F8B348}" type="slidenum">
              <a:rPr lang="en-US" smtClean="0"/>
              <a:pPr/>
              <a:t>56</a:t>
            </a:fld>
            <a:endParaRPr lang="en-US"/>
          </a:p>
        </p:txBody>
      </p:sp>
    </p:spTree>
    <p:extLst>
      <p:ext uri="{BB962C8B-B14F-4D97-AF65-F5344CB8AC3E}">
        <p14:creationId xmlns:p14="http://schemas.microsoft.com/office/powerpoint/2010/main" val="1081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Steps to prepare text data</a:t>
            </a:r>
          </a:p>
        </p:txBody>
      </p:sp>
      <p:sp>
        <p:nvSpPr>
          <p:cNvPr id="2" name="Content Placeholder 1"/>
          <p:cNvSpPr>
            <a:spLocks noGrp="1"/>
          </p:cNvSpPr>
          <p:nvPr>
            <p:ph sz="half" idx="1"/>
          </p:nvPr>
        </p:nvSpPr>
        <p:spPr>
          <a:xfrm>
            <a:off x="838200" y="1530842"/>
            <a:ext cx="10515600" cy="5128842"/>
          </a:xfrm>
        </p:spPr>
        <p:txBody>
          <a:bodyPr>
            <a:normAutofit lnSpcReduction="10000"/>
          </a:bodyPr>
          <a:lstStyle/>
          <a:p>
            <a:pPr>
              <a:lnSpc>
                <a:spcPct val="150000"/>
              </a:lnSpc>
            </a:pPr>
            <a:r>
              <a:rPr lang="en-US" dirty="0"/>
              <a:t>Correct OCR errors</a:t>
            </a:r>
          </a:p>
          <a:p>
            <a:pPr>
              <a:lnSpc>
                <a:spcPct val="150000"/>
              </a:lnSpc>
            </a:pPr>
            <a:r>
              <a:rPr lang="en-US" dirty="0"/>
              <a:t>Remove title, header information</a:t>
            </a:r>
          </a:p>
          <a:p>
            <a:pPr>
              <a:lnSpc>
                <a:spcPct val="150000"/>
              </a:lnSpc>
            </a:pPr>
            <a:r>
              <a:rPr lang="en-US" dirty="0"/>
              <a:t>Remove html or xml tags</a:t>
            </a:r>
          </a:p>
          <a:p>
            <a:pPr>
              <a:lnSpc>
                <a:spcPct val="150000"/>
              </a:lnSpc>
            </a:pPr>
            <a:r>
              <a:rPr lang="en-US" dirty="0"/>
              <a:t>Split or combine files</a:t>
            </a:r>
          </a:p>
          <a:p>
            <a:pPr>
              <a:lnSpc>
                <a:spcPct val="150000"/>
              </a:lnSpc>
            </a:pPr>
            <a:r>
              <a:rPr lang="en-US" dirty="0"/>
              <a:t>Remove certain words, punctuation marks</a:t>
            </a:r>
          </a:p>
          <a:p>
            <a:pPr>
              <a:lnSpc>
                <a:spcPct val="150000"/>
              </a:lnSpc>
            </a:pPr>
            <a:r>
              <a:rPr lang="en-US" dirty="0"/>
              <a:t>Lowercase text</a:t>
            </a:r>
          </a:p>
          <a:p>
            <a:pPr>
              <a:lnSpc>
                <a:spcPct val="150000"/>
              </a:lnSpc>
            </a:pPr>
            <a:r>
              <a:rPr lang="en-US" dirty="0"/>
              <a:t>Tokenize the words</a:t>
            </a:r>
          </a:p>
        </p:txBody>
      </p:sp>
      <p:sp>
        <p:nvSpPr>
          <p:cNvPr id="4" name="Slide Number Placeholder 3">
            <a:extLst>
              <a:ext uri="{FF2B5EF4-FFF2-40B4-BE49-F238E27FC236}">
                <a16:creationId xmlns:a16="http://schemas.microsoft.com/office/drawing/2014/main" id="{B41FC5E5-51F5-884A-BEE1-8012E231D973}"/>
              </a:ext>
            </a:extLst>
          </p:cNvPr>
          <p:cNvSpPr>
            <a:spLocks noGrp="1"/>
          </p:cNvSpPr>
          <p:nvPr>
            <p:ph type="sldNum" sz="quarter" idx="12"/>
          </p:nvPr>
        </p:nvSpPr>
        <p:spPr/>
        <p:txBody>
          <a:bodyPr/>
          <a:lstStyle/>
          <a:p>
            <a:fld id="{B6B32D53-BB65-EC41-A890-C13572F8B348}" type="slidenum">
              <a:rPr lang="en-US" smtClean="0"/>
              <a:pPr/>
              <a:t>57</a:t>
            </a:fld>
            <a:endParaRPr lang="en-US"/>
          </a:p>
        </p:txBody>
      </p:sp>
    </p:spTree>
    <p:extLst>
      <p:ext uri="{BB962C8B-B14F-4D97-AF65-F5344CB8AC3E}">
        <p14:creationId xmlns:p14="http://schemas.microsoft.com/office/powerpoint/2010/main" val="885459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concepts in text analysis</a:t>
            </a:r>
          </a:p>
        </p:txBody>
      </p:sp>
      <p:sp>
        <p:nvSpPr>
          <p:cNvPr id="6" name="Rectangle 5"/>
          <p:cNvSpPr/>
          <p:nvPr/>
        </p:nvSpPr>
        <p:spPr>
          <a:xfrm>
            <a:off x="1939132" y="1779393"/>
            <a:ext cx="8236352" cy="951264"/>
          </a:xfrm>
          <a:prstGeom prst="rect">
            <a:avLst/>
          </a:prstGeom>
          <a:solidFill>
            <a:schemeClr val="bg1">
              <a:lumMod val="50000"/>
            </a:schemeClr>
          </a:solidFill>
          <a:ln>
            <a:solidFill>
              <a:schemeClr val="bg1">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Tokenization</a:t>
            </a:r>
            <a:r>
              <a:rPr lang="en-US" sz="3200" dirty="0">
                <a:solidFill>
                  <a:schemeClr val="bg1"/>
                </a:solidFill>
                <a:latin typeface="Arial" panose="020B0604020202020204" pitchFamily="34" charset="0"/>
                <a:cs typeface="Arial" panose="020B0604020202020204" pitchFamily="34" charset="0"/>
              </a:rPr>
              <a:t> </a:t>
            </a:r>
          </a:p>
        </p:txBody>
      </p:sp>
      <p:sp>
        <p:nvSpPr>
          <p:cNvPr id="7" name="TextBox 6"/>
          <p:cNvSpPr txBox="1"/>
          <p:nvPr/>
        </p:nvSpPr>
        <p:spPr>
          <a:xfrm>
            <a:off x="1939132" y="4238494"/>
            <a:ext cx="8236352" cy="1200329"/>
          </a:xfrm>
          <a:prstGeom prst="rect">
            <a:avLst/>
          </a:prstGeom>
          <a:noFill/>
          <a:ln w="28575">
            <a:solidFill>
              <a:schemeClr val="bg2">
                <a:lumMod val="75000"/>
              </a:schemeClr>
            </a:solidFill>
          </a:ln>
        </p:spPr>
        <p:txBody>
          <a:bodyPr wrap="square" rtlCol="0">
            <a:spAutoFit/>
          </a:bodyPr>
          <a:lstStyle/>
          <a:p>
            <a:r>
              <a:rPr lang="en-US" sz="2400" dirty="0"/>
              <a:t>[it] [is] [navigable] [for] [such] [vessels] [as] [can] [pass] [the] [bar] [to] [within] [a] [very] [short] [distance] [of] [the] [town] [beyond] [which] [it] [is] [too] [shallow] [even] [for] [boats]</a:t>
            </a:r>
            <a:endParaRPr lang="en-US" sz="2400" dirty="0">
              <a:solidFill>
                <a:srgbClr val="FF0000"/>
              </a:solidFill>
            </a:endParaRPr>
          </a:p>
        </p:txBody>
      </p:sp>
      <p:sp>
        <p:nvSpPr>
          <p:cNvPr id="8" name="Rectangle 7"/>
          <p:cNvSpPr/>
          <p:nvPr/>
        </p:nvSpPr>
        <p:spPr>
          <a:xfrm>
            <a:off x="1939132" y="2884411"/>
            <a:ext cx="8236352" cy="1200329"/>
          </a:xfrm>
          <a:prstGeom prst="rect">
            <a:avLst/>
          </a:prstGeom>
          <a:solidFill>
            <a:schemeClr val="bg1">
              <a:lumMod val="75000"/>
            </a:schemeClr>
          </a:solidFill>
          <a:ln>
            <a:solidFill>
              <a:schemeClr val="bg1">
                <a:lumMod val="75000"/>
              </a:schemeClr>
            </a:solidFill>
          </a:ln>
        </p:spPr>
        <p:txBody>
          <a:bodyPr wrap="square">
            <a:spAutoFit/>
          </a:bodyPr>
          <a:lstStyle/>
          <a:p>
            <a:pPr algn="ctr"/>
            <a:r>
              <a:rPr lang="en-US" sz="2400" dirty="0">
                <a:solidFill>
                  <a:srgbClr val="000000"/>
                </a:solidFill>
                <a:latin typeface="Arial" panose="020B0604020202020204" pitchFamily="34" charset="0"/>
                <a:cs typeface="Arial" panose="020B0604020202020204" pitchFamily="34" charset="0"/>
              </a:rPr>
              <a:t>Breaking text into pieces called tokens. Often certain characters, such as punctuation marks, are discarded in the process</a:t>
            </a:r>
          </a:p>
        </p:txBody>
      </p:sp>
      <p:sp>
        <p:nvSpPr>
          <p:cNvPr id="3" name="Slide Number Placeholder 2">
            <a:extLst>
              <a:ext uri="{FF2B5EF4-FFF2-40B4-BE49-F238E27FC236}">
                <a16:creationId xmlns:a16="http://schemas.microsoft.com/office/drawing/2014/main" id="{6F1A0A82-B66B-A949-B3E1-87119DF36887}"/>
              </a:ext>
            </a:extLst>
          </p:cNvPr>
          <p:cNvSpPr>
            <a:spLocks noGrp="1"/>
          </p:cNvSpPr>
          <p:nvPr>
            <p:ph type="sldNum" sz="quarter" idx="12"/>
          </p:nvPr>
        </p:nvSpPr>
        <p:spPr/>
        <p:txBody>
          <a:bodyPr/>
          <a:lstStyle/>
          <a:p>
            <a:fld id="{B6B32D53-BB65-EC41-A890-C13572F8B348}" type="slidenum">
              <a:rPr lang="en-US" smtClean="0"/>
              <a:pPr/>
              <a:t>58</a:t>
            </a:fld>
            <a:endParaRPr lang="en-US"/>
          </a:p>
        </p:txBody>
      </p:sp>
    </p:spTree>
    <p:extLst>
      <p:ext uri="{BB962C8B-B14F-4D97-AF65-F5344CB8AC3E}">
        <p14:creationId xmlns:p14="http://schemas.microsoft.com/office/powerpoint/2010/main" val="86737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Hands-on Activity</a:t>
            </a:r>
          </a:p>
        </p:txBody>
      </p:sp>
      <p:graphicFrame>
        <p:nvGraphicFramePr>
          <p:cNvPr id="6" name="Content Placeholder 5"/>
          <p:cNvGraphicFramePr>
            <a:graphicFrameLocks noGrp="1"/>
          </p:cNvGraphicFramePr>
          <p:nvPr>
            <p:ph sz="half" idx="1"/>
            <p:extLst/>
          </p:nvPr>
        </p:nvGraphicFramePr>
        <p:xfrm>
          <a:off x="6593304" y="1989220"/>
          <a:ext cx="4118810" cy="4145280"/>
        </p:xfrm>
        <a:graphic>
          <a:graphicData uri="http://schemas.openxmlformats.org/drawingml/2006/table">
            <a:tbl>
              <a:tblPr firstRow="1" bandRow="1">
                <a:tableStyleId>{F5AB1C69-6EDB-4FF4-983F-18BD219EF322}</a:tableStyleId>
              </a:tblPr>
              <a:tblGrid>
                <a:gridCol w="4118810">
                  <a:extLst>
                    <a:ext uri="{9D8B030D-6E8A-4147-A177-3AD203B41FA5}">
                      <a16:colId xmlns:a16="http://schemas.microsoft.com/office/drawing/2014/main" val="20000"/>
                    </a:ext>
                  </a:extLst>
                </a:gridCol>
              </a:tblGrid>
              <a:tr h="370840">
                <a:tc>
                  <a:txBody>
                    <a:bodyPr/>
                    <a:lstStyle/>
                    <a:p>
                      <a:r>
                        <a:rPr lang="en-US" sz="2800" dirty="0"/>
                        <a:t>Term</a:t>
                      </a:r>
                    </a:p>
                  </a:txBody>
                  <a:tcPr/>
                </a:tc>
                <a:extLst>
                  <a:ext uri="{0D108BD9-81ED-4DB2-BD59-A6C34878D82A}">
                    <a16:rowId xmlns:a16="http://schemas.microsoft.com/office/drawing/2014/main" val="10000"/>
                  </a:ext>
                </a:extLst>
              </a:tr>
              <a:tr h="370840">
                <a:tc>
                  <a:txBody>
                    <a:bodyPr/>
                    <a:lstStyle/>
                    <a:p>
                      <a:r>
                        <a:rPr lang="en-US" sz="2800" dirty="0"/>
                        <a:t>Punctuation</a:t>
                      </a:r>
                    </a:p>
                  </a:txBody>
                  <a:tcPr/>
                </a:tc>
                <a:extLst>
                  <a:ext uri="{0D108BD9-81ED-4DB2-BD59-A6C34878D82A}">
                    <a16:rowId xmlns:a16="http://schemas.microsoft.com/office/drawing/2014/main" val="10001"/>
                  </a:ext>
                </a:extLst>
              </a:tr>
              <a:tr h="370840">
                <a:tc>
                  <a:txBody>
                    <a:bodyPr/>
                    <a:lstStyle/>
                    <a:p>
                      <a:r>
                        <a:rPr lang="en-US" sz="2800" dirty="0"/>
                        <a:t>Numbers</a:t>
                      </a:r>
                    </a:p>
                  </a:txBody>
                  <a:tcPr/>
                </a:tc>
                <a:extLst>
                  <a:ext uri="{0D108BD9-81ED-4DB2-BD59-A6C34878D82A}">
                    <a16:rowId xmlns:a16="http://schemas.microsoft.com/office/drawing/2014/main" val="10002"/>
                  </a:ext>
                </a:extLst>
              </a:tr>
              <a:tr h="370840">
                <a:tc>
                  <a:txBody>
                    <a:bodyPr/>
                    <a:lstStyle/>
                    <a:p>
                      <a:r>
                        <a:rPr lang="en-US" sz="2800" dirty="0"/>
                        <a:t>Lowercasing</a:t>
                      </a:r>
                    </a:p>
                  </a:txBody>
                  <a:tcPr/>
                </a:tc>
                <a:extLst>
                  <a:ext uri="{0D108BD9-81ED-4DB2-BD59-A6C34878D82A}">
                    <a16:rowId xmlns:a16="http://schemas.microsoft.com/office/drawing/2014/main" val="10003"/>
                  </a:ext>
                </a:extLst>
              </a:tr>
              <a:tr h="370840">
                <a:tc>
                  <a:txBody>
                    <a:bodyPr/>
                    <a:lstStyle/>
                    <a:p>
                      <a:r>
                        <a:rPr lang="en-US" sz="2800" dirty="0"/>
                        <a:t>Stemming</a:t>
                      </a:r>
                    </a:p>
                  </a:txBody>
                  <a:tcPr/>
                </a:tc>
                <a:extLst>
                  <a:ext uri="{0D108BD9-81ED-4DB2-BD59-A6C34878D82A}">
                    <a16:rowId xmlns:a16="http://schemas.microsoft.com/office/drawing/2014/main" val="10004"/>
                  </a:ext>
                </a:extLst>
              </a:tr>
              <a:tr h="370840">
                <a:tc>
                  <a:txBody>
                    <a:bodyPr/>
                    <a:lstStyle/>
                    <a:p>
                      <a:r>
                        <a:rPr lang="en-US" sz="2800" dirty="0" err="1"/>
                        <a:t>Stopword</a:t>
                      </a:r>
                      <a:r>
                        <a:rPr lang="en-US" sz="2800" dirty="0"/>
                        <a:t> Removal</a:t>
                      </a:r>
                    </a:p>
                  </a:txBody>
                  <a:tcPr/>
                </a:tc>
                <a:extLst>
                  <a:ext uri="{0D108BD9-81ED-4DB2-BD59-A6C34878D82A}">
                    <a16:rowId xmlns:a16="http://schemas.microsoft.com/office/drawing/2014/main" val="10005"/>
                  </a:ext>
                </a:extLst>
              </a:tr>
              <a:tr h="370840">
                <a:tc>
                  <a:txBody>
                    <a:bodyPr/>
                    <a:lstStyle/>
                    <a:p>
                      <a:r>
                        <a:rPr lang="en-US" sz="2800" dirty="0"/>
                        <a:t>n-gram Inclusion</a:t>
                      </a:r>
                    </a:p>
                  </a:txBody>
                  <a:tcPr/>
                </a:tc>
                <a:extLst>
                  <a:ext uri="{0D108BD9-81ED-4DB2-BD59-A6C34878D82A}">
                    <a16:rowId xmlns:a16="http://schemas.microsoft.com/office/drawing/2014/main" val="10006"/>
                  </a:ext>
                </a:extLst>
              </a:tr>
              <a:tr h="370840">
                <a:tc>
                  <a:txBody>
                    <a:bodyPr/>
                    <a:lstStyle/>
                    <a:p>
                      <a:r>
                        <a:rPr lang="en-US" sz="2800" dirty="0"/>
                        <a:t>Infrequently Used Terms</a:t>
                      </a:r>
                    </a:p>
                  </a:txBody>
                  <a:tcPr/>
                </a:tc>
                <a:extLst>
                  <a:ext uri="{0D108BD9-81ED-4DB2-BD59-A6C34878D82A}">
                    <a16:rowId xmlns:a16="http://schemas.microsoft.com/office/drawing/2014/main" val="10007"/>
                  </a:ext>
                </a:extLst>
              </a:tr>
            </a:tbl>
          </a:graphicData>
        </a:graphic>
      </p:graphicFrame>
      <p:sp>
        <p:nvSpPr>
          <p:cNvPr id="7" name="TextBox 6"/>
          <p:cNvSpPr txBox="1"/>
          <p:nvPr/>
        </p:nvSpPr>
        <p:spPr>
          <a:xfrm>
            <a:off x="978567" y="1721077"/>
            <a:ext cx="4827873" cy="4698337"/>
          </a:xfrm>
          <a:prstGeom prst="rect">
            <a:avLst/>
          </a:prstGeom>
          <a:noFill/>
        </p:spPr>
        <p:txBody>
          <a:bodyPr wrap="square" rtlCol="0">
            <a:spAutoFit/>
          </a:bodyPr>
          <a:lstStyle/>
          <a:p>
            <a:pPr marL="285750" indent="-285750">
              <a:lnSpc>
                <a:spcPct val="120000"/>
              </a:lnSpc>
              <a:buFont typeface="Arial" charset="0"/>
              <a:buChar char="•"/>
            </a:pPr>
            <a:r>
              <a:rPr lang="en-US" sz="2800" dirty="0"/>
              <a:t>In groups of 2 or 3, assign each person several of the text preparation actions seen in the table to the right (Denny and </a:t>
            </a:r>
            <a:r>
              <a:rPr lang="en-US" sz="2800" dirty="0" err="1"/>
              <a:t>Spirling</a:t>
            </a:r>
            <a:r>
              <a:rPr lang="en-US" sz="2800" dirty="0"/>
              <a:t>, 2017).</a:t>
            </a:r>
          </a:p>
          <a:p>
            <a:pPr marL="285750" indent="-285750">
              <a:lnSpc>
                <a:spcPct val="120000"/>
              </a:lnSpc>
              <a:buFont typeface="Arial" charset="0"/>
              <a:buChar char="•"/>
            </a:pPr>
            <a:r>
              <a:rPr lang="en-US" sz="2800" dirty="0"/>
              <a:t>Read the descriptions. Then take turns explaining each to your group.</a:t>
            </a:r>
          </a:p>
        </p:txBody>
      </p:sp>
      <p:sp>
        <p:nvSpPr>
          <p:cNvPr id="5" name="Rectangle 4"/>
          <p:cNvSpPr/>
          <p:nvPr/>
        </p:nvSpPr>
        <p:spPr>
          <a:xfrm>
            <a:off x="9005080" y="962590"/>
            <a:ext cx="2348720"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3-4</a:t>
            </a:r>
            <a:endParaRPr lang="en-US" sz="2800" dirty="0">
              <a:latin typeface="+mj-lt"/>
            </a:endParaRPr>
          </a:p>
        </p:txBody>
      </p:sp>
    </p:spTree>
    <p:extLst>
      <p:ext uri="{BB962C8B-B14F-4D97-AF65-F5344CB8AC3E}">
        <p14:creationId xmlns:p14="http://schemas.microsoft.com/office/powerpoint/2010/main" val="398916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C18C-EFF6-404C-8BC9-8527BAC3F320}"/>
              </a:ext>
            </a:extLst>
          </p:cNvPr>
          <p:cNvSpPr>
            <a:spLocks noGrp="1"/>
          </p:cNvSpPr>
          <p:nvPr>
            <p:ph type="title" idx="4294967295"/>
          </p:nvPr>
        </p:nvSpPr>
        <p:spPr>
          <a:xfrm>
            <a:off x="902208" y="1917002"/>
            <a:ext cx="10515600" cy="2852737"/>
          </a:xfrm>
        </p:spPr>
        <p:txBody>
          <a:bodyPr/>
          <a:lstStyle/>
          <a:p>
            <a:r>
              <a:rPr lang="en-US" dirty="0"/>
              <a:t>Introduction</a:t>
            </a:r>
          </a:p>
        </p:txBody>
      </p:sp>
      <p:sp>
        <p:nvSpPr>
          <p:cNvPr id="3" name="Slide Number Placeholder 2">
            <a:extLst>
              <a:ext uri="{FF2B5EF4-FFF2-40B4-BE49-F238E27FC236}">
                <a16:creationId xmlns:a16="http://schemas.microsoft.com/office/drawing/2014/main" id="{F0C20306-E6F4-F24D-A75E-30EC06B742E9}"/>
              </a:ext>
            </a:extLst>
          </p:cNvPr>
          <p:cNvSpPr>
            <a:spLocks noGrp="1"/>
          </p:cNvSpPr>
          <p:nvPr>
            <p:ph type="sldNum" sz="quarter" idx="10"/>
          </p:nvPr>
        </p:nvSpPr>
        <p:spPr/>
        <p:txBody>
          <a:bodyPr/>
          <a:lstStyle/>
          <a:p>
            <a:fld id="{315C490B-2C62-3F4C-B451-B671971C5687}" type="slidenum">
              <a:rPr lang="en-US" smtClean="0"/>
              <a:pPr/>
              <a:t>6</a:t>
            </a:fld>
            <a:endParaRPr lang="en-US"/>
          </a:p>
        </p:txBody>
      </p:sp>
    </p:spTree>
    <p:extLst>
      <p:ext uri="{BB962C8B-B14F-4D97-AF65-F5344CB8AC3E}">
        <p14:creationId xmlns:p14="http://schemas.microsoft.com/office/powerpoint/2010/main" val="3199959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B294-2CEA-4546-86B0-13C20A01F5D1}"/>
              </a:ext>
            </a:extLst>
          </p:cNvPr>
          <p:cNvSpPr>
            <a:spLocks noGrp="1"/>
          </p:cNvSpPr>
          <p:nvPr>
            <p:ph type="title"/>
          </p:nvPr>
        </p:nvSpPr>
        <p:spPr/>
        <p:txBody>
          <a:bodyPr/>
          <a:lstStyle/>
          <a:p>
            <a:r>
              <a:rPr lang="en-US" dirty="0"/>
              <a:t>Case studies: preparing text data</a:t>
            </a:r>
          </a:p>
        </p:txBody>
      </p:sp>
      <p:sp>
        <p:nvSpPr>
          <p:cNvPr id="3" name="Content Placeholder 2">
            <a:extLst>
              <a:ext uri="{FF2B5EF4-FFF2-40B4-BE49-F238E27FC236}">
                <a16:creationId xmlns:a16="http://schemas.microsoft.com/office/drawing/2014/main" id="{B1E87A21-4F31-B742-96D8-D3C160FFCC45}"/>
              </a:ext>
            </a:extLst>
          </p:cNvPr>
          <p:cNvSpPr>
            <a:spLocks noGrp="1"/>
          </p:cNvSpPr>
          <p:nvPr>
            <p:ph sz="half" idx="1"/>
          </p:nvPr>
        </p:nvSpPr>
        <p:spPr>
          <a:xfrm>
            <a:off x="838200" y="1530842"/>
            <a:ext cx="10515600" cy="4698508"/>
          </a:xfrm>
        </p:spPr>
        <p:txBody>
          <a:bodyPr>
            <a:normAutofit/>
          </a:bodyPr>
          <a:lstStyle/>
          <a:p>
            <a:pPr marL="514350" indent="-514350">
              <a:lnSpc>
                <a:spcPct val="150000"/>
              </a:lnSpc>
              <a:buFont typeface="+mj-lt"/>
              <a:buAutoNum type="arabicPeriod"/>
            </a:pPr>
            <a:r>
              <a:rPr lang="en-US" dirty="0"/>
              <a:t>Look back at the </a:t>
            </a:r>
            <a:r>
              <a:rPr lang="en-US" i="1" dirty="0"/>
              <a:t>Creativity Boom </a:t>
            </a:r>
            <a:r>
              <a:rPr lang="en-US" dirty="0"/>
              <a:t>case study</a:t>
            </a:r>
          </a:p>
          <a:p>
            <a:pPr marL="514350" indent="-514350">
              <a:lnSpc>
                <a:spcPct val="150000"/>
              </a:lnSpc>
              <a:buFont typeface="+mj-lt"/>
              <a:buAutoNum type="arabicPeriod"/>
            </a:pPr>
            <a:r>
              <a:rPr lang="en-US" dirty="0"/>
              <a:t>Consider the following questions:</a:t>
            </a:r>
          </a:p>
          <a:p>
            <a:pPr lvl="1">
              <a:lnSpc>
                <a:spcPct val="150000"/>
              </a:lnSpc>
            </a:pPr>
            <a:r>
              <a:rPr lang="en-US" dirty="0"/>
              <a:t>What steps did he take to prepare his data?</a:t>
            </a:r>
          </a:p>
          <a:p>
            <a:pPr lvl="1">
              <a:lnSpc>
                <a:spcPct val="150000"/>
              </a:lnSpc>
            </a:pPr>
            <a:r>
              <a:rPr lang="en-US" dirty="0"/>
              <a:t>What assumptions did he make while preparing his data?</a:t>
            </a:r>
          </a:p>
          <a:p>
            <a:pPr marL="457200" lvl="1" indent="0">
              <a:lnSpc>
                <a:spcPct val="150000"/>
              </a:lnSpc>
              <a:buNone/>
            </a:pPr>
            <a:endParaRPr lang="en-US" dirty="0"/>
          </a:p>
          <a:p>
            <a:pPr marL="457200" lvl="1" indent="0">
              <a:lnSpc>
                <a:spcPct val="150000"/>
              </a:lnSpc>
              <a:buNone/>
            </a:pPr>
            <a:endParaRPr lang="en-US" dirty="0"/>
          </a:p>
        </p:txBody>
      </p:sp>
      <p:sp>
        <p:nvSpPr>
          <p:cNvPr id="4" name="Slide Number Placeholder 3">
            <a:extLst>
              <a:ext uri="{FF2B5EF4-FFF2-40B4-BE49-F238E27FC236}">
                <a16:creationId xmlns:a16="http://schemas.microsoft.com/office/drawing/2014/main" id="{67835F47-3930-4D4C-AEB6-A71F02C1697F}"/>
              </a:ext>
            </a:extLst>
          </p:cNvPr>
          <p:cNvSpPr>
            <a:spLocks noGrp="1"/>
          </p:cNvSpPr>
          <p:nvPr>
            <p:ph type="sldNum" sz="quarter" idx="12"/>
          </p:nvPr>
        </p:nvSpPr>
        <p:spPr/>
        <p:txBody>
          <a:bodyPr/>
          <a:lstStyle/>
          <a:p>
            <a:fld id="{B6B32D53-BB65-EC41-A890-C13572F8B348}" type="slidenum">
              <a:rPr lang="en-US" smtClean="0"/>
              <a:pPr/>
              <a:t>60</a:t>
            </a:fld>
            <a:endParaRPr lang="en-US"/>
          </a:p>
        </p:txBody>
      </p:sp>
      <p:sp>
        <p:nvSpPr>
          <p:cNvPr id="5" name="Rectangle 4">
            <a:extLst>
              <a:ext uri="{FF2B5EF4-FFF2-40B4-BE49-F238E27FC236}">
                <a16:creationId xmlns:a16="http://schemas.microsoft.com/office/drawing/2014/main" id="{D4952999-BC76-4C4F-9FE3-E4FDE69622E5}"/>
              </a:ext>
            </a:extLst>
          </p:cNvPr>
          <p:cNvSpPr/>
          <p:nvPr/>
        </p:nvSpPr>
        <p:spPr>
          <a:xfrm>
            <a:off x="9298429" y="737111"/>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5</a:t>
            </a:r>
            <a:endParaRPr lang="en-US" sz="2800" dirty="0">
              <a:latin typeface="+mj-lt"/>
            </a:endParaRPr>
          </a:p>
        </p:txBody>
      </p:sp>
    </p:spTree>
    <p:extLst>
      <p:ext uri="{BB962C8B-B14F-4D97-AF65-F5344CB8AC3E}">
        <p14:creationId xmlns:p14="http://schemas.microsoft.com/office/powerpoint/2010/main" val="3794421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E39E-7F51-6A48-94A1-63F4466B2DA6}"/>
              </a:ext>
            </a:extLst>
          </p:cNvPr>
          <p:cNvSpPr>
            <a:spLocks noGrp="1"/>
          </p:cNvSpPr>
          <p:nvPr>
            <p:ph type="title"/>
          </p:nvPr>
        </p:nvSpPr>
        <p:spPr/>
        <p:txBody>
          <a:bodyPr/>
          <a:lstStyle/>
          <a:p>
            <a:r>
              <a:rPr lang="en-US" dirty="0"/>
              <a:t>HTRC Named Entity Recognizer algorithm</a:t>
            </a:r>
          </a:p>
        </p:txBody>
      </p:sp>
      <p:sp>
        <p:nvSpPr>
          <p:cNvPr id="3" name="Content Placeholder 2">
            <a:extLst>
              <a:ext uri="{FF2B5EF4-FFF2-40B4-BE49-F238E27FC236}">
                <a16:creationId xmlns:a16="http://schemas.microsoft.com/office/drawing/2014/main" id="{99219E9F-72B2-7742-9967-46D5B1355313}"/>
              </a:ext>
            </a:extLst>
          </p:cNvPr>
          <p:cNvSpPr>
            <a:spLocks noGrp="1"/>
          </p:cNvSpPr>
          <p:nvPr>
            <p:ph sz="half" idx="1"/>
          </p:nvPr>
        </p:nvSpPr>
        <p:spPr>
          <a:xfrm>
            <a:off x="838200" y="5801544"/>
            <a:ext cx="10515600" cy="554806"/>
          </a:xfrm>
        </p:spPr>
        <p:txBody>
          <a:bodyPr/>
          <a:lstStyle/>
          <a:p>
            <a:pPr marL="0" indent="0" algn="ctr">
              <a:buNone/>
            </a:pPr>
            <a:r>
              <a:rPr lang="en-US" dirty="0"/>
              <a:t>https://</a:t>
            </a:r>
            <a:r>
              <a:rPr lang="en-US" dirty="0" err="1"/>
              <a:t>analytics.hathitrust.org</a:t>
            </a:r>
            <a:r>
              <a:rPr lang="en-US" dirty="0"/>
              <a:t>/</a:t>
            </a:r>
            <a:r>
              <a:rPr lang="en-US" dirty="0" err="1"/>
              <a:t>statisticalalgorithms</a:t>
            </a:r>
            <a:endParaRPr lang="en-US" dirty="0"/>
          </a:p>
        </p:txBody>
      </p:sp>
      <p:pic>
        <p:nvPicPr>
          <p:cNvPr id="6" name="Picture 5">
            <a:extLst>
              <a:ext uri="{FF2B5EF4-FFF2-40B4-BE49-F238E27FC236}">
                <a16:creationId xmlns:a16="http://schemas.microsoft.com/office/drawing/2014/main" id="{52AF0D85-BA11-1945-AC9A-846E5101F35B}"/>
              </a:ext>
            </a:extLst>
          </p:cNvPr>
          <p:cNvPicPr>
            <a:picLocks noChangeAspect="1"/>
          </p:cNvPicPr>
          <p:nvPr/>
        </p:nvPicPr>
        <p:blipFill>
          <a:blip r:embed="rId3"/>
          <a:stretch>
            <a:fillRect/>
          </a:stretch>
        </p:blipFill>
        <p:spPr>
          <a:xfrm>
            <a:off x="838200" y="1546697"/>
            <a:ext cx="10608717" cy="4017195"/>
          </a:xfrm>
          <a:prstGeom prst="rect">
            <a:avLst/>
          </a:prstGeom>
          <a:ln>
            <a:solidFill>
              <a:schemeClr val="tx1"/>
            </a:solidFill>
          </a:ln>
        </p:spPr>
      </p:pic>
      <p:sp>
        <p:nvSpPr>
          <p:cNvPr id="4" name="Slide Number Placeholder 3">
            <a:extLst>
              <a:ext uri="{FF2B5EF4-FFF2-40B4-BE49-F238E27FC236}">
                <a16:creationId xmlns:a16="http://schemas.microsoft.com/office/drawing/2014/main" id="{70E6750F-E281-5247-B8FA-7CC190C82D3D}"/>
              </a:ext>
            </a:extLst>
          </p:cNvPr>
          <p:cNvSpPr>
            <a:spLocks noGrp="1"/>
          </p:cNvSpPr>
          <p:nvPr>
            <p:ph type="sldNum" sz="quarter" idx="12"/>
          </p:nvPr>
        </p:nvSpPr>
        <p:spPr/>
        <p:txBody>
          <a:bodyPr/>
          <a:lstStyle/>
          <a:p>
            <a:fld id="{B6B32D53-BB65-EC41-A890-C13572F8B348}" type="slidenum">
              <a:rPr lang="en-US" smtClean="0"/>
              <a:pPr/>
              <a:t>61</a:t>
            </a:fld>
            <a:endParaRPr lang="en-US"/>
          </a:p>
        </p:txBody>
      </p:sp>
    </p:spTree>
    <p:extLst>
      <p:ext uri="{BB962C8B-B14F-4D97-AF65-F5344CB8AC3E}">
        <p14:creationId xmlns:p14="http://schemas.microsoft.com/office/powerpoint/2010/main" val="1094398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996-35AB-E340-8B1C-1C5F65677F79}"/>
              </a:ext>
            </a:extLst>
          </p:cNvPr>
          <p:cNvSpPr>
            <a:spLocks noGrp="1"/>
          </p:cNvSpPr>
          <p:nvPr>
            <p:ph type="title"/>
          </p:nvPr>
        </p:nvSpPr>
        <p:spPr/>
        <p:txBody>
          <a:bodyPr/>
          <a:lstStyle/>
          <a:p>
            <a:r>
              <a:rPr lang="en-US" dirty="0"/>
              <a:t>Hands-on activity</a:t>
            </a:r>
          </a:p>
        </p:txBody>
      </p:sp>
      <p:sp>
        <p:nvSpPr>
          <p:cNvPr id="3" name="Content Placeholder 2">
            <a:extLst>
              <a:ext uri="{FF2B5EF4-FFF2-40B4-BE49-F238E27FC236}">
                <a16:creationId xmlns:a16="http://schemas.microsoft.com/office/drawing/2014/main" id="{0E8E170B-2109-D44C-9963-4040A02809D5}"/>
              </a:ext>
            </a:extLst>
          </p:cNvPr>
          <p:cNvSpPr>
            <a:spLocks noGrp="1"/>
          </p:cNvSpPr>
          <p:nvPr>
            <p:ph sz="half" idx="1"/>
          </p:nvPr>
        </p:nvSpPr>
        <p:spPr/>
        <p:txBody>
          <a:bodyPr anchor="ctr"/>
          <a:lstStyle/>
          <a:p>
            <a:pPr marL="0" indent="0">
              <a:buNone/>
            </a:pPr>
            <a:r>
              <a:rPr lang="en-US" dirty="0"/>
              <a:t>Run the HTRC’s Named Entity Recognizer algorithm</a:t>
            </a:r>
          </a:p>
          <a:p>
            <a:pPr marL="0" indent="0">
              <a:buNone/>
            </a:pPr>
            <a:endParaRPr lang="en-US" dirty="0"/>
          </a:p>
          <a:p>
            <a:pPr marL="0" indent="0">
              <a:buNone/>
            </a:pPr>
            <a:endParaRPr lang="en-US" dirty="0"/>
          </a:p>
          <a:p>
            <a:pPr marL="0" indent="0">
              <a:buNone/>
            </a:pPr>
            <a:r>
              <a:rPr lang="en-US" dirty="0"/>
              <a:t>Website: </a:t>
            </a:r>
            <a:r>
              <a:rPr lang="en-US" dirty="0">
                <a:hlinkClick r:id="rId3"/>
              </a:rPr>
              <a:t>https://analytics.hathitrust.org/</a:t>
            </a:r>
            <a:r>
              <a:rPr lang="en-US" dirty="0"/>
              <a:t> </a:t>
            </a:r>
          </a:p>
        </p:txBody>
      </p:sp>
      <p:sp>
        <p:nvSpPr>
          <p:cNvPr id="5" name="Rectangle 4">
            <a:extLst>
              <a:ext uri="{FF2B5EF4-FFF2-40B4-BE49-F238E27FC236}">
                <a16:creationId xmlns:a16="http://schemas.microsoft.com/office/drawing/2014/main" id="{015E34DD-7C43-CB47-B47E-927FFD591E07}"/>
              </a:ext>
            </a:extLst>
          </p:cNvPr>
          <p:cNvSpPr/>
          <p:nvPr/>
        </p:nvSpPr>
        <p:spPr>
          <a:xfrm>
            <a:off x="9298429" y="737111"/>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5</a:t>
            </a:r>
            <a:endParaRPr lang="en-US" sz="2800" dirty="0">
              <a:latin typeface="+mj-lt"/>
            </a:endParaRPr>
          </a:p>
        </p:txBody>
      </p:sp>
      <p:sp>
        <p:nvSpPr>
          <p:cNvPr id="4" name="Slide Number Placeholder 3">
            <a:extLst>
              <a:ext uri="{FF2B5EF4-FFF2-40B4-BE49-F238E27FC236}">
                <a16:creationId xmlns:a16="http://schemas.microsoft.com/office/drawing/2014/main" id="{DB697013-6FDF-1D43-BDE3-4D13DDBDC1BC}"/>
              </a:ext>
            </a:extLst>
          </p:cNvPr>
          <p:cNvSpPr>
            <a:spLocks noGrp="1"/>
          </p:cNvSpPr>
          <p:nvPr>
            <p:ph type="sldNum" sz="quarter" idx="12"/>
          </p:nvPr>
        </p:nvSpPr>
        <p:spPr/>
        <p:txBody>
          <a:bodyPr/>
          <a:lstStyle/>
          <a:p>
            <a:fld id="{B6B32D53-BB65-EC41-A890-C13572F8B348}" type="slidenum">
              <a:rPr lang="en-US" smtClean="0"/>
              <a:pPr/>
              <a:t>62</a:t>
            </a:fld>
            <a:endParaRPr lang="en-US" dirty="0"/>
          </a:p>
        </p:txBody>
      </p:sp>
    </p:spTree>
    <p:extLst>
      <p:ext uri="{BB962C8B-B14F-4D97-AF65-F5344CB8AC3E}">
        <p14:creationId xmlns:p14="http://schemas.microsoft.com/office/powerpoint/2010/main" val="2661976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0317-05AD-814D-8311-0ABF7F768C1E}"/>
              </a:ext>
            </a:extLst>
          </p:cNvPr>
          <p:cNvSpPr>
            <a:spLocks noGrp="1"/>
          </p:cNvSpPr>
          <p:nvPr>
            <p:ph type="title"/>
          </p:nvPr>
        </p:nvSpPr>
        <p:spPr/>
        <p:txBody>
          <a:bodyPr/>
          <a:lstStyle/>
          <a:p>
            <a:r>
              <a:rPr lang="en-US" i="1" dirty="0"/>
              <a:t>The Modern </a:t>
            </a:r>
            <a:r>
              <a:rPr lang="en-US" i="1" dirty="0" err="1"/>
              <a:t>Traveller</a:t>
            </a:r>
            <a:r>
              <a:rPr lang="en-US" i="1" dirty="0"/>
              <a:t> </a:t>
            </a:r>
            <a:r>
              <a:rPr lang="en-US" dirty="0" err="1"/>
              <a:t>workset</a:t>
            </a:r>
            <a:endParaRPr lang="en-US" dirty="0"/>
          </a:p>
        </p:txBody>
      </p:sp>
      <p:pic>
        <p:nvPicPr>
          <p:cNvPr id="6" name="Content Placeholder 5">
            <a:extLst>
              <a:ext uri="{FF2B5EF4-FFF2-40B4-BE49-F238E27FC236}">
                <a16:creationId xmlns:a16="http://schemas.microsoft.com/office/drawing/2014/main" id="{F07BEA0D-C137-E844-8D62-EC95CBB03AD8}"/>
              </a:ext>
            </a:extLst>
          </p:cNvPr>
          <p:cNvPicPr>
            <a:picLocks noGrp="1" noChangeAspect="1"/>
          </p:cNvPicPr>
          <p:nvPr>
            <p:ph sz="half" idx="1"/>
          </p:nvPr>
        </p:nvPicPr>
        <p:blipFill>
          <a:blip r:embed="rId3"/>
          <a:stretch>
            <a:fillRect/>
          </a:stretch>
        </p:blipFill>
        <p:spPr>
          <a:xfrm>
            <a:off x="2238833" y="1525562"/>
            <a:ext cx="7714334" cy="4830788"/>
          </a:xfrm>
          <a:ln>
            <a:solidFill>
              <a:schemeClr val="tx1"/>
            </a:solidFill>
          </a:ln>
        </p:spPr>
      </p:pic>
      <p:sp>
        <p:nvSpPr>
          <p:cNvPr id="4" name="Slide Number Placeholder 3">
            <a:extLst>
              <a:ext uri="{FF2B5EF4-FFF2-40B4-BE49-F238E27FC236}">
                <a16:creationId xmlns:a16="http://schemas.microsoft.com/office/drawing/2014/main" id="{3BDE5821-A42E-2F48-A6B3-B22AB756AA9B}"/>
              </a:ext>
            </a:extLst>
          </p:cNvPr>
          <p:cNvSpPr>
            <a:spLocks noGrp="1"/>
          </p:cNvSpPr>
          <p:nvPr>
            <p:ph type="sldNum" sz="quarter" idx="12"/>
          </p:nvPr>
        </p:nvSpPr>
        <p:spPr/>
        <p:txBody>
          <a:bodyPr/>
          <a:lstStyle/>
          <a:p>
            <a:fld id="{B6B32D53-BB65-EC41-A890-C13572F8B348}" type="slidenum">
              <a:rPr lang="en-US" smtClean="0"/>
              <a:pPr/>
              <a:t>63</a:t>
            </a:fld>
            <a:endParaRPr lang="en-US"/>
          </a:p>
        </p:txBody>
      </p:sp>
    </p:spTree>
    <p:extLst>
      <p:ext uri="{BB962C8B-B14F-4D97-AF65-F5344CB8AC3E}">
        <p14:creationId xmlns:p14="http://schemas.microsoft.com/office/powerpoint/2010/main" val="1530394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Navigate to the HTRC algorithms</a:t>
            </a:r>
          </a:p>
        </p:txBody>
      </p:sp>
      <p:pic>
        <p:nvPicPr>
          <p:cNvPr id="9" name="Content Placeholder 8" descr="Click on the algorithms option on the header menu of the HTRC Analytics interface. " title="Screenshot of the algorithms option on the header menu of HTRC Analytic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36635" y="1825625"/>
            <a:ext cx="8118730" cy="4351338"/>
          </a:xfrm>
          <a:ln>
            <a:solidFill>
              <a:schemeClr val="tx1"/>
            </a:solidFill>
          </a:ln>
        </p:spPr>
      </p:pic>
      <p:sp>
        <p:nvSpPr>
          <p:cNvPr id="5" name="Right Arrow 4"/>
          <p:cNvSpPr/>
          <p:nvPr/>
        </p:nvSpPr>
        <p:spPr>
          <a:xfrm rot="13734854" flipV="1">
            <a:off x="5114459" y="2274019"/>
            <a:ext cx="930692" cy="371006"/>
          </a:xfrm>
          <a:prstGeom prst="rightArrow">
            <a:avLst>
              <a:gd name="adj1" fmla="val 44248"/>
              <a:gd name="adj2" fmla="val 56205"/>
            </a:avLst>
          </a:prstGeom>
          <a:solidFill>
            <a:schemeClr val="tx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Rectangle 9"/>
          <p:cNvSpPr/>
          <p:nvPr/>
        </p:nvSpPr>
        <p:spPr>
          <a:xfrm>
            <a:off x="4268391" y="6294652"/>
            <a:ext cx="3514104" cy="496996"/>
          </a:xfrm>
          <a:prstGeom prst="rect">
            <a:avLst/>
          </a:prstGeom>
        </p:spPr>
        <p:txBody>
          <a:bodyPr wrap="none">
            <a:spAutoFit/>
          </a:bodyPr>
          <a:lstStyle/>
          <a:p>
            <a:pPr>
              <a:lnSpc>
                <a:spcPct val="150000"/>
              </a:lnSpc>
            </a:pPr>
            <a:r>
              <a:rPr lang="en-US" sz="2000">
                <a:hlinkClick r:id="rId4"/>
              </a:rPr>
              <a:t>https://</a:t>
            </a:r>
            <a:r>
              <a:rPr lang="en-US" sz="2000" dirty="0">
                <a:hlinkClick r:id="rId4"/>
              </a:rPr>
              <a:t>analytics.hathitrust.org</a:t>
            </a:r>
            <a:endParaRPr lang="en-US" sz="2000" dirty="0"/>
          </a:p>
        </p:txBody>
      </p:sp>
      <p:sp>
        <p:nvSpPr>
          <p:cNvPr id="3" name="Slide Number Placeholder 2">
            <a:extLst>
              <a:ext uri="{FF2B5EF4-FFF2-40B4-BE49-F238E27FC236}">
                <a16:creationId xmlns:a16="http://schemas.microsoft.com/office/drawing/2014/main" id="{ED851C29-8859-374B-9BF5-35C2F28EADED}"/>
              </a:ext>
            </a:extLst>
          </p:cNvPr>
          <p:cNvSpPr>
            <a:spLocks noGrp="1"/>
          </p:cNvSpPr>
          <p:nvPr>
            <p:ph type="sldNum" sz="quarter" idx="12"/>
          </p:nvPr>
        </p:nvSpPr>
        <p:spPr/>
        <p:txBody>
          <a:bodyPr/>
          <a:lstStyle/>
          <a:p>
            <a:fld id="{B6B32D53-BB65-EC41-A890-C13572F8B348}" type="slidenum">
              <a:rPr lang="en-US" smtClean="0"/>
              <a:pPr/>
              <a:t>64</a:t>
            </a:fld>
            <a:endParaRPr lang="en-US"/>
          </a:p>
        </p:txBody>
      </p:sp>
    </p:spTree>
    <p:extLst>
      <p:ext uri="{BB962C8B-B14F-4D97-AF65-F5344CB8AC3E}">
        <p14:creationId xmlns:p14="http://schemas.microsoft.com/office/powerpoint/2010/main" val="903691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D4AEAE-0375-6F41-B987-D7B887EAC5B2}"/>
              </a:ext>
            </a:extLst>
          </p:cNvPr>
          <p:cNvPicPr>
            <a:picLocks noChangeAspect="1"/>
          </p:cNvPicPr>
          <p:nvPr/>
        </p:nvPicPr>
        <p:blipFill>
          <a:blip r:embed="rId3"/>
          <a:stretch>
            <a:fillRect/>
          </a:stretch>
        </p:blipFill>
        <p:spPr>
          <a:xfrm>
            <a:off x="1543050" y="2306329"/>
            <a:ext cx="9810750" cy="3144471"/>
          </a:xfrm>
          <a:prstGeom prst="rect">
            <a:avLst/>
          </a:prstGeom>
          <a:ln>
            <a:solidFill>
              <a:schemeClr val="tx1"/>
            </a:solidFill>
          </a:ln>
        </p:spPr>
      </p:pic>
      <p:sp>
        <p:nvSpPr>
          <p:cNvPr id="2" name="Title 1"/>
          <p:cNvSpPr>
            <a:spLocks noGrp="1"/>
          </p:cNvSpPr>
          <p:nvPr>
            <p:ph type="title"/>
          </p:nvPr>
        </p:nvSpPr>
        <p:spPr/>
        <p:txBody>
          <a:bodyPr/>
          <a:lstStyle/>
          <a:p>
            <a:r>
              <a:rPr lang="en-US" dirty="0"/>
              <a:t>Find the </a:t>
            </a:r>
            <a:r>
              <a:rPr lang="en-US" dirty="0" err="1"/>
              <a:t>workset</a:t>
            </a:r>
            <a:endParaRPr lang="en-US" dirty="0"/>
          </a:p>
        </p:txBody>
      </p:sp>
      <p:sp>
        <p:nvSpPr>
          <p:cNvPr id="4" name="Right Arrow 3"/>
          <p:cNvSpPr/>
          <p:nvPr/>
        </p:nvSpPr>
        <p:spPr>
          <a:xfrm rot="8886040">
            <a:off x="10030419" y="2583282"/>
            <a:ext cx="1158246" cy="384999"/>
          </a:xfrm>
          <a:prstGeom prst="right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C69047D-EE84-324D-B006-F0293152494F}"/>
              </a:ext>
            </a:extLst>
          </p:cNvPr>
          <p:cNvSpPr>
            <a:spLocks noGrp="1"/>
          </p:cNvSpPr>
          <p:nvPr>
            <p:ph type="sldNum" sz="quarter" idx="12"/>
          </p:nvPr>
        </p:nvSpPr>
        <p:spPr/>
        <p:txBody>
          <a:bodyPr/>
          <a:lstStyle/>
          <a:p>
            <a:fld id="{B6B32D53-BB65-EC41-A890-C13572F8B348}" type="slidenum">
              <a:rPr lang="en-US" smtClean="0"/>
              <a:pPr/>
              <a:t>65</a:t>
            </a:fld>
            <a:endParaRPr lang="en-US"/>
          </a:p>
        </p:txBody>
      </p:sp>
    </p:spTree>
    <p:extLst>
      <p:ext uri="{BB962C8B-B14F-4D97-AF65-F5344CB8AC3E}">
        <p14:creationId xmlns:p14="http://schemas.microsoft.com/office/powerpoint/2010/main" val="4202697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236F0E1-EE55-0049-8D34-DE713AB9B343}"/>
              </a:ext>
            </a:extLst>
          </p:cNvPr>
          <p:cNvPicPr>
            <a:picLocks noGrp="1" noChangeAspect="1"/>
          </p:cNvPicPr>
          <p:nvPr>
            <p:ph sz="half" idx="1"/>
          </p:nvPr>
        </p:nvPicPr>
        <p:blipFill>
          <a:blip r:embed="rId3"/>
          <a:stretch>
            <a:fillRect/>
          </a:stretch>
        </p:blipFill>
        <p:spPr>
          <a:xfrm>
            <a:off x="1510482" y="1649000"/>
            <a:ext cx="9843318" cy="4351338"/>
          </a:xfrm>
          <a:ln>
            <a:solidFill>
              <a:schemeClr val="tx1"/>
            </a:solidFill>
          </a:ln>
        </p:spPr>
      </p:pic>
      <p:sp>
        <p:nvSpPr>
          <p:cNvPr id="2" name="Title 1">
            <a:extLst>
              <a:ext uri="{FF2B5EF4-FFF2-40B4-BE49-F238E27FC236}">
                <a16:creationId xmlns:a16="http://schemas.microsoft.com/office/drawing/2014/main" id="{A1A70DA8-50FC-1445-A334-438EB64B63D7}"/>
              </a:ext>
            </a:extLst>
          </p:cNvPr>
          <p:cNvSpPr>
            <a:spLocks noGrp="1"/>
          </p:cNvSpPr>
          <p:nvPr>
            <p:ph type="title"/>
          </p:nvPr>
        </p:nvSpPr>
        <p:spPr/>
        <p:txBody>
          <a:bodyPr/>
          <a:lstStyle/>
          <a:p>
            <a:r>
              <a:rPr lang="en-US" dirty="0"/>
              <a:t>Filter by name &amp; select the </a:t>
            </a:r>
            <a:r>
              <a:rPr lang="en-US" dirty="0" err="1"/>
              <a:t>workset</a:t>
            </a:r>
            <a:endParaRPr lang="en-US" dirty="0"/>
          </a:p>
        </p:txBody>
      </p:sp>
      <p:sp>
        <p:nvSpPr>
          <p:cNvPr id="7" name="Right Arrow 6">
            <a:extLst>
              <a:ext uri="{FF2B5EF4-FFF2-40B4-BE49-F238E27FC236}">
                <a16:creationId xmlns:a16="http://schemas.microsoft.com/office/drawing/2014/main" id="{2128E005-B601-2247-B3ED-E01812CC3D30}"/>
              </a:ext>
            </a:extLst>
          </p:cNvPr>
          <p:cNvSpPr/>
          <p:nvPr/>
        </p:nvSpPr>
        <p:spPr>
          <a:xfrm rot="18855364">
            <a:off x="931360" y="5003808"/>
            <a:ext cx="1158246" cy="384999"/>
          </a:xfrm>
          <a:prstGeom prst="right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5395ED7-F69A-A244-89FA-5962680B6BF8}"/>
              </a:ext>
            </a:extLst>
          </p:cNvPr>
          <p:cNvSpPr>
            <a:spLocks noGrp="1"/>
          </p:cNvSpPr>
          <p:nvPr>
            <p:ph type="sldNum" sz="quarter" idx="12"/>
          </p:nvPr>
        </p:nvSpPr>
        <p:spPr/>
        <p:txBody>
          <a:bodyPr/>
          <a:lstStyle/>
          <a:p>
            <a:fld id="{B6B32D53-BB65-EC41-A890-C13572F8B348}" type="slidenum">
              <a:rPr lang="en-US" smtClean="0"/>
              <a:pPr/>
              <a:t>66</a:t>
            </a:fld>
            <a:endParaRPr lang="en-US"/>
          </a:p>
        </p:txBody>
      </p:sp>
      <p:sp>
        <p:nvSpPr>
          <p:cNvPr id="10" name="Right Arrow 9">
            <a:extLst>
              <a:ext uri="{FF2B5EF4-FFF2-40B4-BE49-F238E27FC236}">
                <a16:creationId xmlns:a16="http://schemas.microsoft.com/office/drawing/2014/main" id="{AAD1DDC5-ABF3-1740-AFF1-2288C3451A0D}"/>
              </a:ext>
            </a:extLst>
          </p:cNvPr>
          <p:cNvSpPr/>
          <p:nvPr/>
        </p:nvSpPr>
        <p:spPr>
          <a:xfrm rot="7298835">
            <a:off x="6733444" y="2050506"/>
            <a:ext cx="1158246" cy="384999"/>
          </a:xfrm>
          <a:prstGeom prst="rightArrow">
            <a:avLst/>
          </a:prstGeom>
          <a:solidFill>
            <a:schemeClr val="accent2">
              <a:lumMod val="75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682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2A52-1A96-914C-9777-DF0831041D73}"/>
              </a:ext>
            </a:extLst>
          </p:cNvPr>
          <p:cNvSpPr>
            <a:spLocks noGrp="1"/>
          </p:cNvSpPr>
          <p:nvPr>
            <p:ph type="title"/>
          </p:nvPr>
        </p:nvSpPr>
        <p:spPr/>
        <p:txBody>
          <a:bodyPr>
            <a:normAutofit fontScale="90000"/>
          </a:bodyPr>
          <a:lstStyle/>
          <a:p>
            <a:r>
              <a:rPr lang="en-US" dirty="0"/>
              <a:t>View </a:t>
            </a:r>
            <a:r>
              <a:rPr lang="en-US" dirty="0" err="1"/>
              <a:t>workset</a:t>
            </a:r>
            <a:r>
              <a:rPr lang="en-US" dirty="0"/>
              <a:t> &amp; choose NER algorithm from menu</a:t>
            </a:r>
          </a:p>
        </p:txBody>
      </p:sp>
      <p:sp>
        <p:nvSpPr>
          <p:cNvPr id="3" name="Slide Number Placeholder 2">
            <a:extLst>
              <a:ext uri="{FF2B5EF4-FFF2-40B4-BE49-F238E27FC236}">
                <a16:creationId xmlns:a16="http://schemas.microsoft.com/office/drawing/2014/main" id="{12187184-3E2E-4C44-A010-B78CB375C01B}"/>
              </a:ext>
            </a:extLst>
          </p:cNvPr>
          <p:cNvSpPr>
            <a:spLocks noGrp="1"/>
          </p:cNvSpPr>
          <p:nvPr>
            <p:ph type="sldNum" sz="quarter" idx="12"/>
          </p:nvPr>
        </p:nvSpPr>
        <p:spPr/>
        <p:txBody>
          <a:bodyPr/>
          <a:lstStyle/>
          <a:p>
            <a:fld id="{B6B32D53-BB65-EC41-A890-C13572F8B348}" type="slidenum">
              <a:rPr lang="en-US" smtClean="0"/>
              <a:pPr/>
              <a:t>67</a:t>
            </a:fld>
            <a:endParaRPr lang="en-US"/>
          </a:p>
        </p:txBody>
      </p:sp>
      <p:pic>
        <p:nvPicPr>
          <p:cNvPr id="8" name="Content Placeholder 7">
            <a:extLst>
              <a:ext uri="{FF2B5EF4-FFF2-40B4-BE49-F238E27FC236}">
                <a16:creationId xmlns:a16="http://schemas.microsoft.com/office/drawing/2014/main" id="{A0A7CB3A-7174-5542-892A-307E81DBBB66}"/>
              </a:ext>
            </a:extLst>
          </p:cNvPr>
          <p:cNvPicPr>
            <a:picLocks noGrp="1" noChangeAspect="1"/>
          </p:cNvPicPr>
          <p:nvPr>
            <p:ph sz="half" idx="1"/>
          </p:nvPr>
        </p:nvPicPr>
        <p:blipFill>
          <a:blip r:embed="rId3"/>
          <a:stretch>
            <a:fillRect/>
          </a:stretch>
        </p:blipFill>
        <p:spPr>
          <a:xfrm>
            <a:off x="2294446" y="1530350"/>
            <a:ext cx="7603108" cy="4351338"/>
          </a:xfrm>
          <a:ln>
            <a:solidFill>
              <a:schemeClr val="tx1"/>
            </a:solidFill>
          </a:ln>
        </p:spPr>
      </p:pic>
      <p:sp>
        <p:nvSpPr>
          <p:cNvPr id="9" name="Oval 8">
            <a:extLst>
              <a:ext uri="{FF2B5EF4-FFF2-40B4-BE49-F238E27FC236}">
                <a16:creationId xmlns:a16="http://schemas.microsoft.com/office/drawing/2014/main" id="{9C3942A3-C967-E846-8EC5-4F2265D78968}"/>
              </a:ext>
            </a:extLst>
          </p:cNvPr>
          <p:cNvSpPr/>
          <p:nvPr/>
        </p:nvSpPr>
        <p:spPr>
          <a:xfrm>
            <a:off x="7187406" y="2401942"/>
            <a:ext cx="2710148" cy="814691"/>
          </a:xfrm>
          <a:prstGeom prst="ellipse">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2992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2A52-1A96-914C-9777-DF0831041D73}"/>
              </a:ext>
            </a:extLst>
          </p:cNvPr>
          <p:cNvSpPr>
            <a:spLocks noGrp="1"/>
          </p:cNvSpPr>
          <p:nvPr>
            <p:ph type="title"/>
          </p:nvPr>
        </p:nvSpPr>
        <p:spPr/>
        <p:txBody>
          <a:bodyPr/>
          <a:lstStyle/>
          <a:p>
            <a:r>
              <a:rPr lang="en-US" dirty="0"/>
              <a:t>Input job details &amp; submit</a:t>
            </a:r>
          </a:p>
        </p:txBody>
      </p:sp>
      <p:pic>
        <p:nvPicPr>
          <p:cNvPr id="6" name="Content Placeholder 5">
            <a:extLst>
              <a:ext uri="{FF2B5EF4-FFF2-40B4-BE49-F238E27FC236}">
                <a16:creationId xmlns:a16="http://schemas.microsoft.com/office/drawing/2014/main" id="{156BF64C-B413-3B4B-9173-8F9124151F4F}"/>
              </a:ext>
            </a:extLst>
          </p:cNvPr>
          <p:cNvPicPr>
            <a:picLocks noGrp="1" noChangeAspect="1"/>
          </p:cNvPicPr>
          <p:nvPr>
            <p:ph sz="half" idx="1"/>
          </p:nvPr>
        </p:nvPicPr>
        <p:blipFill>
          <a:blip r:embed="rId3"/>
          <a:stretch>
            <a:fillRect/>
          </a:stretch>
        </p:blipFill>
        <p:spPr>
          <a:xfrm>
            <a:off x="838200" y="1741767"/>
            <a:ext cx="10515600" cy="3928503"/>
          </a:xfrm>
          <a:ln>
            <a:solidFill>
              <a:schemeClr val="tx1"/>
            </a:solidFill>
          </a:ln>
        </p:spPr>
      </p:pic>
      <p:sp>
        <p:nvSpPr>
          <p:cNvPr id="3" name="Slide Number Placeholder 2">
            <a:extLst>
              <a:ext uri="{FF2B5EF4-FFF2-40B4-BE49-F238E27FC236}">
                <a16:creationId xmlns:a16="http://schemas.microsoft.com/office/drawing/2014/main" id="{29348AEE-2E55-1745-8DCB-AE3FEFE65121}"/>
              </a:ext>
            </a:extLst>
          </p:cNvPr>
          <p:cNvSpPr>
            <a:spLocks noGrp="1"/>
          </p:cNvSpPr>
          <p:nvPr>
            <p:ph type="sldNum" sz="quarter" idx="12"/>
          </p:nvPr>
        </p:nvSpPr>
        <p:spPr/>
        <p:txBody>
          <a:bodyPr/>
          <a:lstStyle/>
          <a:p>
            <a:fld id="{B6B32D53-BB65-EC41-A890-C13572F8B348}" type="slidenum">
              <a:rPr lang="en-US" smtClean="0"/>
              <a:pPr/>
              <a:t>68</a:t>
            </a:fld>
            <a:endParaRPr lang="en-US"/>
          </a:p>
        </p:txBody>
      </p:sp>
    </p:spTree>
    <p:extLst>
      <p:ext uri="{BB962C8B-B14F-4D97-AF65-F5344CB8AC3E}">
        <p14:creationId xmlns:p14="http://schemas.microsoft.com/office/powerpoint/2010/main" val="1835222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A061-0986-6749-9252-24F5C19445A3}"/>
              </a:ext>
            </a:extLst>
          </p:cNvPr>
          <p:cNvSpPr>
            <a:spLocks noGrp="1"/>
          </p:cNvSpPr>
          <p:nvPr>
            <p:ph type="title"/>
          </p:nvPr>
        </p:nvSpPr>
        <p:spPr/>
        <p:txBody>
          <a:bodyPr/>
          <a:lstStyle/>
          <a:p>
            <a:r>
              <a:rPr lang="en-US" dirty="0"/>
              <a:t>See your job in progress</a:t>
            </a:r>
          </a:p>
        </p:txBody>
      </p:sp>
      <p:pic>
        <p:nvPicPr>
          <p:cNvPr id="6" name="Content Placeholder 5">
            <a:extLst>
              <a:ext uri="{FF2B5EF4-FFF2-40B4-BE49-F238E27FC236}">
                <a16:creationId xmlns:a16="http://schemas.microsoft.com/office/drawing/2014/main" id="{C2712C61-4C0E-F342-A35B-C39F68C41A4F}"/>
              </a:ext>
            </a:extLst>
          </p:cNvPr>
          <p:cNvPicPr>
            <a:picLocks noGrp="1" noChangeAspect="1"/>
          </p:cNvPicPr>
          <p:nvPr>
            <p:ph sz="half" idx="1"/>
          </p:nvPr>
        </p:nvPicPr>
        <p:blipFill>
          <a:blip r:embed="rId3"/>
          <a:stretch>
            <a:fillRect/>
          </a:stretch>
        </p:blipFill>
        <p:spPr>
          <a:xfrm>
            <a:off x="838200" y="1735471"/>
            <a:ext cx="10515600" cy="3941095"/>
          </a:xfrm>
          <a:ln>
            <a:solidFill>
              <a:schemeClr val="tx1"/>
            </a:solidFill>
          </a:ln>
        </p:spPr>
      </p:pic>
      <p:sp>
        <p:nvSpPr>
          <p:cNvPr id="4" name="Slide Number Placeholder 3">
            <a:extLst>
              <a:ext uri="{FF2B5EF4-FFF2-40B4-BE49-F238E27FC236}">
                <a16:creationId xmlns:a16="http://schemas.microsoft.com/office/drawing/2014/main" id="{1BE608E6-6CC3-F747-9796-193C5B58B1DE}"/>
              </a:ext>
            </a:extLst>
          </p:cNvPr>
          <p:cNvSpPr>
            <a:spLocks noGrp="1"/>
          </p:cNvSpPr>
          <p:nvPr>
            <p:ph type="sldNum" sz="quarter" idx="12"/>
          </p:nvPr>
        </p:nvSpPr>
        <p:spPr/>
        <p:txBody>
          <a:bodyPr/>
          <a:lstStyle/>
          <a:p>
            <a:fld id="{B6B32D53-BB65-EC41-A890-C13572F8B348}" type="slidenum">
              <a:rPr lang="en-US" smtClean="0"/>
              <a:pPr/>
              <a:t>69</a:t>
            </a:fld>
            <a:endParaRPr lang="en-US"/>
          </a:p>
        </p:txBody>
      </p:sp>
    </p:spTree>
    <p:extLst>
      <p:ext uri="{BB962C8B-B14F-4D97-AF65-F5344CB8AC3E}">
        <p14:creationId xmlns:p14="http://schemas.microsoft.com/office/powerpoint/2010/main" val="383999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B33E5A-6995-2048-9CB0-D94807B19D4C}"/>
              </a:ext>
            </a:extLst>
          </p:cNvPr>
          <p:cNvSpPr>
            <a:spLocks noGrp="1"/>
          </p:cNvSpPr>
          <p:nvPr>
            <p:ph type="title"/>
          </p:nvPr>
        </p:nvSpPr>
        <p:spPr/>
        <p:txBody>
          <a:bodyPr/>
          <a:lstStyle/>
          <a:p>
            <a:r>
              <a:rPr lang="en-US" dirty="0"/>
              <a:t>In this section we will…</a:t>
            </a:r>
          </a:p>
        </p:txBody>
      </p:sp>
      <p:sp>
        <p:nvSpPr>
          <p:cNvPr id="5" name="Content Placeholder 4">
            <a:extLst>
              <a:ext uri="{FF2B5EF4-FFF2-40B4-BE49-F238E27FC236}">
                <a16:creationId xmlns:a16="http://schemas.microsoft.com/office/drawing/2014/main" id="{DA9E1CA6-384F-6E4C-868B-3CAEB8392970}"/>
              </a:ext>
            </a:extLst>
          </p:cNvPr>
          <p:cNvSpPr>
            <a:spLocks noGrp="1"/>
          </p:cNvSpPr>
          <p:nvPr>
            <p:ph sz="half" idx="1"/>
          </p:nvPr>
        </p:nvSpPr>
        <p:spPr/>
        <p:txBody>
          <a:bodyPr/>
          <a:lstStyle/>
          <a:p>
            <a:pPr>
              <a:lnSpc>
                <a:spcPct val="150000"/>
              </a:lnSpc>
            </a:pPr>
            <a:r>
              <a:rPr lang="en-US" dirty="0"/>
              <a:t>Briefly introduce </a:t>
            </a:r>
            <a:r>
              <a:rPr lang="en-US" dirty="0" err="1"/>
              <a:t>HathiTrust</a:t>
            </a:r>
            <a:r>
              <a:rPr lang="en-US" dirty="0"/>
              <a:t> and its Research Center</a:t>
            </a:r>
          </a:p>
          <a:p>
            <a:pPr>
              <a:lnSpc>
                <a:spcPct val="150000"/>
              </a:lnSpc>
            </a:pPr>
            <a:r>
              <a:rPr lang="en-US" dirty="0"/>
              <a:t>Define text analysis</a:t>
            </a:r>
          </a:p>
          <a:p>
            <a:pPr>
              <a:lnSpc>
                <a:spcPct val="150000"/>
              </a:lnSpc>
            </a:pPr>
            <a:r>
              <a:rPr lang="en-US" dirty="0"/>
              <a:t>Introduce our case studies</a:t>
            </a:r>
          </a:p>
        </p:txBody>
      </p:sp>
      <p:sp>
        <p:nvSpPr>
          <p:cNvPr id="2" name="Slide Number Placeholder 1">
            <a:extLst>
              <a:ext uri="{FF2B5EF4-FFF2-40B4-BE49-F238E27FC236}">
                <a16:creationId xmlns:a16="http://schemas.microsoft.com/office/drawing/2014/main" id="{7F756B4E-2DB7-AE4A-8BFF-3B7FA0DE7338}"/>
              </a:ext>
            </a:extLst>
          </p:cNvPr>
          <p:cNvSpPr>
            <a:spLocks noGrp="1"/>
          </p:cNvSpPr>
          <p:nvPr>
            <p:ph type="sldNum" sz="quarter" idx="12"/>
          </p:nvPr>
        </p:nvSpPr>
        <p:spPr/>
        <p:txBody>
          <a:bodyPr/>
          <a:lstStyle/>
          <a:p>
            <a:fld id="{B6B32D53-BB65-EC41-A890-C13572F8B348}" type="slidenum">
              <a:rPr lang="en-US" smtClean="0"/>
              <a:pPr/>
              <a:t>7</a:t>
            </a:fld>
            <a:endParaRPr lang="en-US"/>
          </a:p>
        </p:txBody>
      </p:sp>
    </p:spTree>
    <p:extLst>
      <p:ext uri="{BB962C8B-B14F-4D97-AF65-F5344CB8AC3E}">
        <p14:creationId xmlns:p14="http://schemas.microsoft.com/office/powerpoint/2010/main" val="1633125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1226-232F-5C4E-BAAE-EF7FCCD60E4D}"/>
              </a:ext>
            </a:extLst>
          </p:cNvPr>
          <p:cNvSpPr>
            <a:spLocks noGrp="1"/>
          </p:cNvSpPr>
          <p:nvPr>
            <p:ph type="title"/>
          </p:nvPr>
        </p:nvSpPr>
        <p:spPr/>
        <p:txBody>
          <a:bodyPr/>
          <a:lstStyle/>
          <a:p>
            <a:r>
              <a:rPr lang="en-US" dirty="0"/>
              <a:t>View your results</a:t>
            </a:r>
          </a:p>
        </p:txBody>
      </p:sp>
      <p:pic>
        <p:nvPicPr>
          <p:cNvPr id="6" name="Content Placeholder 5">
            <a:extLst>
              <a:ext uri="{FF2B5EF4-FFF2-40B4-BE49-F238E27FC236}">
                <a16:creationId xmlns:a16="http://schemas.microsoft.com/office/drawing/2014/main" id="{EB839D5F-F530-254F-A17C-E05C5E899FE9}"/>
              </a:ext>
            </a:extLst>
          </p:cNvPr>
          <p:cNvPicPr>
            <a:picLocks noGrp="1" noChangeAspect="1"/>
          </p:cNvPicPr>
          <p:nvPr>
            <p:ph sz="half" idx="1"/>
          </p:nvPr>
        </p:nvPicPr>
        <p:blipFill>
          <a:blip r:embed="rId3"/>
          <a:stretch>
            <a:fillRect/>
          </a:stretch>
        </p:blipFill>
        <p:spPr>
          <a:xfrm>
            <a:off x="2563560" y="1649000"/>
            <a:ext cx="7064880" cy="4351338"/>
          </a:xfrm>
          <a:ln>
            <a:solidFill>
              <a:schemeClr val="tx1"/>
            </a:solidFill>
          </a:ln>
        </p:spPr>
      </p:pic>
      <p:sp>
        <p:nvSpPr>
          <p:cNvPr id="4" name="Slide Number Placeholder 3">
            <a:extLst>
              <a:ext uri="{FF2B5EF4-FFF2-40B4-BE49-F238E27FC236}">
                <a16:creationId xmlns:a16="http://schemas.microsoft.com/office/drawing/2014/main" id="{60192327-3150-0D44-98C9-18E6B7D5B667}"/>
              </a:ext>
            </a:extLst>
          </p:cNvPr>
          <p:cNvSpPr>
            <a:spLocks noGrp="1"/>
          </p:cNvSpPr>
          <p:nvPr>
            <p:ph type="sldNum" sz="quarter" idx="12"/>
          </p:nvPr>
        </p:nvSpPr>
        <p:spPr/>
        <p:txBody>
          <a:bodyPr/>
          <a:lstStyle/>
          <a:p>
            <a:fld id="{B6B32D53-BB65-EC41-A890-C13572F8B348}" type="slidenum">
              <a:rPr lang="en-US" smtClean="0"/>
              <a:pPr/>
              <a:t>70</a:t>
            </a:fld>
            <a:endParaRPr lang="en-US"/>
          </a:p>
        </p:txBody>
      </p:sp>
    </p:spTree>
    <p:extLst>
      <p:ext uri="{BB962C8B-B14F-4D97-AF65-F5344CB8AC3E}">
        <p14:creationId xmlns:p14="http://schemas.microsoft.com/office/powerpoint/2010/main" val="4214805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Hands-on activity</a:t>
            </a:r>
            <a:endParaRPr lang="en-US" dirty="0"/>
          </a:p>
        </p:txBody>
      </p:sp>
      <p:sp>
        <p:nvSpPr>
          <p:cNvPr id="5" name="Content Placeholder 4">
            <a:extLst>
              <a:ext uri="{FF2B5EF4-FFF2-40B4-BE49-F238E27FC236}">
                <a16:creationId xmlns:a16="http://schemas.microsoft.com/office/drawing/2014/main" id="{A53BFBF6-DB80-4240-9246-48E05459D030}"/>
              </a:ext>
            </a:extLst>
          </p:cNvPr>
          <p:cNvSpPr>
            <a:spLocks noGrp="1"/>
          </p:cNvSpPr>
          <p:nvPr>
            <p:ph sz="half" idx="1"/>
          </p:nvPr>
        </p:nvSpPr>
        <p:spPr/>
        <p:txBody>
          <a:bodyPr/>
          <a:lstStyle/>
          <a:p>
            <a:pPr marL="0" lvl="0" indent="0">
              <a:lnSpc>
                <a:spcPct val="200000"/>
              </a:lnSpc>
              <a:buNone/>
            </a:pPr>
            <a:r>
              <a:rPr lang="en-US" dirty="0"/>
              <a:t>Run 1 or more HTRC algorithms</a:t>
            </a:r>
          </a:p>
          <a:p>
            <a:pPr lvl="1">
              <a:lnSpc>
                <a:spcPct val="200000"/>
              </a:lnSpc>
            </a:pPr>
            <a:r>
              <a:rPr lang="en-US" dirty="0"/>
              <a:t>Use either </a:t>
            </a:r>
            <a:r>
              <a:rPr lang="en-US" dirty="0" err="1"/>
              <a:t>TheModernTraveller</a:t>
            </a:r>
            <a:r>
              <a:rPr lang="en-US" dirty="0"/>
              <a:t> </a:t>
            </a:r>
            <a:r>
              <a:rPr lang="en-US" dirty="0" err="1"/>
              <a:t>workset</a:t>
            </a:r>
            <a:r>
              <a:rPr lang="en-US" dirty="0"/>
              <a:t> or one of your choosing</a:t>
            </a:r>
          </a:p>
          <a:p>
            <a:pPr lvl="1">
              <a:lnSpc>
                <a:spcPct val="200000"/>
              </a:lnSpc>
            </a:pPr>
            <a:r>
              <a:rPr lang="en-US" dirty="0"/>
              <a:t>What does the algorithm do? What results do you get?</a:t>
            </a:r>
          </a:p>
          <a:p>
            <a:pPr marL="0" indent="0">
              <a:lnSpc>
                <a:spcPct val="200000"/>
              </a:lnSpc>
              <a:buNone/>
            </a:pPr>
            <a:r>
              <a:rPr lang="en-US" dirty="0"/>
              <a:t>Website: </a:t>
            </a:r>
            <a:r>
              <a:rPr lang="en-US" dirty="0">
                <a:hlinkClick r:id="rId3"/>
              </a:rPr>
              <a:t>https://analytics.hathitrust.org/</a:t>
            </a:r>
            <a:r>
              <a:rPr lang="en-US" dirty="0"/>
              <a:t> </a:t>
            </a:r>
          </a:p>
          <a:p>
            <a:pPr marL="0" lvl="0" indent="0">
              <a:lnSpc>
                <a:spcPct val="200000"/>
              </a:lnSpc>
              <a:buNone/>
            </a:pPr>
            <a:endParaRPr lang="en-US" dirty="0"/>
          </a:p>
          <a:p>
            <a:pPr lvl="0"/>
            <a:endParaRPr lang="en-US" dirty="0"/>
          </a:p>
          <a:p>
            <a:endParaRPr lang="en-US" dirty="0"/>
          </a:p>
        </p:txBody>
      </p:sp>
      <p:sp>
        <p:nvSpPr>
          <p:cNvPr id="10" name="Slide Number Placeholder 9">
            <a:extLst>
              <a:ext uri="{FF2B5EF4-FFF2-40B4-BE49-F238E27FC236}">
                <a16:creationId xmlns:a16="http://schemas.microsoft.com/office/drawing/2014/main" id="{F92FCF9B-ECD0-7543-9CED-F072B11FEA7F}"/>
              </a:ext>
            </a:extLst>
          </p:cNvPr>
          <p:cNvSpPr>
            <a:spLocks noGrp="1"/>
          </p:cNvSpPr>
          <p:nvPr>
            <p:ph type="sldNum" sz="quarter" idx="12"/>
          </p:nvPr>
        </p:nvSpPr>
        <p:spPr/>
        <p:txBody>
          <a:bodyPr/>
          <a:lstStyle/>
          <a:p>
            <a:fld id="{B6B32D53-BB65-EC41-A890-C13572F8B348}" type="slidenum">
              <a:rPr lang="en-US" smtClean="0"/>
              <a:pPr/>
              <a:t>71</a:t>
            </a:fld>
            <a:endParaRPr lang="en-US" dirty="0"/>
          </a:p>
        </p:txBody>
      </p:sp>
    </p:spTree>
    <p:extLst>
      <p:ext uri="{BB962C8B-B14F-4D97-AF65-F5344CB8AC3E}">
        <p14:creationId xmlns:p14="http://schemas.microsoft.com/office/powerpoint/2010/main" val="3632341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p:txBody>
          <a:bodyPr>
            <a:normAutofit/>
          </a:bodyPr>
          <a:lstStyle/>
          <a:p>
            <a:pPr lvl="0"/>
            <a:r>
              <a:rPr lang="en-US" dirty="0"/>
              <a:t>How does text analysis impact research?</a:t>
            </a:r>
            <a:endParaRPr lang="en" dirty="0"/>
          </a:p>
        </p:txBody>
      </p:sp>
      <p:sp>
        <p:nvSpPr>
          <p:cNvPr id="93" name="Shape 93"/>
          <p:cNvSpPr txBox="1">
            <a:spLocks noGrp="1"/>
          </p:cNvSpPr>
          <p:nvPr>
            <p:ph sz="half" idx="1"/>
          </p:nvPr>
        </p:nvSpPr>
        <p:spPr>
          <a:xfrm>
            <a:off x="838200" y="1530842"/>
            <a:ext cx="10515600" cy="5128842"/>
          </a:xfrm>
        </p:spPr>
        <p:txBody>
          <a:bodyPr>
            <a:normAutofit fontScale="92500" lnSpcReduction="10000"/>
          </a:bodyPr>
          <a:lstStyle/>
          <a:p>
            <a:pPr>
              <a:lnSpc>
                <a:spcPct val="160000"/>
              </a:lnSpc>
              <a:spcBef>
                <a:spcPts val="0"/>
              </a:spcBef>
            </a:pPr>
            <a:r>
              <a:rPr lang="en" sz="3200" dirty="0"/>
              <a:t>Shift in perspective</a:t>
            </a:r>
            <a:r>
              <a:rPr lang="en-US" sz="3200" dirty="0"/>
              <a:t>, leads to</a:t>
            </a:r>
            <a:r>
              <a:rPr lang="en" sz="3200" dirty="0"/>
              <a:t> shift in research questions</a:t>
            </a:r>
          </a:p>
          <a:p>
            <a:pPr lvl="1">
              <a:lnSpc>
                <a:spcPct val="160000"/>
              </a:lnSpc>
              <a:spcBef>
                <a:spcPts val="0"/>
              </a:spcBef>
            </a:pPr>
            <a:r>
              <a:rPr lang="en-US" sz="2800" dirty="0"/>
              <a:t>“Distant reading” (Moretti, 2013)</a:t>
            </a:r>
            <a:endParaRPr lang="en" sz="2800" dirty="0"/>
          </a:p>
          <a:p>
            <a:pPr>
              <a:lnSpc>
                <a:spcPct val="160000"/>
              </a:lnSpc>
              <a:spcBef>
                <a:spcPts val="0"/>
              </a:spcBef>
            </a:pPr>
            <a:r>
              <a:rPr lang="en" sz="3200" dirty="0"/>
              <a:t>One step in the research process</a:t>
            </a:r>
          </a:p>
          <a:p>
            <a:pPr lvl="1">
              <a:lnSpc>
                <a:spcPct val="160000"/>
              </a:lnSpc>
              <a:spcBef>
                <a:spcPts val="0"/>
              </a:spcBef>
            </a:pPr>
            <a:r>
              <a:rPr lang="en-US" sz="2800" dirty="0"/>
              <a:t>C</a:t>
            </a:r>
            <a:r>
              <a:rPr lang="en" sz="2800" dirty="0"/>
              <a:t>an be combined with close reading</a:t>
            </a:r>
            <a:endParaRPr lang="en-US" sz="2800" dirty="0"/>
          </a:p>
          <a:p>
            <a:pPr>
              <a:lnSpc>
                <a:spcPct val="160000"/>
              </a:lnSpc>
              <a:spcBef>
                <a:spcPts val="0"/>
              </a:spcBef>
            </a:pPr>
            <a:r>
              <a:rPr lang="en-US" sz="3200" dirty="0"/>
              <a:t>Opens up:</a:t>
            </a:r>
          </a:p>
          <a:p>
            <a:pPr lvl="1">
              <a:lnSpc>
                <a:spcPct val="160000"/>
              </a:lnSpc>
              <a:spcBef>
                <a:spcPts val="0"/>
              </a:spcBef>
            </a:pPr>
            <a:r>
              <a:rPr lang="en-US" sz="2800" dirty="0"/>
              <a:t>Questions not provable by human reading alone</a:t>
            </a:r>
          </a:p>
          <a:p>
            <a:pPr lvl="1">
              <a:lnSpc>
                <a:spcPct val="160000"/>
              </a:lnSpc>
              <a:spcBef>
                <a:spcPts val="0"/>
              </a:spcBef>
            </a:pPr>
            <a:r>
              <a:rPr lang="en-US" sz="2800" dirty="0"/>
              <a:t>Larger corpora for analysis</a:t>
            </a:r>
          </a:p>
          <a:p>
            <a:pPr lvl="1">
              <a:lnSpc>
                <a:spcPct val="160000"/>
              </a:lnSpc>
              <a:spcBef>
                <a:spcPts val="0"/>
              </a:spcBef>
            </a:pPr>
            <a:r>
              <a:rPr lang="en-US" altLang="zh-CN" sz="2800" dirty="0"/>
              <a:t>S</a:t>
            </a:r>
            <a:r>
              <a:rPr lang="en-US" sz="2800" dirty="0"/>
              <a:t>tudies </a:t>
            </a:r>
            <a:r>
              <a:rPr lang="en-US" altLang="zh-CN" sz="2800" dirty="0"/>
              <a:t>that</a:t>
            </a:r>
            <a:r>
              <a:rPr lang="zh-CN" altLang="en-US" sz="2800" dirty="0"/>
              <a:t> </a:t>
            </a:r>
            <a:r>
              <a:rPr lang="en-US" sz="2800" dirty="0"/>
              <a:t>cover longer time spans</a:t>
            </a:r>
          </a:p>
        </p:txBody>
      </p:sp>
      <p:sp>
        <p:nvSpPr>
          <p:cNvPr id="2" name="Slide Number Placeholder 1">
            <a:extLst>
              <a:ext uri="{FF2B5EF4-FFF2-40B4-BE49-F238E27FC236}">
                <a16:creationId xmlns:a16="http://schemas.microsoft.com/office/drawing/2014/main" id="{11C8A32C-A388-DD46-9173-6BEB5B59030C}"/>
              </a:ext>
            </a:extLst>
          </p:cNvPr>
          <p:cNvSpPr>
            <a:spLocks noGrp="1"/>
          </p:cNvSpPr>
          <p:nvPr>
            <p:ph type="sldNum" sz="quarter" idx="12"/>
          </p:nvPr>
        </p:nvSpPr>
        <p:spPr/>
        <p:txBody>
          <a:bodyPr/>
          <a:lstStyle/>
          <a:p>
            <a:fld id="{B6B32D53-BB65-EC41-A890-C13572F8B348}" type="slidenum">
              <a:rPr lang="en-US" smtClean="0"/>
              <a:pPr/>
              <a:t>72</a:t>
            </a:fld>
            <a:endParaRPr lang="en-US"/>
          </a:p>
        </p:txBody>
      </p:sp>
    </p:spTree>
    <p:extLst>
      <p:ext uri="{BB962C8B-B14F-4D97-AF65-F5344CB8AC3E}">
        <p14:creationId xmlns:p14="http://schemas.microsoft.com/office/powerpoint/2010/main" val="3286567427"/>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2F2C-598A-F847-8BBD-1823AC1075D8}"/>
              </a:ext>
            </a:extLst>
          </p:cNvPr>
          <p:cNvSpPr>
            <a:spLocks noGrp="1"/>
          </p:cNvSpPr>
          <p:nvPr>
            <p:ph type="title"/>
          </p:nvPr>
        </p:nvSpPr>
        <p:spPr/>
        <p:txBody>
          <a:bodyPr/>
          <a:lstStyle/>
          <a:p>
            <a:r>
              <a:rPr lang="en-US" dirty="0"/>
              <a:t>Text analysis research questions</a:t>
            </a:r>
          </a:p>
        </p:txBody>
      </p:sp>
      <p:sp>
        <p:nvSpPr>
          <p:cNvPr id="3" name="Content Placeholder 2">
            <a:extLst>
              <a:ext uri="{FF2B5EF4-FFF2-40B4-BE49-F238E27FC236}">
                <a16:creationId xmlns:a16="http://schemas.microsoft.com/office/drawing/2014/main" id="{EA230F45-539B-724B-A64A-AB3B6253460B}"/>
              </a:ext>
            </a:extLst>
          </p:cNvPr>
          <p:cNvSpPr>
            <a:spLocks noGrp="1"/>
          </p:cNvSpPr>
          <p:nvPr>
            <p:ph sz="half" idx="1"/>
          </p:nvPr>
        </p:nvSpPr>
        <p:spPr/>
        <p:txBody>
          <a:bodyPr/>
          <a:lstStyle/>
          <a:p>
            <a:pPr>
              <a:lnSpc>
                <a:spcPct val="150000"/>
              </a:lnSpc>
            </a:pPr>
            <a:r>
              <a:rPr lang="en-US" sz="3200" dirty="0"/>
              <a:t>May involve:</a:t>
            </a:r>
          </a:p>
          <a:p>
            <a:pPr lvl="1">
              <a:lnSpc>
                <a:spcPct val="150000"/>
              </a:lnSpc>
            </a:pPr>
            <a:r>
              <a:rPr lang="en-US" sz="3200" dirty="0"/>
              <a:t>Change over time</a:t>
            </a:r>
          </a:p>
          <a:p>
            <a:pPr lvl="1">
              <a:lnSpc>
                <a:spcPct val="150000"/>
              </a:lnSpc>
            </a:pPr>
            <a:r>
              <a:rPr lang="en-US" sz="3200" dirty="0"/>
              <a:t>Pattern recognition</a:t>
            </a:r>
          </a:p>
          <a:p>
            <a:pPr lvl="1">
              <a:lnSpc>
                <a:spcPct val="150000"/>
              </a:lnSpc>
            </a:pPr>
            <a:r>
              <a:rPr lang="en-US" sz="3200" dirty="0"/>
              <a:t>Comparative analysis</a:t>
            </a:r>
          </a:p>
          <a:p>
            <a:pPr marL="0" indent="0">
              <a:buNone/>
            </a:pPr>
            <a:endParaRPr lang="en-US" dirty="0"/>
          </a:p>
        </p:txBody>
      </p:sp>
      <p:sp>
        <p:nvSpPr>
          <p:cNvPr id="4" name="Slide Number Placeholder 3">
            <a:extLst>
              <a:ext uri="{FF2B5EF4-FFF2-40B4-BE49-F238E27FC236}">
                <a16:creationId xmlns:a16="http://schemas.microsoft.com/office/drawing/2014/main" id="{78F48DB2-B626-2443-AFA9-3CF8764E2676}"/>
              </a:ext>
            </a:extLst>
          </p:cNvPr>
          <p:cNvSpPr>
            <a:spLocks noGrp="1"/>
          </p:cNvSpPr>
          <p:nvPr>
            <p:ph type="sldNum" sz="quarter" idx="12"/>
          </p:nvPr>
        </p:nvSpPr>
        <p:spPr/>
        <p:txBody>
          <a:bodyPr/>
          <a:lstStyle/>
          <a:p>
            <a:fld id="{B6B32D53-BB65-EC41-A890-C13572F8B348}" type="slidenum">
              <a:rPr lang="en-US" smtClean="0"/>
              <a:pPr/>
              <a:t>73</a:t>
            </a:fld>
            <a:endParaRPr lang="en-US"/>
          </a:p>
        </p:txBody>
      </p:sp>
    </p:spTree>
    <p:extLst>
      <p:ext uri="{BB962C8B-B14F-4D97-AF65-F5344CB8AC3E}">
        <p14:creationId xmlns:p14="http://schemas.microsoft.com/office/powerpoint/2010/main" val="2538253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5439-8E29-7743-B6A2-A70859029E5E}"/>
              </a:ext>
            </a:extLst>
          </p:cNvPr>
          <p:cNvSpPr>
            <a:spLocks noGrp="1"/>
          </p:cNvSpPr>
          <p:nvPr>
            <p:ph type="title"/>
          </p:nvPr>
        </p:nvSpPr>
        <p:spPr/>
        <p:txBody>
          <a:bodyPr/>
          <a:lstStyle/>
          <a:p>
            <a:r>
              <a:rPr lang="en-US" dirty="0"/>
              <a:t>Case studies: explore the research question</a:t>
            </a:r>
          </a:p>
        </p:txBody>
      </p:sp>
      <p:sp>
        <p:nvSpPr>
          <p:cNvPr id="3" name="Content Placeholder 2">
            <a:extLst>
              <a:ext uri="{FF2B5EF4-FFF2-40B4-BE49-F238E27FC236}">
                <a16:creationId xmlns:a16="http://schemas.microsoft.com/office/drawing/2014/main" id="{C94FD86B-CB7D-E148-AA8D-BCCBBCF0B770}"/>
              </a:ext>
            </a:extLst>
          </p:cNvPr>
          <p:cNvSpPr>
            <a:spLocks noGrp="1"/>
          </p:cNvSpPr>
          <p:nvPr>
            <p:ph sz="half" idx="1"/>
          </p:nvPr>
        </p:nvSpPr>
        <p:spPr>
          <a:xfrm>
            <a:off x="838200" y="1943100"/>
            <a:ext cx="10515600" cy="4357688"/>
          </a:xfrm>
        </p:spPr>
        <p:txBody>
          <a:bodyPr>
            <a:normAutofit/>
          </a:bodyPr>
          <a:lstStyle/>
          <a:p>
            <a:pPr marL="514350" indent="-514350">
              <a:lnSpc>
                <a:spcPct val="150000"/>
              </a:lnSpc>
              <a:buFont typeface="+mj-lt"/>
              <a:buAutoNum type="arabicPeriod"/>
            </a:pPr>
            <a:r>
              <a:rPr lang="en-US" dirty="0"/>
              <a:t>Return to the </a:t>
            </a:r>
            <a:r>
              <a:rPr lang="en-US" i="1" dirty="0"/>
              <a:t>How Capitalism Changed American Literature </a:t>
            </a:r>
            <a:r>
              <a:rPr lang="en-US" dirty="0"/>
              <a:t>case study</a:t>
            </a:r>
          </a:p>
          <a:p>
            <a:pPr marL="514350" indent="-514350">
              <a:lnSpc>
                <a:spcPct val="150000"/>
              </a:lnSpc>
              <a:buFont typeface="+mj-lt"/>
              <a:buAutoNum type="arabicPeriod"/>
            </a:pPr>
            <a:r>
              <a:rPr lang="en-US" dirty="0"/>
              <a:t>Answer the following questions:</a:t>
            </a:r>
          </a:p>
          <a:p>
            <a:pPr lvl="1">
              <a:lnSpc>
                <a:spcPct val="150000"/>
              </a:lnSpc>
            </a:pPr>
            <a:r>
              <a:rPr lang="en-US" dirty="0"/>
              <a:t>What was his research question?</a:t>
            </a:r>
          </a:p>
          <a:p>
            <a:pPr lvl="1">
              <a:lnSpc>
                <a:spcPct val="150000"/>
              </a:lnSpc>
            </a:pPr>
            <a:r>
              <a:rPr lang="en-US" dirty="0"/>
              <a:t>Why is it a good question for use of text analysis?</a:t>
            </a:r>
          </a:p>
          <a:p>
            <a:pPr lvl="1">
              <a:lnSpc>
                <a:spcPct val="150000"/>
              </a:lnSpc>
            </a:pPr>
            <a:endParaRPr lang="en-US" dirty="0"/>
          </a:p>
        </p:txBody>
      </p:sp>
      <p:sp>
        <p:nvSpPr>
          <p:cNvPr id="4" name="Slide Number Placeholder 3">
            <a:extLst>
              <a:ext uri="{FF2B5EF4-FFF2-40B4-BE49-F238E27FC236}">
                <a16:creationId xmlns:a16="http://schemas.microsoft.com/office/drawing/2014/main" id="{970C6DF1-74A0-664A-B0E1-889CB0B47FA5}"/>
              </a:ext>
            </a:extLst>
          </p:cNvPr>
          <p:cNvSpPr>
            <a:spLocks noGrp="1"/>
          </p:cNvSpPr>
          <p:nvPr>
            <p:ph type="sldNum" sz="quarter" idx="12"/>
          </p:nvPr>
        </p:nvSpPr>
        <p:spPr/>
        <p:txBody>
          <a:bodyPr/>
          <a:lstStyle/>
          <a:p>
            <a:fld id="{B6B32D53-BB65-EC41-A890-C13572F8B348}" type="slidenum">
              <a:rPr lang="en-US" smtClean="0"/>
              <a:pPr/>
              <a:t>74</a:t>
            </a:fld>
            <a:endParaRPr lang="en-US"/>
          </a:p>
        </p:txBody>
      </p:sp>
      <p:sp>
        <p:nvSpPr>
          <p:cNvPr id="5" name="Rectangle 4">
            <a:extLst>
              <a:ext uri="{FF2B5EF4-FFF2-40B4-BE49-F238E27FC236}">
                <a16:creationId xmlns:a16="http://schemas.microsoft.com/office/drawing/2014/main" id="{02754475-E572-9C46-BE98-C2B7EC4D58EA}"/>
              </a:ext>
            </a:extLst>
          </p:cNvPr>
          <p:cNvSpPr/>
          <p:nvPr/>
        </p:nvSpPr>
        <p:spPr>
          <a:xfrm>
            <a:off x="9763387" y="1377127"/>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7</a:t>
            </a:r>
            <a:endParaRPr lang="en-US" sz="2800" dirty="0">
              <a:latin typeface="+mj-lt"/>
            </a:endParaRPr>
          </a:p>
        </p:txBody>
      </p:sp>
    </p:spTree>
    <p:extLst>
      <p:ext uri="{BB962C8B-B14F-4D97-AF65-F5344CB8AC3E}">
        <p14:creationId xmlns:p14="http://schemas.microsoft.com/office/powerpoint/2010/main" val="2017625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FE4B-0776-1F44-AE60-5198037F2449}"/>
              </a:ext>
            </a:extLst>
          </p:cNvPr>
          <p:cNvSpPr>
            <a:spLocks noGrp="1"/>
          </p:cNvSpPr>
          <p:nvPr>
            <p:ph type="title" idx="4294967295"/>
          </p:nvPr>
        </p:nvSpPr>
        <p:spPr>
          <a:xfrm>
            <a:off x="853440" y="1819466"/>
            <a:ext cx="10515600" cy="2852737"/>
          </a:xfrm>
        </p:spPr>
        <p:txBody>
          <a:bodyPr anchor="ctr"/>
          <a:lstStyle/>
          <a:p>
            <a:r>
              <a:rPr lang="en-US" i="1" dirty="0"/>
              <a:t>Lunch break</a:t>
            </a:r>
          </a:p>
        </p:txBody>
      </p:sp>
      <p:sp>
        <p:nvSpPr>
          <p:cNvPr id="3" name="Slide Number Placeholder 2">
            <a:extLst>
              <a:ext uri="{FF2B5EF4-FFF2-40B4-BE49-F238E27FC236}">
                <a16:creationId xmlns:a16="http://schemas.microsoft.com/office/drawing/2014/main" id="{2500BFA0-C066-6140-A9D6-C90917441AF1}"/>
              </a:ext>
            </a:extLst>
          </p:cNvPr>
          <p:cNvSpPr>
            <a:spLocks noGrp="1"/>
          </p:cNvSpPr>
          <p:nvPr>
            <p:ph type="sldNum" sz="quarter" idx="10"/>
          </p:nvPr>
        </p:nvSpPr>
        <p:spPr/>
        <p:txBody>
          <a:bodyPr/>
          <a:lstStyle/>
          <a:p>
            <a:fld id="{315C490B-2C62-3F4C-B451-B671971C5687}" type="slidenum">
              <a:rPr lang="en-US" smtClean="0"/>
              <a:pPr/>
              <a:t>75</a:t>
            </a:fld>
            <a:endParaRPr lang="en-US"/>
          </a:p>
        </p:txBody>
      </p:sp>
    </p:spTree>
    <p:extLst>
      <p:ext uri="{BB962C8B-B14F-4D97-AF65-F5344CB8AC3E}">
        <p14:creationId xmlns:p14="http://schemas.microsoft.com/office/powerpoint/2010/main" val="749315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C714F6-A0AC-8243-A98C-C4E949E5196C}"/>
              </a:ext>
            </a:extLst>
          </p:cNvPr>
          <p:cNvSpPr>
            <a:spLocks noGrp="1"/>
          </p:cNvSpPr>
          <p:nvPr>
            <p:ph type="sldNum" sz="quarter" idx="10"/>
          </p:nvPr>
        </p:nvSpPr>
        <p:spPr/>
        <p:txBody>
          <a:bodyPr/>
          <a:lstStyle/>
          <a:p>
            <a:fld id="{57A3DAA0-74F5-E649-9B1A-C084ACD7BB16}" type="slidenum">
              <a:rPr lang="en-US" smtClean="0"/>
              <a:t>76</a:t>
            </a:fld>
            <a:endParaRPr lang="en-US"/>
          </a:p>
        </p:txBody>
      </p:sp>
      <p:sp>
        <p:nvSpPr>
          <p:cNvPr id="2" name="Title 1">
            <a:extLst>
              <a:ext uri="{FF2B5EF4-FFF2-40B4-BE49-F238E27FC236}">
                <a16:creationId xmlns:a16="http://schemas.microsoft.com/office/drawing/2014/main" id="{858B41E8-07E3-2646-8ACF-FF72BB775EBE}"/>
              </a:ext>
            </a:extLst>
          </p:cNvPr>
          <p:cNvSpPr>
            <a:spLocks noGrp="1"/>
          </p:cNvSpPr>
          <p:nvPr>
            <p:ph type="title" idx="4294967295"/>
          </p:nvPr>
        </p:nvSpPr>
        <p:spPr>
          <a:xfrm>
            <a:off x="1451610" y="1709738"/>
            <a:ext cx="9063990" cy="2852737"/>
          </a:xfrm>
        </p:spPr>
        <p:txBody>
          <a:bodyPr/>
          <a:lstStyle/>
          <a:p>
            <a:r>
              <a:rPr lang="en-US" dirty="0"/>
              <a:t>Text analysis methods</a:t>
            </a:r>
          </a:p>
        </p:txBody>
      </p:sp>
    </p:spTree>
    <p:extLst>
      <p:ext uri="{BB962C8B-B14F-4D97-AF65-F5344CB8AC3E}">
        <p14:creationId xmlns:p14="http://schemas.microsoft.com/office/powerpoint/2010/main" val="1787575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9E64-4DB9-E14B-81EF-69E574092743}"/>
              </a:ext>
            </a:extLst>
          </p:cNvPr>
          <p:cNvSpPr>
            <a:spLocks noGrp="1"/>
          </p:cNvSpPr>
          <p:nvPr>
            <p:ph type="title"/>
          </p:nvPr>
        </p:nvSpPr>
        <p:spPr>
          <a:xfrm>
            <a:off x="838200" y="163287"/>
            <a:ext cx="10515600" cy="1129702"/>
          </a:xfrm>
        </p:spPr>
        <p:txBody>
          <a:bodyPr/>
          <a:lstStyle/>
          <a:p>
            <a:r>
              <a:rPr lang="en-US" dirty="0"/>
              <a:t>In this section we will…</a:t>
            </a:r>
          </a:p>
        </p:txBody>
      </p:sp>
      <p:sp>
        <p:nvSpPr>
          <p:cNvPr id="3" name="Content Placeholder 2">
            <a:extLst>
              <a:ext uri="{FF2B5EF4-FFF2-40B4-BE49-F238E27FC236}">
                <a16:creationId xmlns:a16="http://schemas.microsoft.com/office/drawing/2014/main" id="{68971D9C-825D-634C-8A02-A495FFC87C86}"/>
              </a:ext>
            </a:extLst>
          </p:cNvPr>
          <p:cNvSpPr>
            <a:spLocks noGrp="1"/>
          </p:cNvSpPr>
          <p:nvPr>
            <p:ph sz="half" idx="1"/>
          </p:nvPr>
        </p:nvSpPr>
        <p:spPr/>
        <p:txBody>
          <a:bodyPr/>
          <a:lstStyle/>
          <a:p>
            <a:pPr>
              <a:lnSpc>
                <a:spcPct val="150000"/>
              </a:lnSpc>
            </a:pPr>
            <a:r>
              <a:rPr lang="en-US" dirty="0"/>
              <a:t>Learn about different text analysis methods</a:t>
            </a:r>
          </a:p>
          <a:p>
            <a:pPr>
              <a:lnSpc>
                <a:spcPct val="150000"/>
              </a:lnSpc>
            </a:pPr>
            <a:r>
              <a:rPr lang="en-US" dirty="0"/>
              <a:t>Get started with Python via </a:t>
            </a:r>
            <a:r>
              <a:rPr lang="en-US" dirty="0" err="1"/>
              <a:t>Jupyter</a:t>
            </a:r>
            <a:r>
              <a:rPr lang="en-US" dirty="0"/>
              <a:t> Notebooks</a:t>
            </a:r>
          </a:p>
          <a:p>
            <a:pPr>
              <a:lnSpc>
                <a:spcPct val="150000"/>
              </a:lnSpc>
            </a:pPr>
            <a:r>
              <a:rPr lang="en-US" dirty="0"/>
              <a:t>Map the geographic entities you generated earlier</a:t>
            </a:r>
          </a:p>
          <a:p>
            <a:endParaRPr lang="en-US" dirty="0"/>
          </a:p>
        </p:txBody>
      </p:sp>
      <p:sp>
        <p:nvSpPr>
          <p:cNvPr id="4" name="Slide Number Placeholder 3">
            <a:extLst>
              <a:ext uri="{FF2B5EF4-FFF2-40B4-BE49-F238E27FC236}">
                <a16:creationId xmlns:a16="http://schemas.microsoft.com/office/drawing/2014/main" id="{487AB74E-3E20-064A-B7A5-741F9608894A}"/>
              </a:ext>
            </a:extLst>
          </p:cNvPr>
          <p:cNvSpPr>
            <a:spLocks noGrp="1"/>
          </p:cNvSpPr>
          <p:nvPr>
            <p:ph type="sldNum" sz="quarter" idx="12"/>
          </p:nvPr>
        </p:nvSpPr>
        <p:spPr/>
        <p:txBody>
          <a:bodyPr/>
          <a:lstStyle/>
          <a:p>
            <a:fld id="{B6B32D53-BB65-EC41-A890-C13572F8B348}" type="slidenum">
              <a:rPr lang="en-US" smtClean="0"/>
              <a:pPr/>
              <a:t>77</a:t>
            </a:fld>
            <a:endParaRPr lang="en-US"/>
          </a:p>
        </p:txBody>
      </p:sp>
    </p:spTree>
    <p:extLst>
      <p:ext uri="{BB962C8B-B14F-4D97-AF65-F5344CB8AC3E}">
        <p14:creationId xmlns:p14="http://schemas.microsoft.com/office/powerpoint/2010/main" val="1966742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21FA-4072-CF47-A0B4-C452A7DC1A4E}"/>
              </a:ext>
            </a:extLst>
          </p:cNvPr>
          <p:cNvSpPr>
            <a:spLocks noGrp="1"/>
          </p:cNvSpPr>
          <p:nvPr>
            <p:ph type="title"/>
          </p:nvPr>
        </p:nvSpPr>
        <p:spPr/>
        <p:txBody>
          <a:bodyPr/>
          <a:lstStyle/>
          <a:p>
            <a:r>
              <a:rPr lang="en-US" dirty="0"/>
              <a:t>How does Named Entity Recognition work?</a:t>
            </a:r>
          </a:p>
        </p:txBody>
      </p:sp>
      <p:sp>
        <p:nvSpPr>
          <p:cNvPr id="3" name="Content Placeholder 2">
            <a:extLst>
              <a:ext uri="{FF2B5EF4-FFF2-40B4-BE49-F238E27FC236}">
                <a16:creationId xmlns:a16="http://schemas.microsoft.com/office/drawing/2014/main" id="{C8A06992-161C-6942-8FA5-78CBF23BD8AE}"/>
              </a:ext>
            </a:extLst>
          </p:cNvPr>
          <p:cNvSpPr>
            <a:spLocks noGrp="1"/>
          </p:cNvSpPr>
          <p:nvPr>
            <p:ph sz="half" idx="1"/>
          </p:nvPr>
        </p:nvSpPr>
        <p:spPr>
          <a:xfrm>
            <a:off x="838200" y="1530842"/>
            <a:ext cx="10515600" cy="5037598"/>
          </a:xfrm>
        </p:spPr>
        <p:txBody>
          <a:bodyPr>
            <a:normAutofit/>
          </a:bodyPr>
          <a:lstStyle/>
          <a:p>
            <a:pPr>
              <a:lnSpc>
                <a:spcPct val="150000"/>
              </a:lnSpc>
            </a:pPr>
            <a:r>
              <a:rPr lang="en-US" dirty="0"/>
              <a:t>How does the computer know a name is a name?</a:t>
            </a:r>
          </a:p>
          <a:p>
            <a:pPr>
              <a:lnSpc>
                <a:spcPct val="150000"/>
              </a:lnSpc>
            </a:pPr>
            <a:r>
              <a:rPr lang="en-US" dirty="0"/>
              <a:t>Not just search </a:t>
            </a:r>
          </a:p>
          <a:p>
            <a:pPr lvl="1">
              <a:lnSpc>
                <a:spcPct val="150000"/>
              </a:lnSpc>
            </a:pPr>
            <a:r>
              <a:rPr lang="en-US" dirty="0"/>
              <a:t>Because the algorithm isn’t looking for a list of possible entities, but any entity</a:t>
            </a:r>
          </a:p>
          <a:p>
            <a:pPr>
              <a:lnSpc>
                <a:spcPct val="150000"/>
              </a:lnSpc>
            </a:pPr>
            <a:r>
              <a:rPr lang="en-US" dirty="0"/>
              <a:t>Uses semantic, context clues to determine entities</a:t>
            </a:r>
          </a:p>
          <a:p>
            <a:pPr lvl="1">
              <a:lnSpc>
                <a:spcPct val="150000"/>
              </a:lnSpc>
            </a:pPr>
            <a:r>
              <a:rPr lang="en-US" dirty="0"/>
              <a:t>Sentence boundaries</a:t>
            </a:r>
          </a:p>
          <a:p>
            <a:pPr lvl="1">
              <a:lnSpc>
                <a:spcPct val="150000"/>
              </a:lnSpc>
            </a:pPr>
            <a:r>
              <a:rPr lang="en-US" dirty="0"/>
              <a:t>Parts-of-speech</a:t>
            </a:r>
          </a:p>
          <a:p>
            <a:pPr lvl="1">
              <a:lnSpc>
                <a:spcPct val="150000"/>
              </a:lnSpc>
            </a:pPr>
            <a:endParaRPr lang="en-US" dirty="0"/>
          </a:p>
        </p:txBody>
      </p:sp>
      <p:sp>
        <p:nvSpPr>
          <p:cNvPr id="4" name="Slide Number Placeholder 3">
            <a:extLst>
              <a:ext uri="{FF2B5EF4-FFF2-40B4-BE49-F238E27FC236}">
                <a16:creationId xmlns:a16="http://schemas.microsoft.com/office/drawing/2014/main" id="{7DA8146F-8EE0-3348-A398-04EDFC42995E}"/>
              </a:ext>
            </a:extLst>
          </p:cNvPr>
          <p:cNvSpPr>
            <a:spLocks noGrp="1"/>
          </p:cNvSpPr>
          <p:nvPr>
            <p:ph type="sldNum" sz="quarter" idx="12"/>
          </p:nvPr>
        </p:nvSpPr>
        <p:spPr/>
        <p:txBody>
          <a:bodyPr/>
          <a:lstStyle/>
          <a:p>
            <a:fld id="{B6B32D53-BB65-EC41-A890-C13572F8B348}" type="slidenum">
              <a:rPr lang="en-US" smtClean="0"/>
              <a:pPr/>
              <a:t>78</a:t>
            </a:fld>
            <a:endParaRPr lang="en-US"/>
          </a:p>
        </p:txBody>
      </p:sp>
    </p:spTree>
    <p:extLst>
      <p:ext uri="{BB962C8B-B14F-4D97-AF65-F5344CB8AC3E}">
        <p14:creationId xmlns:p14="http://schemas.microsoft.com/office/powerpoint/2010/main" val="40461116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text analysis work</a:t>
            </a:r>
            <a:r>
              <a:rPr lang="en" dirty="0"/>
              <a:t>s (generally)</a:t>
            </a:r>
            <a:endParaRPr lang="en-US" dirty="0"/>
          </a:p>
        </p:txBody>
      </p:sp>
      <p:sp>
        <p:nvSpPr>
          <p:cNvPr id="87" name="Shape 87"/>
          <p:cNvSpPr txBox="1">
            <a:spLocks noGrp="1"/>
          </p:cNvSpPr>
          <p:nvPr>
            <p:ph sz="half" idx="1"/>
          </p:nvPr>
        </p:nvSpPr>
        <p:spPr/>
        <p:txBody>
          <a:bodyPr>
            <a:normAutofit fontScale="92500" lnSpcReduction="10000"/>
          </a:bodyPr>
          <a:lstStyle/>
          <a:p>
            <a:pPr>
              <a:lnSpc>
                <a:spcPct val="130000"/>
              </a:lnSpc>
            </a:pPr>
            <a:r>
              <a:rPr lang="en-US" sz="3200" dirty="0"/>
              <a:t>Break textual data into smaller pieces</a:t>
            </a:r>
          </a:p>
          <a:p>
            <a:pPr lvl="1">
              <a:lnSpc>
                <a:spcPct val="130000"/>
              </a:lnSpc>
            </a:pPr>
            <a:r>
              <a:rPr lang="en-US" sz="2800" dirty="0"/>
              <a:t>Chunking, tokenizing, or generating n-grams</a:t>
            </a:r>
          </a:p>
          <a:p>
            <a:pPr>
              <a:lnSpc>
                <a:spcPct val="130000"/>
              </a:lnSpc>
            </a:pPr>
            <a:r>
              <a:rPr lang="en-US" altLang="zh-CN" sz="3200" dirty="0"/>
              <a:t>Abstract</a:t>
            </a:r>
            <a:r>
              <a:rPr lang="en-US" sz="3200" dirty="0"/>
              <a:t> (</a:t>
            </a:r>
            <a:r>
              <a:rPr lang="en-US" altLang="zh-CN" sz="3200" dirty="0"/>
              <a:t>reduce</a:t>
            </a:r>
            <a:r>
              <a:rPr lang="en-US" sz="3200" dirty="0"/>
              <a:t>) text so that a computer can crunch it</a:t>
            </a:r>
          </a:p>
          <a:p>
            <a:pPr>
              <a:lnSpc>
                <a:spcPct val="130000"/>
              </a:lnSpc>
            </a:pPr>
            <a:r>
              <a:rPr lang="en-US" sz="3200" dirty="0"/>
              <a:t>Counting!</a:t>
            </a:r>
            <a:endParaRPr lang="en" sz="3200" dirty="0"/>
          </a:p>
          <a:p>
            <a:pPr lvl="1">
              <a:lnSpc>
                <a:spcPct val="130000"/>
              </a:lnSpc>
            </a:pPr>
            <a:r>
              <a:rPr lang="en-US" sz="2800" dirty="0"/>
              <a:t>Words</a:t>
            </a:r>
            <a:r>
              <a:rPr lang="en" sz="2800" dirty="0"/>
              <a:t>, phrases, parts of speech</a:t>
            </a:r>
            <a:r>
              <a:rPr lang="en-US" sz="2800" dirty="0"/>
              <a:t>, etc.</a:t>
            </a:r>
            <a:endParaRPr lang="en" sz="2800" dirty="0"/>
          </a:p>
          <a:p>
            <a:pPr>
              <a:lnSpc>
                <a:spcPct val="130000"/>
              </a:lnSpc>
            </a:pPr>
            <a:r>
              <a:rPr lang="en-US" sz="3200" dirty="0"/>
              <a:t>Computational statistics</a:t>
            </a:r>
          </a:p>
          <a:p>
            <a:pPr lvl="1">
              <a:lnSpc>
                <a:spcPct val="130000"/>
              </a:lnSpc>
            </a:pPr>
            <a:r>
              <a:rPr lang="en-US" sz="2800" dirty="0"/>
              <a:t>Develop hypotheses based on counts of textual features</a:t>
            </a:r>
            <a:endParaRPr lang="en" sz="2800" dirty="0"/>
          </a:p>
        </p:txBody>
      </p:sp>
      <p:sp>
        <p:nvSpPr>
          <p:cNvPr id="2" name="Slide Number Placeholder 1">
            <a:extLst>
              <a:ext uri="{FF2B5EF4-FFF2-40B4-BE49-F238E27FC236}">
                <a16:creationId xmlns:a16="http://schemas.microsoft.com/office/drawing/2014/main" id="{0F9FFD3A-E699-9343-8D3A-6711C5727FE2}"/>
              </a:ext>
            </a:extLst>
          </p:cNvPr>
          <p:cNvSpPr>
            <a:spLocks noGrp="1"/>
          </p:cNvSpPr>
          <p:nvPr>
            <p:ph type="sldNum" sz="quarter" idx="12"/>
          </p:nvPr>
        </p:nvSpPr>
        <p:spPr/>
        <p:txBody>
          <a:bodyPr/>
          <a:lstStyle/>
          <a:p>
            <a:fld id="{B6B32D53-BB65-EC41-A890-C13572F8B348}" type="slidenum">
              <a:rPr lang="en-US" smtClean="0"/>
              <a:pPr/>
              <a:t>79</a:t>
            </a:fld>
            <a:endParaRPr lang="en-US"/>
          </a:p>
        </p:txBody>
      </p:sp>
    </p:spTree>
    <p:extLst>
      <p:ext uri="{BB962C8B-B14F-4D97-AF65-F5344CB8AC3E}">
        <p14:creationId xmlns:p14="http://schemas.microsoft.com/office/powerpoint/2010/main" val="104521832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HathiTrust</a:t>
            </a:r>
            <a:endParaRPr lang="en-US" dirty="0"/>
          </a:p>
        </p:txBody>
      </p:sp>
      <p:sp>
        <p:nvSpPr>
          <p:cNvPr id="3" name="Content Placeholder 2"/>
          <p:cNvSpPr>
            <a:spLocks noGrp="1"/>
          </p:cNvSpPr>
          <p:nvPr>
            <p:ph sz="half" idx="1"/>
          </p:nvPr>
        </p:nvSpPr>
        <p:spPr/>
        <p:txBody>
          <a:bodyPr/>
          <a:lstStyle/>
          <a:p>
            <a:pPr>
              <a:lnSpc>
                <a:spcPct val="150000"/>
              </a:lnSpc>
            </a:pPr>
            <a:r>
              <a:rPr lang="en-US" dirty="0"/>
              <a:t>Digital library partnership</a:t>
            </a:r>
          </a:p>
          <a:p>
            <a:pPr lvl="1">
              <a:lnSpc>
                <a:spcPct val="150000"/>
              </a:lnSpc>
            </a:pPr>
            <a:r>
              <a:rPr lang="en-US" dirty="0"/>
              <a:t>More than 150 member institutions</a:t>
            </a:r>
          </a:p>
          <a:p>
            <a:pPr>
              <a:lnSpc>
                <a:spcPct val="150000"/>
              </a:lnSpc>
            </a:pPr>
            <a:r>
              <a:rPr lang="en-US" dirty="0"/>
              <a:t>Founded in 2008</a:t>
            </a:r>
          </a:p>
          <a:p>
            <a:pPr>
              <a:lnSpc>
                <a:spcPct val="150000"/>
              </a:lnSpc>
            </a:pPr>
            <a:r>
              <a:rPr lang="en-US" dirty="0"/>
              <a:t>Grew out of large-scale digitization initiative at research libraries </a:t>
            </a:r>
          </a:p>
          <a:p>
            <a:pPr lvl="1">
              <a:lnSpc>
                <a:spcPct val="150000"/>
              </a:lnSpc>
            </a:pPr>
            <a:r>
              <a:rPr lang="en-US" dirty="0"/>
              <a:t>Roots in Google Books project</a:t>
            </a:r>
          </a:p>
        </p:txBody>
      </p:sp>
      <p:sp>
        <p:nvSpPr>
          <p:cNvPr id="4" name="Slide Number Placeholder 3">
            <a:extLst>
              <a:ext uri="{FF2B5EF4-FFF2-40B4-BE49-F238E27FC236}">
                <a16:creationId xmlns:a16="http://schemas.microsoft.com/office/drawing/2014/main" id="{95C1723F-F7AF-2640-9276-74C4829F943A}"/>
              </a:ext>
            </a:extLst>
          </p:cNvPr>
          <p:cNvSpPr>
            <a:spLocks noGrp="1"/>
          </p:cNvSpPr>
          <p:nvPr>
            <p:ph type="sldNum" sz="quarter" idx="12"/>
          </p:nvPr>
        </p:nvSpPr>
        <p:spPr/>
        <p:txBody>
          <a:bodyPr/>
          <a:lstStyle/>
          <a:p>
            <a:fld id="{B6B32D53-BB65-EC41-A890-C13572F8B348}" type="slidenum">
              <a:rPr lang="en-US" smtClean="0"/>
              <a:pPr/>
              <a:t>8</a:t>
            </a:fld>
            <a:endParaRPr lang="en-US"/>
          </a:p>
        </p:txBody>
      </p:sp>
    </p:spTree>
    <p:extLst>
      <p:ext uri="{BB962C8B-B14F-4D97-AF65-F5344CB8AC3E}">
        <p14:creationId xmlns:p14="http://schemas.microsoft.com/office/powerpoint/2010/main" val="2242267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 to Python</a:t>
            </a:r>
          </a:p>
        </p:txBody>
      </p:sp>
      <p:sp>
        <p:nvSpPr>
          <p:cNvPr id="2" name="Content Placeholder 1"/>
          <p:cNvSpPr>
            <a:spLocks noGrp="1"/>
          </p:cNvSpPr>
          <p:nvPr>
            <p:ph sz="half" idx="1"/>
          </p:nvPr>
        </p:nvSpPr>
        <p:spPr/>
        <p:txBody>
          <a:bodyPr>
            <a:normAutofit/>
          </a:bodyPr>
          <a:lstStyle/>
          <a:p>
            <a:pPr>
              <a:lnSpc>
                <a:spcPct val="150000"/>
              </a:lnSpc>
            </a:pPr>
            <a:r>
              <a:rPr lang="en-US" sz="3200" dirty="0"/>
              <a:t>Python is a scripting language </a:t>
            </a:r>
          </a:p>
          <a:p>
            <a:pPr>
              <a:lnSpc>
                <a:spcPct val="150000"/>
              </a:lnSpc>
            </a:pPr>
            <a:r>
              <a:rPr lang="en-US" sz="3200" dirty="0"/>
              <a:t>Good for working with data</a:t>
            </a:r>
          </a:p>
          <a:p>
            <a:pPr lvl="1">
              <a:lnSpc>
                <a:spcPct val="150000"/>
              </a:lnSpc>
            </a:pPr>
            <a:r>
              <a:rPr lang="en-US" sz="2800" dirty="0"/>
              <a:t>Interpreted language </a:t>
            </a:r>
            <a:r>
              <a:rPr lang="en-US" sz="2800" dirty="0">
                <a:sym typeface="Wingdings"/>
              </a:rPr>
              <a:t></a:t>
            </a:r>
            <a:r>
              <a:rPr lang="en-US" sz="2800" dirty="0"/>
              <a:t> follows step-by-step directions</a:t>
            </a:r>
          </a:p>
          <a:p>
            <a:pPr>
              <a:lnSpc>
                <a:spcPct val="150000"/>
              </a:lnSpc>
            </a:pPr>
            <a:r>
              <a:rPr lang="en-US" sz="3200" dirty="0"/>
              <a:t>Relatively straightforward syntax</a:t>
            </a:r>
          </a:p>
          <a:p>
            <a:pPr lvl="1">
              <a:lnSpc>
                <a:spcPct val="150000"/>
              </a:lnSpc>
            </a:pPr>
            <a:r>
              <a:rPr lang="en-US" sz="2800" dirty="0"/>
              <a:t>Avoids excess punctuation</a:t>
            </a:r>
          </a:p>
          <a:p>
            <a:pPr lvl="1"/>
            <a:endParaRPr lang="en-US" sz="2800" dirty="0"/>
          </a:p>
          <a:p>
            <a:pPr lvl="1"/>
            <a:endParaRPr lang="en-US" sz="2800" dirty="0"/>
          </a:p>
          <a:p>
            <a:endParaRPr lang="en-US" sz="3200" dirty="0"/>
          </a:p>
        </p:txBody>
      </p:sp>
      <p:sp>
        <p:nvSpPr>
          <p:cNvPr id="4" name="Slide Number Placeholder 3">
            <a:extLst>
              <a:ext uri="{FF2B5EF4-FFF2-40B4-BE49-F238E27FC236}">
                <a16:creationId xmlns:a16="http://schemas.microsoft.com/office/drawing/2014/main" id="{FCB55C0B-4A9F-5A4C-B5E9-7463CDE0F704}"/>
              </a:ext>
            </a:extLst>
          </p:cNvPr>
          <p:cNvSpPr>
            <a:spLocks noGrp="1"/>
          </p:cNvSpPr>
          <p:nvPr>
            <p:ph type="sldNum" sz="quarter" idx="12"/>
          </p:nvPr>
        </p:nvSpPr>
        <p:spPr/>
        <p:txBody>
          <a:bodyPr/>
          <a:lstStyle/>
          <a:p>
            <a:fld id="{B6B32D53-BB65-EC41-A890-C13572F8B348}" type="slidenum">
              <a:rPr lang="en-US" smtClean="0"/>
              <a:pPr/>
              <a:t>80</a:t>
            </a:fld>
            <a:endParaRPr lang="en-US"/>
          </a:p>
        </p:txBody>
      </p:sp>
    </p:spTree>
    <p:extLst>
      <p:ext uri="{BB962C8B-B14F-4D97-AF65-F5344CB8AC3E}">
        <p14:creationId xmlns:p14="http://schemas.microsoft.com/office/powerpoint/2010/main" val="117786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Python: Interactive programming</a:t>
            </a:r>
          </a:p>
        </p:txBody>
      </p:sp>
      <p:sp>
        <p:nvSpPr>
          <p:cNvPr id="2" name="Content Placeholder 1"/>
          <p:cNvSpPr>
            <a:spLocks noGrp="1"/>
          </p:cNvSpPr>
          <p:nvPr>
            <p:ph sz="half" idx="1"/>
          </p:nvPr>
        </p:nvSpPr>
        <p:spPr>
          <a:xfrm>
            <a:off x="838200" y="1530842"/>
            <a:ext cx="4294866" cy="4351338"/>
          </a:xfrm>
        </p:spPr>
        <p:txBody>
          <a:bodyPr>
            <a:noAutofit/>
          </a:bodyPr>
          <a:lstStyle/>
          <a:p>
            <a:pPr>
              <a:lnSpc>
                <a:spcPct val="150000"/>
              </a:lnSpc>
            </a:pPr>
            <a:r>
              <a:rPr lang="en-US" sz="2400" dirty="0"/>
              <a:t>Using a </a:t>
            </a:r>
            <a:r>
              <a:rPr lang="en-US" sz="2400" b="1" dirty="0"/>
              <a:t>python interpreter</a:t>
            </a:r>
          </a:p>
          <a:p>
            <a:pPr>
              <a:lnSpc>
                <a:spcPct val="150000"/>
              </a:lnSpc>
            </a:pPr>
            <a:r>
              <a:rPr lang="en-US" sz="2400" dirty="0"/>
              <a:t>Run each step at the prompt</a:t>
            </a:r>
          </a:p>
          <a:p>
            <a:pPr>
              <a:lnSpc>
                <a:spcPct val="150000"/>
              </a:lnSpc>
            </a:pPr>
            <a:r>
              <a:rPr lang="en-US" sz="2400" dirty="0"/>
              <a:t>If you enter “Python” on the command line, you will start the interpreter </a:t>
            </a:r>
          </a:p>
          <a:p>
            <a:pPr>
              <a:lnSpc>
                <a:spcPct val="150000"/>
              </a:lnSpc>
            </a:pPr>
            <a:r>
              <a:rPr lang="en-US" sz="2400" i="1" dirty="0"/>
              <a:t>We aren’t using it today! </a:t>
            </a:r>
          </a:p>
          <a:p>
            <a:pPr>
              <a:lnSpc>
                <a:spcPct val="150000"/>
              </a:lnSpc>
            </a:pPr>
            <a:endParaRPr lang="en-US" sz="2400" dirty="0"/>
          </a:p>
        </p:txBody>
      </p:sp>
      <p:pic>
        <p:nvPicPr>
          <p:cNvPr id="4" name="Picture 3" descr="In a Python interpreter, we can used Python to do interactive programming in an interactive mode. Each step is input and run via the console, and immediate feedback is given for each statement. &#13;" title="Screenshot of using a python interpreter to do interactive programming"/>
          <p:cNvPicPr>
            <a:picLocks noChangeAspect="1"/>
          </p:cNvPicPr>
          <p:nvPr/>
        </p:nvPicPr>
        <p:blipFill rotWithShape="1">
          <a:blip r:embed="rId3">
            <a:extLst>
              <a:ext uri="{28A0092B-C50C-407E-A947-70E740481C1C}">
                <a14:useLocalDpi xmlns:a14="http://schemas.microsoft.com/office/drawing/2010/main" val="0"/>
              </a:ext>
            </a:extLst>
          </a:blip>
          <a:srcRect t="1308" r="8721" b="28038"/>
          <a:stretch/>
        </p:blipFill>
        <p:spPr>
          <a:xfrm>
            <a:off x="5223926" y="1867943"/>
            <a:ext cx="6717339" cy="3350448"/>
          </a:xfrm>
          <a:prstGeom prst="rect">
            <a:avLst/>
          </a:prstGeom>
          <a:ln>
            <a:solidFill>
              <a:schemeClr val="tx1"/>
            </a:solidFill>
          </a:ln>
        </p:spPr>
      </p:pic>
      <p:sp>
        <p:nvSpPr>
          <p:cNvPr id="5" name="Oval 4"/>
          <p:cNvSpPr/>
          <p:nvPr/>
        </p:nvSpPr>
        <p:spPr>
          <a:xfrm>
            <a:off x="5133066" y="2804160"/>
            <a:ext cx="2511318" cy="105708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E6BE813-FCE8-AA43-9A99-9D88F2A2E14A}"/>
              </a:ext>
            </a:extLst>
          </p:cNvPr>
          <p:cNvSpPr>
            <a:spLocks noGrp="1"/>
          </p:cNvSpPr>
          <p:nvPr>
            <p:ph type="sldNum" sz="quarter" idx="12"/>
          </p:nvPr>
        </p:nvSpPr>
        <p:spPr/>
        <p:txBody>
          <a:bodyPr/>
          <a:lstStyle/>
          <a:p>
            <a:fld id="{B6B32D53-BB65-EC41-A890-C13572F8B348}" type="slidenum">
              <a:rPr lang="en-US" smtClean="0"/>
              <a:pPr/>
              <a:t>81</a:t>
            </a:fld>
            <a:endParaRPr lang="en-US"/>
          </a:p>
        </p:txBody>
      </p:sp>
    </p:spTree>
    <p:extLst>
      <p:ext uri="{BB962C8B-B14F-4D97-AF65-F5344CB8AC3E}">
        <p14:creationId xmlns:p14="http://schemas.microsoft.com/office/powerpoint/2010/main" val="4277005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Python: Write &amp; run scripts</a:t>
            </a:r>
          </a:p>
        </p:txBody>
      </p:sp>
      <p:sp>
        <p:nvSpPr>
          <p:cNvPr id="2" name="Content Placeholder 1"/>
          <p:cNvSpPr>
            <a:spLocks noGrp="1"/>
          </p:cNvSpPr>
          <p:nvPr>
            <p:ph sz="half" idx="1"/>
          </p:nvPr>
        </p:nvSpPr>
        <p:spPr>
          <a:xfrm>
            <a:off x="838200" y="1530842"/>
            <a:ext cx="4198838" cy="4351338"/>
          </a:xfrm>
        </p:spPr>
        <p:txBody>
          <a:bodyPr>
            <a:normAutofit/>
          </a:bodyPr>
          <a:lstStyle/>
          <a:p>
            <a:pPr>
              <a:lnSpc>
                <a:spcPct val="130000"/>
              </a:lnSpc>
            </a:pPr>
            <a:r>
              <a:rPr lang="en-US" sz="2400" dirty="0"/>
              <a:t>Scripts are directions for your computer to follow </a:t>
            </a:r>
          </a:p>
          <a:p>
            <a:pPr>
              <a:lnSpc>
                <a:spcPct val="130000"/>
              </a:lnSpc>
            </a:pPr>
            <a:r>
              <a:rPr lang="en-US" sz="2400" dirty="0"/>
              <a:t>Save the script as a file ending in .</a:t>
            </a:r>
            <a:r>
              <a:rPr lang="en-US" sz="2400" dirty="0" err="1"/>
              <a:t>py</a:t>
            </a:r>
            <a:endParaRPr lang="en-US" sz="2400" dirty="0"/>
          </a:p>
          <a:p>
            <a:pPr>
              <a:lnSpc>
                <a:spcPct val="130000"/>
              </a:lnSpc>
            </a:pPr>
            <a:r>
              <a:rPr lang="en-US" sz="2400" dirty="0"/>
              <a:t>On the command line, run the script</a:t>
            </a:r>
          </a:p>
          <a:p>
            <a:pPr>
              <a:lnSpc>
                <a:spcPct val="130000"/>
              </a:lnSpc>
            </a:pPr>
            <a:r>
              <a:rPr lang="en-US" sz="2400" i="1" dirty="0"/>
              <a:t>Also not running this today!</a:t>
            </a:r>
          </a:p>
          <a:p>
            <a:pPr marL="0" indent="0">
              <a:lnSpc>
                <a:spcPct val="130000"/>
              </a:lnSpc>
              <a:buNone/>
            </a:pPr>
            <a:endParaRPr lang="en-US" sz="2400" dirty="0"/>
          </a:p>
        </p:txBody>
      </p:sp>
      <p:pic>
        <p:nvPicPr>
          <p:cNvPr id="4" name="Picture 3" descr="Python scripts can be run in the command line. " title="Screenshot of running a Python script"/>
          <p:cNvPicPr>
            <a:picLocks noChangeAspect="1"/>
          </p:cNvPicPr>
          <p:nvPr/>
        </p:nvPicPr>
        <p:blipFill rotWithShape="1">
          <a:blip r:embed="rId3">
            <a:extLst>
              <a:ext uri="{28A0092B-C50C-407E-A947-70E740481C1C}">
                <a14:useLocalDpi xmlns:a14="http://schemas.microsoft.com/office/drawing/2010/main" val="0"/>
              </a:ext>
            </a:extLst>
          </a:blip>
          <a:srcRect t="1495" r="25373" b="29220"/>
          <a:stretch/>
        </p:blipFill>
        <p:spPr>
          <a:xfrm>
            <a:off x="5280258" y="1808286"/>
            <a:ext cx="6802035" cy="4073894"/>
          </a:xfrm>
          <a:prstGeom prst="rect">
            <a:avLst/>
          </a:prstGeom>
          <a:ln>
            <a:solidFill>
              <a:schemeClr val="tx1"/>
            </a:solidFill>
          </a:ln>
        </p:spPr>
      </p:pic>
      <p:sp>
        <p:nvSpPr>
          <p:cNvPr id="5" name="Oval 4"/>
          <p:cNvSpPr/>
          <p:nvPr/>
        </p:nvSpPr>
        <p:spPr>
          <a:xfrm>
            <a:off x="8763952" y="2022375"/>
            <a:ext cx="3062929" cy="1300697"/>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62E2904-2048-8C46-8CC1-EFADA6247D03}"/>
              </a:ext>
            </a:extLst>
          </p:cNvPr>
          <p:cNvSpPr>
            <a:spLocks noGrp="1"/>
          </p:cNvSpPr>
          <p:nvPr>
            <p:ph type="sldNum" sz="quarter" idx="12"/>
          </p:nvPr>
        </p:nvSpPr>
        <p:spPr/>
        <p:txBody>
          <a:bodyPr/>
          <a:lstStyle/>
          <a:p>
            <a:fld id="{B6B32D53-BB65-EC41-A890-C13572F8B348}" type="slidenum">
              <a:rPr lang="en-US" smtClean="0"/>
              <a:pPr/>
              <a:t>82</a:t>
            </a:fld>
            <a:endParaRPr lang="en-US"/>
          </a:p>
        </p:txBody>
      </p:sp>
    </p:spTree>
    <p:extLst>
      <p:ext uri="{BB962C8B-B14F-4D97-AF65-F5344CB8AC3E}">
        <p14:creationId xmlns:p14="http://schemas.microsoft.com/office/powerpoint/2010/main" val="1864644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F94F-EA06-554A-9D39-577609670FEE}"/>
              </a:ext>
            </a:extLst>
          </p:cNvPr>
          <p:cNvSpPr>
            <a:spLocks noGrp="1"/>
          </p:cNvSpPr>
          <p:nvPr>
            <p:ph type="title"/>
          </p:nvPr>
        </p:nvSpPr>
        <p:spPr/>
        <p:txBody>
          <a:bodyPr/>
          <a:lstStyle/>
          <a:p>
            <a:r>
              <a:rPr lang="en-US" dirty="0"/>
              <a:t>Using Python: </a:t>
            </a:r>
            <a:r>
              <a:rPr lang="en-US" dirty="0" err="1"/>
              <a:t>Jupyter</a:t>
            </a:r>
            <a:r>
              <a:rPr lang="en-US" dirty="0"/>
              <a:t> Notebooks</a:t>
            </a:r>
          </a:p>
        </p:txBody>
      </p:sp>
      <p:sp>
        <p:nvSpPr>
          <p:cNvPr id="5" name="Content Placeholder 4">
            <a:extLst>
              <a:ext uri="{FF2B5EF4-FFF2-40B4-BE49-F238E27FC236}">
                <a16:creationId xmlns:a16="http://schemas.microsoft.com/office/drawing/2014/main" id="{9400C51B-2A34-7E4B-9D57-941A8B8ED1BE}"/>
              </a:ext>
            </a:extLst>
          </p:cNvPr>
          <p:cNvSpPr>
            <a:spLocks noGrp="1"/>
          </p:cNvSpPr>
          <p:nvPr>
            <p:ph sz="half" idx="1"/>
          </p:nvPr>
        </p:nvSpPr>
        <p:spPr>
          <a:xfrm>
            <a:off x="838200" y="1530841"/>
            <a:ext cx="10515600" cy="5190633"/>
          </a:xfrm>
        </p:spPr>
        <p:txBody>
          <a:bodyPr>
            <a:normAutofit/>
          </a:bodyPr>
          <a:lstStyle/>
          <a:p>
            <a:pPr>
              <a:lnSpc>
                <a:spcPct val="150000"/>
              </a:lnSpc>
            </a:pPr>
            <a:r>
              <a:rPr lang="en-US" dirty="0"/>
              <a:t>Write and view code an an interactive environment</a:t>
            </a:r>
          </a:p>
          <a:p>
            <a:pPr>
              <a:lnSpc>
                <a:spcPct val="150000"/>
              </a:lnSpc>
            </a:pPr>
            <a:r>
              <a:rPr lang="en-US" dirty="0"/>
              <a:t>Mixes Python (and other commands) with space for additional text</a:t>
            </a:r>
          </a:p>
        </p:txBody>
      </p:sp>
      <p:pic>
        <p:nvPicPr>
          <p:cNvPr id="6" name="Picture 5">
            <a:extLst>
              <a:ext uri="{FF2B5EF4-FFF2-40B4-BE49-F238E27FC236}">
                <a16:creationId xmlns:a16="http://schemas.microsoft.com/office/drawing/2014/main" id="{BBCD639C-8248-0540-8CAB-A40944098BAC}"/>
              </a:ext>
            </a:extLst>
          </p:cNvPr>
          <p:cNvPicPr>
            <a:picLocks noChangeAspect="1"/>
          </p:cNvPicPr>
          <p:nvPr/>
        </p:nvPicPr>
        <p:blipFill>
          <a:blip r:embed="rId3"/>
          <a:stretch>
            <a:fillRect/>
          </a:stretch>
        </p:blipFill>
        <p:spPr>
          <a:xfrm>
            <a:off x="4366717" y="3310514"/>
            <a:ext cx="6954241" cy="3406774"/>
          </a:xfrm>
          <a:prstGeom prst="rect">
            <a:avLst/>
          </a:prstGeom>
          <a:ln>
            <a:solidFill>
              <a:schemeClr val="accent1">
                <a:lumMod val="50000"/>
              </a:schemeClr>
            </a:solidFill>
          </a:ln>
        </p:spPr>
      </p:pic>
      <p:sp>
        <p:nvSpPr>
          <p:cNvPr id="7" name="TextBox 6">
            <a:extLst>
              <a:ext uri="{FF2B5EF4-FFF2-40B4-BE49-F238E27FC236}">
                <a16:creationId xmlns:a16="http://schemas.microsoft.com/office/drawing/2014/main" id="{F7A3865F-5FEA-A146-B105-7268D07A2694}"/>
              </a:ext>
            </a:extLst>
          </p:cNvPr>
          <p:cNvSpPr txBox="1"/>
          <p:nvPr/>
        </p:nvSpPr>
        <p:spPr>
          <a:xfrm>
            <a:off x="838200" y="3051549"/>
            <a:ext cx="3495676" cy="2954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Good for teaching and sharing code</a:t>
            </a:r>
          </a:p>
          <a:p>
            <a:pPr marL="285750" indent="-285750">
              <a:lnSpc>
                <a:spcPct val="150000"/>
              </a:lnSpc>
              <a:buFont typeface="Arial" panose="020B0604020202020204" pitchFamily="34" charset="0"/>
              <a:buChar char="•"/>
            </a:pPr>
            <a:r>
              <a:rPr lang="en-US" sz="2800" i="1" dirty="0"/>
              <a:t>We’re using these today!</a:t>
            </a:r>
          </a:p>
          <a:p>
            <a:pPr marL="285750" indent="-285750">
              <a:buFont typeface="Arial" panose="020B0604020202020204" pitchFamily="34" charset="0"/>
              <a:buChar char="•"/>
            </a:pPr>
            <a:endParaRPr lang="en-US" dirty="0"/>
          </a:p>
        </p:txBody>
      </p:sp>
      <p:sp>
        <p:nvSpPr>
          <p:cNvPr id="8" name="Oval 7">
            <a:extLst>
              <a:ext uri="{FF2B5EF4-FFF2-40B4-BE49-F238E27FC236}">
                <a16:creationId xmlns:a16="http://schemas.microsoft.com/office/drawing/2014/main" id="{FA2162A9-57F2-7649-BF8E-4524DA8FBB91}"/>
              </a:ext>
            </a:extLst>
          </p:cNvPr>
          <p:cNvSpPr/>
          <p:nvPr/>
        </p:nvSpPr>
        <p:spPr>
          <a:xfrm>
            <a:off x="4564535" y="4057650"/>
            <a:ext cx="4422303" cy="95726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C44DB37-DDDF-4547-BF11-B183AA574337}"/>
              </a:ext>
            </a:extLst>
          </p:cNvPr>
          <p:cNvSpPr>
            <a:spLocks noGrp="1"/>
          </p:cNvSpPr>
          <p:nvPr>
            <p:ph type="sldNum" sz="quarter" idx="12"/>
          </p:nvPr>
        </p:nvSpPr>
        <p:spPr/>
        <p:txBody>
          <a:bodyPr/>
          <a:lstStyle/>
          <a:p>
            <a:fld id="{B6B32D53-BB65-EC41-A890-C13572F8B348}" type="slidenum">
              <a:rPr lang="en-US" smtClean="0"/>
              <a:pPr/>
              <a:t>83</a:t>
            </a:fld>
            <a:endParaRPr lang="en-US"/>
          </a:p>
        </p:txBody>
      </p:sp>
    </p:spTree>
    <p:extLst>
      <p:ext uri="{BB962C8B-B14F-4D97-AF65-F5344CB8AC3E}">
        <p14:creationId xmlns:p14="http://schemas.microsoft.com/office/powerpoint/2010/main" val="1044323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5313-7790-8E4D-A2F7-B1354B7B5031}"/>
              </a:ext>
            </a:extLst>
          </p:cNvPr>
          <p:cNvSpPr>
            <a:spLocks noGrp="1"/>
          </p:cNvSpPr>
          <p:nvPr>
            <p:ph type="title"/>
          </p:nvPr>
        </p:nvSpPr>
        <p:spPr/>
        <p:txBody>
          <a:bodyPr>
            <a:normAutofit/>
          </a:bodyPr>
          <a:lstStyle/>
          <a:p>
            <a:r>
              <a:rPr lang="en-US" dirty="0"/>
              <a:t>Hands-on: Learning the </a:t>
            </a:r>
            <a:r>
              <a:rPr lang="en-US" dirty="0" err="1"/>
              <a:t>Jupyter</a:t>
            </a:r>
            <a:r>
              <a:rPr lang="en-US" dirty="0"/>
              <a:t> environment</a:t>
            </a:r>
          </a:p>
        </p:txBody>
      </p:sp>
      <p:sp>
        <p:nvSpPr>
          <p:cNvPr id="3" name="Content Placeholder 2">
            <a:extLst>
              <a:ext uri="{FF2B5EF4-FFF2-40B4-BE49-F238E27FC236}">
                <a16:creationId xmlns:a16="http://schemas.microsoft.com/office/drawing/2014/main" id="{E3E1791C-0D66-8648-B88B-583FE4FFE4C9}"/>
              </a:ext>
            </a:extLst>
          </p:cNvPr>
          <p:cNvSpPr>
            <a:spLocks noGrp="1"/>
          </p:cNvSpPr>
          <p:nvPr>
            <p:ph sz="half" idx="1"/>
          </p:nvPr>
        </p:nvSpPr>
        <p:spPr>
          <a:xfrm>
            <a:off x="838200" y="1992086"/>
            <a:ext cx="10515600" cy="4534444"/>
          </a:xfrm>
        </p:spPr>
        <p:txBody>
          <a:bodyPr>
            <a:normAutofit/>
          </a:bodyPr>
          <a:lstStyle/>
          <a:p>
            <a:pPr marL="0" indent="0">
              <a:lnSpc>
                <a:spcPct val="150000"/>
              </a:lnSpc>
              <a:buNone/>
            </a:pPr>
            <a:r>
              <a:rPr lang="en-US" dirty="0"/>
              <a:t>Get comfortable with </a:t>
            </a:r>
            <a:r>
              <a:rPr lang="en-US" dirty="0" err="1"/>
              <a:t>Jupyter</a:t>
            </a:r>
            <a:r>
              <a:rPr lang="en-US" dirty="0"/>
              <a:t> notebooks with the “Learning the Environment” notebook</a:t>
            </a:r>
          </a:p>
          <a:p>
            <a:pPr marL="0" indent="0">
              <a:lnSpc>
                <a:spcPct val="150000"/>
              </a:lnSpc>
              <a:buNone/>
            </a:pPr>
            <a:endParaRPr lang="en-US" dirty="0"/>
          </a:p>
          <a:p>
            <a:pPr marL="0" indent="0">
              <a:lnSpc>
                <a:spcPct val="150000"/>
              </a:lnSpc>
              <a:buNone/>
            </a:pPr>
            <a:r>
              <a:rPr lang="en-US" dirty="0"/>
              <a:t>Website: </a:t>
            </a:r>
            <a:r>
              <a:rPr lang="en-US" dirty="0">
                <a:hlinkClick r:id="rId3"/>
              </a:rPr>
              <a:t>https://go.illinois.edu/htrc-workshop</a:t>
            </a:r>
            <a:endParaRPr lang="en-US" dirty="0"/>
          </a:p>
          <a:p>
            <a:pPr lvl="1">
              <a:lnSpc>
                <a:spcPct val="150000"/>
              </a:lnSpc>
            </a:pPr>
            <a:r>
              <a:rPr lang="en-US" dirty="0"/>
              <a:t>Launch Binder</a:t>
            </a:r>
          </a:p>
          <a:p>
            <a:pPr lvl="1">
              <a:lnSpc>
                <a:spcPct val="150000"/>
              </a:lnSpc>
            </a:pPr>
            <a:r>
              <a:rPr lang="en-US" dirty="0"/>
              <a:t>01-learning-jupyter-environment.ipynb</a:t>
            </a:r>
          </a:p>
        </p:txBody>
      </p:sp>
      <p:sp>
        <p:nvSpPr>
          <p:cNvPr id="5" name="Rectangle 4">
            <a:extLst>
              <a:ext uri="{FF2B5EF4-FFF2-40B4-BE49-F238E27FC236}">
                <a16:creationId xmlns:a16="http://schemas.microsoft.com/office/drawing/2014/main" id="{E6A2FAFB-4A8B-3E40-89A2-FB47849446A2}"/>
              </a:ext>
            </a:extLst>
          </p:cNvPr>
          <p:cNvSpPr/>
          <p:nvPr/>
        </p:nvSpPr>
        <p:spPr>
          <a:xfrm>
            <a:off x="9298429" y="1380927"/>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 7</a:t>
            </a:r>
            <a:endParaRPr lang="en-US" sz="2800" dirty="0">
              <a:latin typeface="+mj-lt"/>
            </a:endParaRPr>
          </a:p>
        </p:txBody>
      </p:sp>
      <p:sp>
        <p:nvSpPr>
          <p:cNvPr id="4" name="Slide Number Placeholder 3">
            <a:extLst>
              <a:ext uri="{FF2B5EF4-FFF2-40B4-BE49-F238E27FC236}">
                <a16:creationId xmlns:a16="http://schemas.microsoft.com/office/drawing/2014/main" id="{4B06995D-DE97-7B4E-8E32-005030256CF9}"/>
              </a:ext>
            </a:extLst>
          </p:cNvPr>
          <p:cNvSpPr>
            <a:spLocks noGrp="1"/>
          </p:cNvSpPr>
          <p:nvPr>
            <p:ph type="sldNum" sz="quarter" idx="12"/>
          </p:nvPr>
        </p:nvSpPr>
        <p:spPr/>
        <p:txBody>
          <a:bodyPr/>
          <a:lstStyle/>
          <a:p>
            <a:fld id="{B6B32D53-BB65-EC41-A890-C13572F8B348}" type="slidenum">
              <a:rPr lang="en-US" smtClean="0"/>
              <a:pPr/>
              <a:t>84</a:t>
            </a:fld>
            <a:endParaRPr lang="en-US"/>
          </a:p>
        </p:txBody>
      </p:sp>
    </p:spTree>
    <p:extLst>
      <p:ext uri="{BB962C8B-B14F-4D97-AF65-F5344CB8AC3E}">
        <p14:creationId xmlns:p14="http://schemas.microsoft.com/office/powerpoint/2010/main" val="4206748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EFED-9D16-2841-BA9C-49C815C7BD21}"/>
              </a:ext>
            </a:extLst>
          </p:cNvPr>
          <p:cNvSpPr>
            <a:spLocks noGrp="1"/>
          </p:cNvSpPr>
          <p:nvPr>
            <p:ph type="title"/>
          </p:nvPr>
        </p:nvSpPr>
        <p:spPr/>
        <p:txBody>
          <a:bodyPr>
            <a:normAutofit/>
          </a:bodyPr>
          <a:lstStyle/>
          <a:p>
            <a:r>
              <a:rPr lang="en-US" dirty="0"/>
              <a:t>Hands-on: Map location entities</a:t>
            </a:r>
          </a:p>
        </p:txBody>
      </p:sp>
      <p:sp>
        <p:nvSpPr>
          <p:cNvPr id="3" name="Content Placeholder 2">
            <a:extLst>
              <a:ext uri="{FF2B5EF4-FFF2-40B4-BE49-F238E27FC236}">
                <a16:creationId xmlns:a16="http://schemas.microsoft.com/office/drawing/2014/main" id="{C9C5CFEB-BB65-AE41-B871-730F64AADAD4}"/>
              </a:ext>
            </a:extLst>
          </p:cNvPr>
          <p:cNvSpPr>
            <a:spLocks noGrp="1"/>
          </p:cNvSpPr>
          <p:nvPr>
            <p:ph sz="half" idx="1"/>
          </p:nvPr>
        </p:nvSpPr>
        <p:spPr/>
        <p:txBody>
          <a:bodyPr/>
          <a:lstStyle/>
          <a:p>
            <a:pPr marL="0" indent="0">
              <a:lnSpc>
                <a:spcPct val="150000"/>
              </a:lnSpc>
              <a:buNone/>
            </a:pPr>
            <a:r>
              <a:rPr lang="en-US" dirty="0"/>
              <a:t>Geocode and map the location entities output from the HTRC Named Entity Recognizer.</a:t>
            </a:r>
          </a:p>
          <a:p>
            <a:pPr marL="0" indent="0">
              <a:buNone/>
            </a:pPr>
            <a:endParaRPr lang="en-US" dirty="0"/>
          </a:p>
          <a:p>
            <a:pPr marL="0" indent="0">
              <a:lnSpc>
                <a:spcPct val="150000"/>
              </a:lnSpc>
              <a:buNone/>
            </a:pPr>
            <a:r>
              <a:rPr lang="en-US" dirty="0"/>
              <a:t>Website: </a:t>
            </a:r>
            <a:r>
              <a:rPr lang="en-US" dirty="0">
                <a:hlinkClick r:id="rId3"/>
              </a:rPr>
              <a:t>https://go.illinois.edu/htrc-workshop</a:t>
            </a:r>
            <a:endParaRPr lang="en-US" dirty="0"/>
          </a:p>
          <a:p>
            <a:pPr lvl="1">
              <a:lnSpc>
                <a:spcPct val="150000"/>
              </a:lnSpc>
            </a:pPr>
            <a:r>
              <a:rPr lang="en-US" dirty="0"/>
              <a:t>Launch Binder (if not already launched)</a:t>
            </a:r>
          </a:p>
          <a:p>
            <a:pPr lvl="1">
              <a:lnSpc>
                <a:spcPct val="150000"/>
              </a:lnSpc>
            </a:pPr>
            <a:r>
              <a:rPr lang="en-US" dirty="0"/>
              <a:t>02-geocoding-module</a:t>
            </a:r>
            <a:r>
              <a:rPr lang="en-US" dirty="0">
                <a:hlinkClick r:id="rId4" tooltip="02-geocoding-module.ipynb"/>
              </a:rPr>
              <a:t>.</a:t>
            </a:r>
            <a:r>
              <a:rPr lang="en-US" dirty="0"/>
              <a:t>ipynb</a:t>
            </a:r>
          </a:p>
        </p:txBody>
      </p:sp>
      <p:sp>
        <p:nvSpPr>
          <p:cNvPr id="4" name="Slide Number Placeholder 3">
            <a:extLst>
              <a:ext uri="{FF2B5EF4-FFF2-40B4-BE49-F238E27FC236}">
                <a16:creationId xmlns:a16="http://schemas.microsoft.com/office/drawing/2014/main" id="{232C48C2-63CA-534D-B6F1-D3ECE4BA35BA}"/>
              </a:ext>
            </a:extLst>
          </p:cNvPr>
          <p:cNvSpPr>
            <a:spLocks noGrp="1"/>
          </p:cNvSpPr>
          <p:nvPr>
            <p:ph type="sldNum" sz="quarter" idx="12"/>
          </p:nvPr>
        </p:nvSpPr>
        <p:spPr/>
        <p:txBody>
          <a:bodyPr/>
          <a:lstStyle/>
          <a:p>
            <a:fld id="{B6B32D53-BB65-EC41-A890-C13572F8B348}" type="slidenum">
              <a:rPr lang="en-US" smtClean="0"/>
              <a:pPr/>
              <a:t>85</a:t>
            </a:fld>
            <a:endParaRPr lang="en-US"/>
          </a:p>
        </p:txBody>
      </p:sp>
      <p:sp>
        <p:nvSpPr>
          <p:cNvPr id="6" name="Rectangle 5">
            <a:extLst>
              <a:ext uri="{FF2B5EF4-FFF2-40B4-BE49-F238E27FC236}">
                <a16:creationId xmlns:a16="http://schemas.microsoft.com/office/drawing/2014/main" id="{43A691A1-915F-EF40-B873-8CAC117BCA58}"/>
              </a:ext>
            </a:extLst>
          </p:cNvPr>
          <p:cNvSpPr/>
          <p:nvPr/>
        </p:nvSpPr>
        <p:spPr>
          <a:xfrm>
            <a:off x="9412729" y="729746"/>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 7</a:t>
            </a:r>
            <a:endParaRPr lang="en-US" sz="2800" dirty="0">
              <a:latin typeface="+mj-lt"/>
            </a:endParaRPr>
          </a:p>
        </p:txBody>
      </p:sp>
    </p:spTree>
    <p:extLst>
      <p:ext uri="{BB962C8B-B14F-4D97-AF65-F5344CB8AC3E}">
        <p14:creationId xmlns:p14="http://schemas.microsoft.com/office/powerpoint/2010/main" val="1300435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methods in text analysis</a:t>
            </a:r>
            <a:endParaRPr lang="en-US" dirty="0"/>
          </a:p>
        </p:txBody>
      </p:sp>
      <p:sp>
        <p:nvSpPr>
          <p:cNvPr id="13" name="Content Placeholder 12">
            <a:extLst>
              <a:ext uri="{FF2B5EF4-FFF2-40B4-BE49-F238E27FC236}">
                <a16:creationId xmlns:a16="http://schemas.microsoft.com/office/drawing/2014/main" id="{9C58ADC8-8AFC-E841-8911-A9B52FF9F213}"/>
              </a:ext>
            </a:extLst>
          </p:cNvPr>
          <p:cNvSpPr>
            <a:spLocks noGrp="1"/>
          </p:cNvSpPr>
          <p:nvPr>
            <p:ph sz="half" idx="1"/>
          </p:nvPr>
        </p:nvSpPr>
        <p:spPr/>
        <p:txBody>
          <a:bodyPr/>
          <a:lstStyle/>
          <a:p>
            <a:pPr marL="0" indent="0">
              <a:lnSpc>
                <a:spcPct val="150000"/>
              </a:lnSpc>
              <a:buNone/>
            </a:pPr>
            <a:r>
              <a:rPr lang="en-US" b="1" dirty="0"/>
              <a:t>Representing text data – Bag of words</a:t>
            </a:r>
          </a:p>
          <a:p>
            <a:pPr>
              <a:lnSpc>
                <a:spcPct val="150000"/>
              </a:lnSpc>
            </a:pPr>
            <a:r>
              <a:rPr lang="en-US" dirty="0"/>
              <a:t>Text is represented by the words and number of time they occurred, disregarding grammar and word order</a:t>
            </a:r>
          </a:p>
        </p:txBody>
      </p:sp>
      <p:sp>
        <p:nvSpPr>
          <p:cNvPr id="3" name="Slide Number Placeholder 2">
            <a:extLst>
              <a:ext uri="{FF2B5EF4-FFF2-40B4-BE49-F238E27FC236}">
                <a16:creationId xmlns:a16="http://schemas.microsoft.com/office/drawing/2014/main" id="{D535EE9F-F361-F345-9583-10433CFCA0DD}"/>
              </a:ext>
            </a:extLst>
          </p:cNvPr>
          <p:cNvSpPr>
            <a:spLocks noGrp="1"/>
          </p:cNvSpPr>
          <p:nvPr>
            <p:ph type="sldNum" sz="quarter" idx="12"/>
          </p:nvPr>
        </p:nvSpPr>
        <p:spPr/>
        <p:txBody>
          <a:bodyPr/>
          <a:lstStyle/>
          <a:p>
            <a:fld id="{B6B32D53-BB65-EC41-A890-C13572F8B348}" type="slidenum">
              <a:rPr lang="en-US" smtClean="0"/>
              <a:pPr/>
              <a:t>86</a:t>
            </a:fld>
            <a:endParaRPr lang="en-US"/>
          </a:p>
        </p:txBody>
      </p:sp>
    </p:spTree>
    <p:extLst>
      <p:ext uri="{BB962C8B-B14F-4D97-AF65-F5344CB8AC3E}">
        <p14:creationId xmlns:p14="http://schemas.microsoft.com/office/powerpoint/2010/main" val="2427825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methods in text analysis</a:t>
            </a:r>
          </a:p>
        </p:txBody>
      </p:sp>
      <p:sp>
        <p:nvSpPr>
          <p:cNvPr id="13" name="Content Placeholder 12">
            <a:extLst>
              <a:ext uri="{FF2B5EF4-FFF2-40B4-BE49-F238E27FC236}">
                <a16:creationId xmlns:a16="http://schemas.microsoft.com/office/drawing/2014/main" id="{9C58ADC8-8AFC-E841-8911-A9B52FF9F213}"/>
              </a:ext>
            </a:extLst>
          </p:cNvPr>
          <p:cNvSpPr>
            <a:spLocks noGrp="1"/>
          </p:cNvSpPr>
          <p:nvPr>
            <p:ph sz="half" idx="1"/>
          </p:nvPr>
        </p:nvSpPr>
        <p:spPr/>
        <p:txBody>
          <a:bodyPr/>
          <a:lstStyle/>
          <a:p>
            <a:pPr marL="0" indent="0">
              <a:lnSpc>
                <a:spcPct val="150000"/>
              </a:lnSpc>
              <a:buNone/>
            </a:pPr>
            <a:r>
              <a:rPr lang="en-US" b="1" dirty="0"/>
              <a:t>Representing text data – Word vector embeddings</a:t>
            </a:r>
          </a:p>
          <a:p>
            <a:pPr>
              <a:lnSpc>
                <a:spcPct val="150000"/>
              </a:lnSpc>
            </a:pPr>
            <a:r>
              <a:rPr lang="en-US" dirty="0"/>
              <a:t>Each word is represented by a number that reflects multi-dimensional information about its use in the text (i.e. to measure similarity between 2 words)</a:t>
            </a:r>
          </a:p>
        </p:txBody>
      </p:sp>
      <p:sp>
        <p:nvSpPr>
          <p:cNvPr id="3" name="Slide Number Placeholder 2">
            <a:extLst>
              <a:ext uri="{FF2B5EF4-FFF2-40B4-BE49-F238E27FC236}">
                <a16:creationId xmlns:a16="http://schemas.microsoft.com/office/drawing/2014/main" id="{6AC2D7E5-3CFB-964D-967C-BC1F13EBCBC9}"/>
              </a:ext>
            </a:extLst>
          </p:cNvPr>
          <p:cNvSpPr>
            <a:spLocks noGrp="1"/>
          </p:cNvSpPr>
          <p:nvPr>
            <p:ph type="sldNum" sz="quarter" idx="12"/>
          </p:nvPr>
        </p:nvSpPr>
        <p:spPr/>
        <p:txBody>
          <a:bodyPr/>
          <a:lstStyle/>
          <a:p>
            <a:fld id="{B6B32D53-BB65-EC41-A890-C13572F8B348}" type="slidenum">
              <a:rPr lang="en-US" smtClean="0"/>
              <a:pPr/>
              <a:t>87</a:t>
            </a:fld>
            <a:endParaRPr lang="en-US"/>
          </a:p>
        </p:txBody>
      </p:sp>
      <p:pic>
        <p:nvPicPr>
          <p:cNvPr id="5" name="Picture 4">
            <a:extLst>
              <a:ext uri="{FF2B5EF4-FFF2-40B4-BE49-F238E27FC236}">
                <a16:creationId xmlns:a16="http://schemas.microsoft.com/office/drawing/2014/main" id="{DC0FF655-B596-B14B-BFD9-226507FA3746}"/>
              </a:ext>
            </a:extLst>
          </p:cNvPr>
          <p:cNvPicPr>
            <a:picLocks noChangeAspect="1"/>
          </p:cNvPicPr>
          <p:nvPr/>
        </p:nvPicPr>
        <p:blipFill rotWithShape="1">
          <a:blip r:embed="rId3"/>
          <a:srcRect l="2336"/>
          <a:stretch/>
        </p:blipFill>
        <p:spPr>
          <a:xfrm>
            <a:off x="5131618" y="3988182"/>
            <a:ext cx="2705100" cy="2640960"/>
          </a:xfrm>
          <a:prstGeom prst="rect">
            <a:avLst/>
          </a:prstGeom>
          <a:ln>
            <a:solidFill>
              <a:schemeClr val="tx1"/>
            </a:solidFill>
          </a:ln>
        </p:spPr>
      </p:pic>
      <p:sp>
        <p:nvSpPr>
          <p:cNvPr id="6" name="Rectangle 5">
            <a:extLst>
              <a:ext uri="{FF2B5EF4-FFF2-40B4-BE49-F238E27FC236}">
                <a16:creationId xmlns:a16="http://schemas.microsoft.com/office/drawing/2014/main" id="{F6ED0382-EA41-9746-8C33-82E4DF3CE486}"/>
              </a:ext>
            </a:extLst>
          </p:cNvPr>
          <p:cNvSpPr/>
          <p:nvPr/>
        </p:nvSpPr>
        <p:spPr>
          <a:xfrm>
            <a:off x="7836718" y="6400412"/>
            <a:ext cx="2982420" cy="276999"/>
          </a:xfrm>
          <a:prstGeom prst="rect">
            <a:avLst/>
          </a:prstGeom>
        </p:spPr>
        <p:txBody>
          <a:bodyPr wrap="none">
            <a:spAutoFit/>
          </a:bodyPr>
          <a:lstStyle/>
          <a:p>
            <a:r>
              <a:rPr lang="en-US" sz="1200" dirty="0"/>
              <a:t>https://</a:t>
            </a:r>
            <a:r>
              <a:rPr lang="en-US" sz="1200" dirty="0" err="1"/>
              <a:t>nlp.stanford.edu</a:t>
            </a:r>
            <a:r>
              <a:rPr lang="en-US" sz="1200" dirty="0"/>
              <a:t>/projects/</a:t>
            </a:r>
            <a:r>
              <a:rPr lang="en-US" sz="1200" dirty="0" err="1"/>
              <a:t>histwords</a:t>
            </a:r>
            <a:r>
              <a:rPr lang="en-US" sz="1200" dirty="0"/>
              <a:t>/</a:t>
            </a:r>
          </a:p>
        </p:txBody>
      </p:sp>
    </p:spTree>
    <p:extLst>
      <p:ext uri="{BB962C8B-B14F-4D97-AF65-F5344CB8AC3E}">
        <p14:creationId xmlns:p14="http://schemas.microsoft.com/office/powerpoint/2010/main" val="2563212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methods in text analysis</a:t>
            </a:r>
            <a:endParaRPr lang="en-US" dirty="0"/>
          </a:p>
        </p:txBody>
      </p:sp>
      <p:sp>
        <p:nvSpPr>
          <p:cNvPr id="13" name="Content Placeholder 12">
            <a:extLst>
              <a:ext uri="{FF2B5EF4-FFF2-40B4-BE49-F238E27FC236}">
                <a16:creationId xmlns:a16="http://schemas.microsoft.com/office/drawing/2014/main" id="{9C58ADC8-8AFC-E841-8911-A9B52FF9F213}"/>
              </a:ext>
            </a:extLst>
          </p:cNvPr>
          <p:cNvSpPr>
            <a:spLocks noGrp="1"/>
          </p:cNvSpPr>
          <p:nvPr>
            <p:ph sz="half" idx="1"/>
          </p:nvPr>
        </p:nvSpPr>
        <p:spPr/>
        <p:txBody>
          <a:bodyPr>
            <a:normAutofit lnSpcReduction="10000"/>
          </a:bodyPr>
          <a:lstStyle/>
          <a:p>
            <a:pPr marL="0" indent="0">
              <a:lnSpc>
                <a:spcPct val="150000"/>
              </a:lnSpc>
              <a:buNone/>
            </a:pPr>
            <a:r>
              <a:rPr lang="en-US" b="1" dirty="0"/>
              <a:t>Analyzing text data – Natural Language Processing</a:t>
            </a:r>
          </a:p>
          <a:p>
            <a:pPr>
              <a:lnSpc>
                <a:spcPct val="150000"/>
              </a:lnSpc>
            </a:pPr>
            <a:r>
              <a:rPr lang="en-US" dirty="0"/>
              <a:t>Using computers to understand the meaning, relationships, and semantics within human-language text</a:t>
            </a:r>
          </a:p>
          <a:p>
            <a:pPr marL="285750" indent="-285750">
              <a:lnSpc>
                <a:spcPct val="120000"/>
              </a:lnSpc>
              <a:buFont typeface="Arial" charset="0"/>
              <a:buChar char="•"/>
            </a:pPr>
            <a:r>
              <a:rPr lang="en-US" b="1" dirty="0"/>
              <a:t>Named entity extraction: </a:t>
            </a:r>
            <a:r>
              <a:rPr lang="en-US" dirty="0"/>
              <a:t>what names of people, places, and organizations are in the text?</a:t>
            </a:r>
          </a:p>
          <a:p>
            <a:pPr marL="285750" indent="-285750">
              <a:lnSpc>
                <a:spcPct val="120000"/>
              </a:lnSpc>
              <a:buFont typeface="Arial" charset="0"/>
              <a:buChar char="•"/>
            </a:pPr>
            <a:r>
              <a:rPr lang="en-US" b="1" dirty="0"/>
              <a:t>Sentiment analysis</a:t>
            </a:r>
            <a:r>
              <a:rPr lang="en-US" dirty="0"/>
              <a:t>: what emotions are present in the text? </a:t>
            </a:r>
          </a:p>
          <a:p>
            <a:pPr marL="285750" indent="-285750">
              <a:lnSpc>
                <a:spcPct val="120000"/>
              </a:lnSpc>
              <a:buFont typeface="Arial" charset="0"/>
              <a:buChar char="•"/>
            </a:pPr>
            <a:r>
              <a:rPr lang="en-US" b="1" dirty="0"/>
              <a:t>Stylometry</a:t>
            </a:r>
            <a:r>
              <a:rPr lang="en-US" dirty="0"/>
              <a:t>: what can we learn from measuring features of style?</a:t>
            </a:r>
          </a:p>
        </p:txBody>
      </p:sp>
      <p:sp>
        <p:nvSpPr>
          <p:cNvPr id="3" name="Slide Number Placeholder 2">
            <a:extLst>
              <a:ext uri="{FF2B5EF4-FFF2-40B4-BE49-F238E27FC236}">
                <a16:creationId xmlns:a16="http://schemas.microsoft.com/office/drawing/2014/main" id="{D6D0AB14-D7A8-0944-87E0-D7800E52DAC3}"/>
              </a:ext>
            </a:extLst>
          </p:cNvPr>
          <p:cNvSpPr>
            <a:spLocks noGrp="1"/>
          </p:cNvSpPr>
          <p:nvPr>
            <p:ph type="sldNum" sz="quarter" idx="12"/>
          </p:nvPr>
        </p:nvSpPr>
        <p:spPr/>
        <p:txBody>
          <a:bodyPr/>
          <a:lstStyle/>
          <a:p>
            <a:fld id="{B6B32D53-BB65-EC41-A890-C13572F8B348}" type="slidenum">
              <a:rPr lang="en-US" smtClean="0"/>
              <a:pPr/>
              <a:t>88</a:t>
            </a:fld>
            <a:endParaRPr lang="en-US"/>
          </a:p>
        </p:txBody>
      </p:sp>
    </p:spTree>
    <p:extLst>
      <p:ext uri="{BB962C8B-B14F-4D97-AF65-F5344CB8AC3E}">
        <p14:creationId xmlns:p14="http://schemas.microsoft.com/office/powerpoint/2010/main" val="384855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methods in text analysis</a:t>
            </a:r>
            <a:endParaRPr lang="en-US" dirty="0"/>
          </a:p>
        </p:txBody>
      </p:sp>
      <p:sp>
        <p:nvSpPr>
          <p:cNvPr id="13" name="Content Placeholder 12">
            <a:extLst>
              <a:ext uri="{FF2B5EF4-FFF2-40B4-BE49-F238E27FC236}">
                <a16:creationId xmlns:a16="http://schemas.microsoft.com/office/drawing/2014/main" id="{9C58ADC8-8AFC-E841-8911-A9B52FF9F213}"/>
              </a:ext>
            </a:extLst>
          </p:cNvPr>
          <p:cNvSpPr>
            <a:spLocks noGrp="1"/>
          </p:cNvSpPr>
          <p:nvPr>
            <p:ph sz="half" idx="1"/>
          </p:nvPr>
        </p:nvSpPr>
        <p:spPr/>
        <p:txBody>
          <a:bodyPr>
            <a:normAutofit/>
          </a:bodyPr>
          <a:lstStyle/>
          <a:p>
            <a:pPr marL="0" indent="0">
              <a:lnSpc>
                <a:spcPct val="150000"/>
              </a:lnSpc>
              <a:buNone/>
            </a:pPr>
            <a:r>
              <a:rPr lang="en-US" b="1" dirty="0"/>
              <a:t>Analyzing text data – Machine Learning</a:t>
            </a:r>
          </a:p>
          <a:p>
            <a:pPr>
              <a:lnSpc>
                <a:spcPct val="150000"/>
              </a:lnSpc>
            </a:pPr>
            <a:r>
              <a:rPr lang="en-US" dirty="0"/>
              <a:t>Training computers to recognize patterns</a:t>
            </a:r>
          </a:p>
          <a:p>
            <a:pPr marL="285750" indent="-285750">
              <a:lnSpc>
                <a:spcPct val="120000"/>
              </a:lnSpc>
              <a:buFont typeface="Arial" charset="0"/>
              <a:buChar char="•"/>
            </a:pPr>
            <a:r>
              <a:rPr lang="en-US" b="1" dirty="0"/>
              <a:t>Topic modeling: </a:t>
            </a:r>
            <a:r>
              <a:rPr lang="en-US" dirty="0"/>
              <a:t>What thematic topics are present in the text?</a:t>
            </a:r>
          </a:p>
          <a:p>
            <a:pPr marL="742950" lvl="1" indent="-285750">
              <a:lnSpc>
                <a:spcPct val="120000"/>
              </a:lnSpc>
              <a:buFont typeface="Arial" charset="0"/>
              <a:buChar char="•"/>
            </a:pPr>
            <a:r>
              <a:rPr lang="en-US" dirty="0"/>
              <a:t>Unsupervised machine learning</a:t>
            </a:r>
          </a:p>
          <a:p>
            <a:pPr marL="285750" indent="-285750">
              <a:lnSpc>
                <a:spcPct val="120000"/>
              </a:lnSpc>
              <a:buFont typeface="Arial" charset="0"/>
              <a:buChar char="•"/>
            </a:pPr>
            <a:r>
              <a:rPr lang="en-US" b="1" dirty="0"/>
              <a:t>Naïve Bayes classification: </a:t>
            </a:r>
            <a:r>
              <a:rPr lang="en-US" dirty="0"/>
              <a:t>Which of the categories that I have named does the text belong to?</a:t>
            </a:r>
          </a:p>
          <a:p>
            <a:pPr marL="742950" lvl="1" indent="-285750">
              <a:lnSpc>
                <a:spcPct val="120000"/>
              </a:lnSpc>
              <a:buFont typeface="Arial" charset="0"/>
              <a:buChar char="•"/>
            </a:pPr>
            <a:r>
              <a:rPr lang="en-US" dirty="0"/>
              <a:t>Supervised machine learning</a:t>
            </a:r>
          </a:p>
        </p:txBody>
      </p:sp>
      <p:sp>
        <p:nvSpPr>
          <p:cNvPr id="3" name="Slide Number Placeholder 2">
            <a:extLst>
              <a:ext uri="{FF2B5EF4-FFF2-40B4-BE49-F238E27FC236}">
                <a16:creationId xmlns:a16="http://schemas.microsoft.com/office/drawing/2014/main" id="{31CC745C-4B40-BC4D-88B2-B5D353270673}"/>
              </a:ext>
            </a:extLst>
          </p:cNvPr>
          <p:cNvSpPr>
            <a:spLocks noGrp="1"/>
          </p:cNvSpPr>
          <p:nvPr>
            <p:ph type="sldNum" sz="quarter" idx="12"/>
          </p:nvPr>
        </p:nvSpPr>
        <p:spPr/>
        <p:txBody>
          <a:bodyPr/>
          <a:lstStyle/>
          <a:p>
            <a:fld id="{B6B32D53-BB65-EC41-A890-C13572F8B348}" type="slidenum">
              <a:rPr lang="en-US" smtClean="0"/>
              <a:pPr/>
              <a:t>89</a:t>
            </a:fld>
            <a:endParaRPr lang="en-US"/>
          </a:p>
        </p:txBody>
      </p:sp>
    </p:spTree>
    <p:extLst>
      <p:ext uri="{BB962C8B-B14F-4D97-AF65-F5344CB8AC3E}">
        <p14:creationId xmlns:p14="http://schemas.microsoft.com/office/powerpoint/2010/main" val="925388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US" dirty="0"/>
              <a:t>HathiTrust Digital Library </a:t>
            </a:r>
          </a:p>
        </p:txBody>
      </p:sp>
      <p:sp>
        <p:nvSpPr>
          <p:cNvPr id="3" name="Content Placeholder 2"/>
          <p:cNvSpPr>
            <a:spLocks noGrp="1"/>
          </p:cNvSpPr>
          <p:nvPr>
            <p:ph sz="half" idx="1"/>
          </p:nvPr>
        </p:nvSpPr>
        <p:spPr>
          <a:xfrm>
            <a:off x="838200" y="1553475"/>
            <a:ext cx="6114831" cy="4087178"/>
          </a:xfrm>
        </p:spPr>
        <p:txBody>
          <a:bodyPr anchor="ctr">
            <a:normAutofit/>
          </a:bodyPr>
          <a:lstStyle/>
          <a:p>
            <a:pPr>
              <a:lnSpc>
                <a:spcPct val="140000"/>
              </a:lnSpc>
            </a:pPr>
            <a:r>
              <a:rPr lang="en-US" sz="3200" dirty="0"/>
              <a:t>1</a:t>
            </a:r>
            <a:r>
              <a:rPr lang="en-US" altLang="zh-CN" sz="3200" dirty="0"/>
              <a:t>7+</a:t>
            </a:r>
            <a:r>
              <a:rPr lang="en-US" sz="3200" dirty="0"/>
              <a:t> million volumes</a:t>
            </a:r>
          </a:p>
          <a:p>
            <a:pPr lvl="1">
              <a:lnSpc>
                <a:spcPct val="140000"/>
              </a:lnSpc>
            </a:pPr>
            <a:r>
              <a:rPr lang="en-US" altLang="zh-CN" sz="2800" dirty="0"/>
              <a:t>62</a:t>
            </a:r>
            <a:r>
              <a:rPr lang="en-US" sz="2800" dirty="0"/>
              <a:t>% in copyright or of undetermined status</a:t>
            </a:r>
          </a:p>
          <a:p>
            <a:pPr>
              <a:lnSpc>
                <a:spcPct val="140000"/>
              </a:lnSpc>
            </a:pPr>
            <a:r>
              <a:rPr lang="en-US" sz="3200" dirty="0"/>
              <a:t>Search and read books</a:t>
            </a:r>
          </a:p>
          <a:p>
            <a:pPr marL="0" indent="0">
              <a:lnSpc>
                <a:spcPct val="140000"/>
              </a:lnSpc>
              <a:buNone/>
            </a:pPr>
            <a:r>
              <a:rPr lang="en-US" sz="3200" dirty="0"/>
              <a:t>   in the public domain</a:t>
            </a:r>
            <a:endParaRPr lang="en-US" dirty="0"/>
          </a:p>
        </p:txBody>
      </p:sp>
      <p:pic>
        <p:nvPicPr>
          <p:cNvPr id="2" name="Picture 1" descr="The HTDL web interface has a search box in the middle of the page and other tabs for reading and building collections of volumes. " title="Screenshot of HTDL web inte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619" y="1830572"/>
            <a:ext cx="5682881" cy="3532983"/>
          </a:xfrm>
          <a:prstGeom prst="rect">
            <a:avLst/>
          </a:prstGeom>
          <a:ln>
            <a:solidFill>
              <a:schemeClr val="tx1"/>
            </a:solidFill>
          </a:ln>
        </p:spPr>
      </p:pic>
      <p:sp>
        <p:nvSpPr>
          <p:cNvPr id="4" name="Slide Number Placeholder 3">
            <a:extLst>
              <a:ext uri="{FF2B5EF4-FFF2-40B4-BE49-F238E27FC236}">
                <a16:creationId xmlns:a16="http://schemas.microsoft.com/office/drawing/2014/main" id="{E374E0E3-1CF0-7842-882F-951CAFD3EDBA}"/>
              </a:ext>
            </a:extLst>
          </p:cNvPr>
          <p:cNvSpPr>
            <a:spLocks noGrp="1"/>
          </p:cNvSpPr>
          <p:nvPr>
            <p:ph type="sldNum" sz="quarter" idx="12"/>
          </p:nvPr>
        </p:nvSpPr>
        <p:spPr/>
        <p:txBody>
          <a:bodyPr/>
          <a:lstStyle/>
          <a:p>
            <a:fld id="{B6B32D53-BB65-EC41-A890-C13572F8B348}" type="slidenum">
              <a:rPr lang="en-US" smtClean="0"/>
              <a:pPr/>
              <a:t>9</a:t>
            </a:fld>
            <a:endParaRPr lang="en-US"/>
          </a:p>
        </p:txBody>
      </p:sp>
    </p:spTree>
    <p:extLst>
      <p:ext uri="{BB962C8B-B14F-4D97-AF65-F5344CB8AC3E}">
        <p14:creationId xmlns:p14="http://schemas.microsoft.com/office/powerpoint/2010/main" val="29561950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B208-6EA9-234A-A930-976D5A3130D1}"/>
              </a:ext>
            </a:extLst>
          </p:cNvPr>
          <p:cNvSpPr>
            <a:spLocks noGrp="1"/>
          </p:cNvSpPr>
          <p:nvPr>
            <p:ph type="title"/>
          </p:nvPr>
        </p:nvSpPr>
        <p:spPr/>
        <p:txBody>
          <a:bodyPr/>
          <a:lstStyle/>
          <a:p>
            <a:r>
              <a:rPr lang="en-US" dirty="0"/>
              <a:t>Case studies: identify the methods</a:t>
            </a:r>
          </a:p>
        </p:txBody>
      </p:sp>
      <p:sp>
        <p:nvSpPr>
          <p:cNvPr id="3" name="Content Placeholder 2">
            <a:extLst>
              <a:ext uri="{FF2B5EF4-FFF2-40B4-BE49-F238E27FC236}">
                <a16:creationId xmlns:a16="http://schemas.microsoft.com/office/drawing/2014/main" id="{76816A3F-0E71-F74C-BFC6-094DB2D54B60}"/>
              </a:ext>
            </a:extLst>
          </p:cNvPr>
          <p:cNvSpPr>
            <a:spLocks noGrp="1"/>
          </p:cNvSpPr>
          <p:nvPr>
            <p:ph sz="half" idx="1"/>
          </p:nvPr>
        </p:nvSpPr>
        <p:spPr/>
        <p:txBody>
          <a:bodyPr/>
          <a:lstStyle/>
          <a:p>
            <a:pPr marL="514350" indent="-514350">
              <a:lnSpc>
                <a:spcPct val="200000"/>
              </a:lnSpc>
              <a:buFont typeface="+mj-lt"/>
              <a:buAutoNum type="arabicPeriod"/>
            </a:pPr>
            <a:r>
              <a:rPr lang="en-US" dirty="0"/>
              <a:t>Look back at all 3 case studies</a:t>
            </a:r>
          </a:p>
          <a:p>
            <a:pPr marL="514350" indent="-514350">
              <a:lnSpc>
                <a:spcPct val="200000"/>
              </a:lnSpc>
              <a:buFont typeface="+mj-lt"/>
              <a:buAutoNum type="arabicPeriod"/>
            </a:pPr>
            <a:r>
              <a:rPr lang="en-US" dirty="0"/>
              <a:t>Then characterize the methods used:</a:t>
            </a:r>
          </a:p>
          <a:p>
            <a:pPr lvl="1">
              <a:lnSpc>
                <a:spcPct val="150000"/>
              </a:lnSpc>
            </a:pPr>
            <a:r>
              <a:rPr lang="en-US" dirty="0"/>
              <a:t>What methods did they each use?</a:t>
            </a:r>
          </a:p>
          <a:p>
            <a:pPr lvl="1">
              <a:lnSpc>
                <a:spcPct val="150000"/>
              </a:lnSpc>
            </a:pPr>
            <a:r>
              <a:rPr lang="en-US" dirty="0"/>
              <a:t>Can you tell how their text data was represented? (Bag of words, word embeddings)</a:t>
            </a:r>
          </a:p>
        </p:txBody>
      </p:sp>
      <p:sp>
        <p:nvSpPr>
          <p:cNvPr id="5" name="Slide Number Placeholder 4">
            <a:extLst>
              <a:ext uri="{FF2B5EF4-FFF2-40B4-BE49-F238E27FC236}">
                <a16:creationId xmlns:a16="http://schemas.microsoft.com/office/drawing/2014/main" id="{47AA1B7B-EA4F-824A-8C9E-9A437222A544}"/>
              </a:ext>
            </a:extLst>
          </p:cNvPr>
          <p:cNvSpPr>
            <a:spLocks noGrp="1"/>
          </p:cNvSpPr>
          <p:nvPr>
            <p:ph type="sldNum" sz="quarter" idx="12"/>
          </p:nvPr>
        </p:nvSpPr>
        <p:spPr/>
        <p:txBody>
          <a:bodyPr/>
          <a:lstStyle/>
          <a:p>
            <a:fld id="{B6B32D53-BB65-EC41-A890-C13572F8B348}" type="slidenum">
              <a:rPr lang="en-US" smtClean="0"/>
              <a:pPr/>
              <a:t>90</a:t>
            </a:fld>
            <a:endParaRPr lang="en-US"/>
          </a:p>
        </p:txBody>
      </p:sp>
      <p:sp>
        <p:nvSpPr>
          <p:cNvPr id="6" name="Rectangle 5">
            <a:extLst>
              <a:ext uri="{FF2B5EF4-FFF2-40B4-BE49-F238E27FC236}">
                <a16:creationId xmlns:a16="http://schemas.microsoft.com/office/drawing/2014/main" id="{F37CAAAD-E3F8-DB46-AADE-97C4CC71BF73}"/>
              </a:ext>
            </a:extLst>
          </p:cNvPr>
          <p:cNvSpPr/>
          <p:nvPr/>
        </p:nvSpPr>
        <p:spPr>
          <a:xfrm>
            <a:off x="9115687" y="795062"/>
            <a:ext cx="2055371" cy="523220"/>
          </a:xfrm>
          <a:prstGeom prst="rect">
            <a:avLst/>
          </a:prstGeom>
        </p:spPr>
        <p:txBody>
          <a:bodyPr wrap="none">
            <a:spAutoFit/>
          </a:bodyPr>
          <a:lstStyle/>
          <a:p>
            <a:r>
              <a:rPr lang="en-US" altLang="zh-CN" sz="2800" i="1" dirty="0">
                <a:latin typeface="+mj-lt"/>
                <a:ea typeface="ＭＳ 明朝" charset="-128"/>
              </a:rPr>
              <a:t>Handout</a:t>
            </a:r>
            <a:r>
              <a:rPr lang="zh-CN" altLang="en-US" sz="2800" i="1" dirty="0">
                <a:latin typeface="+mj-lt"/>
                <a:ea typeface="ＭＳ 明朝" charset="-128"/>
              </a:rPr>
              <a:t> </a:t>
            </a:r>
            <a:r>
              <a:rPr lang="en-US" altLang="zh-CN" sz="2800" i="1" dirty="0">
                <a:latin typeface="+mj-lt"/>
                <a:ea typeface="ＭＳ 明朝" charset="-128"/>
              </a:rPr>
              <a:t>p.</a:t>
            </a:r>
            <a:r>
              <a:rPr lang="zh-CN" altLang="en-US" sz="2800" i="1" dirty="0">
                <a:latin typeface="+mj-lt"/>
                <a:ea typeface="ＭＳ 明朝" charset="-128"/>
              </a:rPr>
              <a:t> </a:t>
            </a:r>
            <a:r>
              <a:rPr lang="en-US" altLang="zh-CN" sz="2800" i="1" dirty="0">
                <a:latin typeface="+mj-lt"/>
                <a:ea typeface="ＭＳ 明朝" charset="-128"/>
              </a:rPr>
              <a:t>7</a:t>
            </a:r>
            <a:endParaRPr lang="en-US" sz="2800" dirty="0">
              <a:latin typeface="+mj-lt"/>
            </a:endParaRPr>
          </a:p>
        </p:txBody>
      </p:sp>
    </p:spTree>
    <p:extLst>
      <p:ext uri="{BB962C8B-B14F-4D97-AF65-F5344CB8AC3E}">
        <p14:creationId xmlns:p14="http://schemas.microsoft.com/office/powerpoint/2010/main" val="28512070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FE4B-0776-1F44-AE60-5198037F2449}"/>
              </a:ext>
            </a:extLst>
          </p:cNvPr>
          <p:cNvSpPr>
            <a:spLocks noGrp="1"/>
          </p:cNvSpPr>
          <p:nvPr>
            <p:ph type="title" idx="4294967295"/>
          </p:nvPr>
        </p:nvSpPr>
        <p:spPr>
          <a:xfrm>
            <a:off x="853440" y="1819466"/>
            <a:ext cx="10515600" cy="2852737"/>
          </a:xfrm>
        </p:spPr>
        <p:txBody>
          <a:bodyPr anchor="ctr"/>
          <a:lstStyle/>
          <a:p>
            <a:r>
              <a:rPr lang="en-US" i="1" dirty="0"/>
              <a:t>Break (20 minutes)</a:t>
            </a:r>
          </a:p>
        </p:txBody>
      </p:sp>
      <p:sp>
        <p:nvSpPr>
          <p:cNvPr id="3" name="Slide Number Placeholder 2">
            <a:extLst>
              <a:ext uri="{FF2B5EF4-FFF2-40B4-BE49-F238E27FC236}">
                <a16:creationId xmlns:a16="http://schemas.microsoft.com/office/drawing/2014/main" id="{E3C2505E-2D51-184B-AA49-027170637339}"/>
              </a:ext>
            </a:extLst>
          </p:cNvPr>
          <p:cNvSpPr>
            <a:spLocks noGrp="1"/>
          </p:cNvSpPr>
          <p:nvPr>
            <p:ph type="sldNum" sz="quarter" idx="10"/>
          </p:nvPr>
        </p:nvSpPr>
        <p:spPr/>
        <p:txBody>
          <a:bodyPr/>
          <a:lstStyle/>
          <a:p>
            <a:fld id="{315C490B-2C62-3F4C-B451-B671971C5687}" type="slidenum">
              <a:rPr lang="en-US" smtClean="0"/>
              <a:pPr/>
              <a:t>91</a:t>
            </a:fld>
            <a:endParaRPr lang="en-US"/>
          </a:p>
        </p:txBody>
      </p:sp>
    </p:spTree>
    <p:extLst>
      <p:ext uri="{BB962C8B-B14F-4D97-AF65-F5344CB8AC3E}">
        <p14:creationId xmlns:p14="http://schemas.microsoft.com/office/powerpoint/2010/main" val="3965205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EEA74-C6AD-E340-A135-8217B2FEDF77}"/>
              </a:ext>
            </a:extLst>
          </p:cNvPr>
          <p:cNvSpPr>
            <a:spLocks noGrp="1"/>
          </p:cNvSpPr>
          <p:nvPr>
            <p:ph type="sldNum" sz="quarter" idx="10"/>
          </p:nvPr>
        </p:nvSpPr>
        <p:spPr/>
        <p:txBody>
          <a:bodyPr/>
          <a:lstStyle/>
          <a:p>
            <a:fld id="{57A3DAA0-74F5-E649-9B1A-C084ACD7BB16}" type="slidenum">
              <a:rPr lang="en-US" smtClean="0"/>
              <a:t>92</a:t>
            </a:fld>
            <a:endParaRPr lang="en-US"/>
          </a:p>
        </p:txBody>
      </p:sp>
      <p:sp>
        <p:nvSpPr>
          <p:cNvPr id="2" name="Title 1">
            <a:extLst>
              <a:ext uri="{FF2B5EF4-FFF2-40B4-BE49-F238E27FC236}">
                <a16:creationId xmlns:a16="http://schemas.microsoft.com/office/drawing/2014/main" id="{858B41E8-07E3-2646-8ACF-FF72BB775EBE}"/>
              </a:ext>
            </a:extLst>
          </p:cNvPr>
          <p:cNvSpPr>
            <a:spLocks noGrp="1"/>
          </p:cNvSpPr>
          <p:nvPr>
            <p:ph type="title" idx="4294967295"/>
          </p:nvPr>
        </p:nvSpPr>
        <p:spPr>
          <a:xfrm>
            <a:off x="1178560" y="1953578"/>
            <a:ext cx="10515600" cy="2852737"/>
          </a:xfrm>
        </p:spPr>
        <p:txBody>
          <a:bodyPr/>
          <a:lstStyle/>
          <a:p>
            <a:r>
              <a:rPr lang="en-US" dirty="0"/>
              <a:t>Text analysis workflows</a:t>
            </a:r>
          </a:p>
        </p:txBody>
      </p:sp>
    </p:spTree>
    <p:extLst>
      <p:ext uri="{BB962C8B-B14F-4D97-AF65-F5344CB8AC3E}">
        <p14:creationId xmlns:p14="http://schemas.microsoft.com/office/powerpoint/2010/main" val="40808811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301F3-BC7A-0C4B-9CC6-A6E24642EA97}"/>
              </a:ext>
            </a:extLst>
          </p:cNvPr>
          <p:cNvSpPr>
            <a:spLocks noGrp="1"/>
          </p:cNvSpPr>
          <p:nvPr>
            <p:ph type="title"/>
          </p:nvPr>
        </p:nvSpPr>
        <p:spPr/>
        <p:txBody>
          <a:bodyPr/>
          <a:lstStyle/>
          <a:p>
            <a:r>
              <a:rPr lang="en-US" dirty="0"/>
              <a:t>In this section we will…</a:t>
            </a:r>
          </a:p>
        </p:txBody>
      </p:sp>
      <p:sp>
        <p:nvSpPr>
          <p:cNvPr id="6" name="Content Placeholder 5">
            <a:extLst>
              <a:ext uri="{FF2B5EF4-FFF2-40B4-BE49-F238E27FC236}">
                <a16:creationId xmlns:a16="http://schemas.microsoft.com/office/drawing/2014/main" id="{F9865550-37F9-9E4E-8F32-54445937EFAD}"/>
              </a:ext>
            </a:extLst>
          </p:cNvPr>
          <p:cNvSpPr>
            <a:spLocks noGrp="1"/>
          </p:cNvSpPr>
          <p:nvPr>
            <p:ph sz="half" idx="1"/>
          </p:nvPr>
        </p:nvSpPr>
        <p:spPr/>
        <p:txBody>
          <a:bodyPr/>
          <a:lstStyle/>
          <a:p>
            <a:pPr>
              <a:lnSpc>
                <a:spcPct val="150000"/>
              </a:lnSpc>
            </a:pPr>
            <a:r>
              <a:rPr lang="en-US" dirty="0"/>
              <a:t>Get experience with HTRC Extracted Features</a:t>
            </a:r>
          </a:p>
          <a:p>
            <a:pPr>
              <a:lnSpc>
                <a:spcPct val="150000"/>
              </a:lnSpc>
            </a:pPr>
            <a:r>
              <a:rPr lang="en-US" dirty="0"/>
              <a:t>Perform exploratory data analysis</a:t>
            </a:r>
          </a:p>
          <a:p>
            <a:pPr>
              <a:lnSpc>
                <a:spcPct val="150000"/>
              </a:lnSpc>
            </a:pPr>
            <a:r>
              <a:rPr lang="en-US" dirty="0"/>
              <a:t>Examine a text analysis workflow/pipeline</a:t>
            </a:r>
          </a:p>
          <a:p>
            <a:endParaRPr lang="en-US" dirty="0"/>
          </a:p>
        </p:txBody>
      </p:sp>
      <p:sp>
        <p:nvSpPr>
          <p:cNvPr id="2" name="Slide Number Placeholder 1">
            <a:extLst>
              <a:ext uri="{FF2B5EF4-FFF2-40B4-BE49-F238E27FC236}">
                <a16:creationId xmlns:a16="http://schemas.microsoft.com/office/drawing/2014/main" id="{CE24DD8A-7836-4A4D-A746-D7A12E274DAF}"/>
              </a:ext>
            </a:extLst>
          </p:cNvPr>
          <p:cNvSpPr>
            <a:spLocks noGrp="1"/>
          </p:cNvSpPr>
          <p:nvPr>
            <p:ph type="sldNum" sz="quarter" idx="12"/>
          </p:nvPr>
        </p:nvSpPr>
        <p:spPr/>
        <p:txBody>
          <a:bodyPr/>
          <a:lstStyle/>
          <a:p>
            <a:fld id="{B6B32D53-BB65-EC41-A890-C13572F8B348}" type="slidenum">
              <a:rPr lang="en-US" smtClean="0"/>
              <a:pPr/>
              <a:t>93</a:t>
            </a:fld>
            <a:endParaRPr lang="en-US"/>
          </a:p>
        </p:txBody>
      </p:sp>
    </p:spTree>
    <p:extLst>
      <p:ext uri="{BB962C8B-B14F-4D97-AF65-F5344CB8AC3E}">
        <p14:creationId xmlns:p14="http://schemas.microsoft.com/office/powerpoint/2010/main" val="23792736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toolkit</a:t>
            </a:r>
          </a:p>
        </p:txBody>
      </p:sp>
      <p:sp>
        <p:nvSpPr>
          <p:cNvPr id="2" name="Content Placeholder 1"/>
          <p:cNvSpPr>
            <a:spLocks noGrp="1"/>
          </p:cNvSpPr>
          <p:nvPr>
            <p:ph sz="half" idx="1"/>
          </p:nvPr>
        </p:nvSpPr>
        <p:spPr/>
        <p:txBody>
          <a:bodyPr/>
          <a:lstStyle/>
          <a:p>
            <a:pPr>
              <a:lnSpc>
                <a:spcPct val="150000"/>
              </a:lnSpc>
            </a:pPr>
            <a:r>
              <a:rPr lang="en-US" dirty="0"/>
              <a:t>Researcher-dependent</a:t>
            </a:r>
          </a:p>
          <a:p>
            <a:pPr>
              <a:lnSpc>
                <a:spcPct val="150000"/>
              </a:lnSpc>
            </a:pPr>
            <a:r>
              <a:rPr lang="en-US" dirty="0"/>
              <a:t>Requires understanding of statistics</a:t>
            </a:r>
          </a:p>
          <a:p>
            <a:pPr>
              <a:lnSpc>
                <a:spcPct val="150000"/>
              </a:lnSpc>
            </a:pPr>
            <a:r>
              <a:rPr lang="en-US" dirty="0"/>
              <a:t>Often draws on expert collaborators</a:t>
            </a:r>
          </a:p>
          <a:p>
            <a:pPr>
              <a:lnSpc>
                <a:spcPct val="150000"/>
              </a:lnSpc>
            </a:pPr>
            <a:r>
              <a:rPr lang="en-US" dirty="0"/>
              <a:t>Consists of command line tools and programming languages</a:t>
            </a:r>
          </a:p>
        </p:txBody>
      </p:sp>
      <p:sp>
        <p:nvSpPr>
          <p:cNvPr id="4" name="Slide Number Placeholder 3">
            <a:extLst>
              <a:ext uri="{FF2B5EF4-FFF2-40B4-BE49-F238E27FC236}">
                <a16:creationId xmlns:a16="http://schemas.microsoft.com/office/drawing/2014/main" id="{891DAB96-C07B-1E44-A681-5ED776DA8972}"/>
              </a:ext>
            </a:extLst>
          </p:cNvPr>
          <p:cNvSpPr>
            <a:spLocks noGrp="1"/>
          </p:cNvSpPr>
          <p:nvPr>
            <p:ph type="sldNum" sz="quarter" idx="12"/>
          </p:nvPr>
        </p:nvSpPr>
        <p:spPr/>
        <p:txBody>
          <a:bodyPr/>
          <a:lstStyle/>
          <a:p>
            <a:fld id="{B6B32D53-BB65-EC41-A890-C13572F8B348}" type="slidenum">
              <a:rPr lang="en-US" smtClean="0"/>
              <a:pPr/>
              <a:t>94</a:t>
            </a:fld>
            <a:endParaRPr lang="en-US"/>
          </a:p>
        </p:txBody>
      </p:sp>
    </p:spTree>
    <p:extLst>
      <p:ext uri="{BB962C8B-B14F-4D97-AF65-F5344CB8AC3E}">
        <p14:creationId xmlns:p14="http://schemas.microsoft.com/office/powerpoint/2010/main" val="41061125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data analysis</a:t>
            </a:r>
          </a:p>
        </p:txBody>
      </p:sp>
      <p:sp>
        <p:nvSpPr>
          <p:cNvPr id="8" name="Content Placeholder 2"/>
          <p:cNvSpPr>
            <a:spLocks noGrp="1"/>
          </p:cNvSpPr>
          <p:nvPr>
            <p:ph sz="half" idx="1"/>
          </p:nvPr>
        </p:nvSpPr>
        <p:spPr>
          <a:xfrm>
            <a:off x="838200" y="1530842"/>
            <a:ext cx="10515600" cy="4993248"/>
          </a:xfrm>
        </p:spPr>
        <p:txBody>
          <a:bodyPr>
            <a:normAutofit fontScale="77500" lnSpcReduction="20000"/>
          </a:bodyPr>
          <a:lstStyle/>
          <a:p>
            <a:pPr lvl="0">
              <a:lnSpc>
                <a:spcPct val="170000"/>
              </a:lnSpc>
            </a:pPr>
            <a:r>
              <a:rPr lang="en-US" sz="3200" dirty="0"/>
              <a:t>Approach for getting familiar with data </a:t>
            </a:r>
          </a:p>
          <a:p>
            <a:pPr lvl="0">
              <a:lnSpc>
                <a:spcPct val="170000"/>
              </a:lnSpc>
            </a:pPr>
            <a:r>
              <a:rPr lang="en-US" sz="3200" dirty="0"/>
              <a:t>Easier to recognize patterns (and problems) </a:t>
            </a:r>
          </a:p>
          <a:p>
            <a:pPr lvl="1">
              <a:lnSpc>
                <a:spcPct val="170000"/>
              </a:lnSpc>
            </a:pPr>
            <a:r>
              <a:rPr lang="en-US" sz="2800" dirty="0"/>
              <a:t>Hard to see trends in a spreadsheet or text file!</a:t>
            </a:r>
          </a:p>
          <a:p>
            <a:pPr>
              <a:lnSpc>
                <a:spcPct val="170000"/>
              </a:lnSpc>
            </a:pPr>
            <a:r>
              <a:rPr lang="en-US" sz="3200" dirty="0"/>
              <a:t>There are whole books about it</a:t>
            </a:r>
          </a:p>
          <a:p>
            <a:pPr lvl="0">
              <a:lnSpc>
                <a:spcPct val="170000"/>
              </a:lnSpc>
            </a:pPr>
            <a:r>
              <a:rPr lang="en-US" sz="3200" dirty="0"/>
              <a:t>Strategies:</a:t>
            </a:r>
          </a:p>
          <a:p>
            <a:pPr lvl="1">
              <a:lnSpc>
                <a:spcPct val="170000"/>
              </a:lnSpc>
            </a:pPr>
            <a:r>
              <a:rPr lang="en-US" sz="2800" dirty="0"/>
              <a:t>Plot raw data </a:t>
            </a:r>
          </a:p>
          <a:p>
            <a:pPr lvl="1">
              <a:lnSpc>
                <a:spcPct val="170000"/>
              </a:lnSpc>
            </a:pPr>
            <a:r>
              <a:rPr lang="en-US" sz="2800" dirty="0"/>
              <a:t>Plot simple statistics </a:t>
            </a:r>
          </a:p>
          <a:p>
            <a:pPr lvl="1">
              <a:lnSpc>
                <a:spcPct val="170000"/>
              </a:lnSpc>
            </a:pPr>
            <a:r>
              <a:rPr lang="en-US" sz="2800" dirty="0"/>
              <a:t>Compare plots to look for patterns</a:t>
            </a:r>
          </a:p>
        </p:txBody>
      </p:sp>
      <p:sp>
        <p:nvSpPr>
          <p:cNvPr id="3" name="Slide Number Placeholder 2">
            <a:extLst>
              <a:ext uri="{FF2B5EF4-FFF2-40B4-BE49-F238E27FC236}">
                <a16:creationId xmlns:a16="http://schemas.microsoft.com/office/drawing/2014/main" id="{B6A71005-C875-1147-8152-BAA550BBCB22}"/>
              </a:ext>
            </a:extLst>
          </p:cNvPr>
          <p:cNvSpPr>
            <a:spLocks noGrp="1"/>
          </p:cNvSpPr>
          <p:nvPr>
            <p:ph type="sldNum" sz="quarter" idx="12"/>
          </p:nvPr>
        </p:nvSpPr>
        <p:spPr/>
        <p:txBody>
          <a:bodyPr/>
          <a:lstStyle/>
          <a:p>
            <a:fld id="{B6B32D53-BB65-EC41-A890-C13572F8B348}" type="slidenum">
              <a:rPr lang="en-US" smtClean="0"/>
              <a:pPr/>
              <a:t>95</a:t>
            </a:fld>
            <a:endParaRPr lang="en-US"/>
          </a:p>
        </p:txBody>
      </p:sp>
    </p:spTree>
    <p:extLst>
      <p:ext uri="{BB962C8B-B14F-4D97-AF65-F5344CB8AC3E}">
        <p14:creationId xmlns:p14="http://schemas.microsoft.com/office/powerpoint/2010/main" val="29508339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Features in the HTRC</a:t>
            </a:r>
            <a:endParaRPr lang="en-US" dirty="0"/>
          </a:p>
        </p:txBody>
      </p:sp>
      <p:sp>
        <p:nvSpPr>
          <p:cNvPr id="3" name="Content Placeholder 2"/>
          <p:cNvSpPr>
            <a:spLocks noGrp="1"/>
          </p:cNvSpPr>
          <p:nvPr>
            <p:ph sz="half" idx="1"/>
          </p:nvPr>
        </p:nvSpPr>
        <p:spPr/>
        <p:txBody>
          <a:bodyPr>
            <a:normAutofit lnSpcReduction="10000"/>
          </a:bodyPr>
          <a:lstStyle/>
          <a:p>
            <a:pPr>
              <a:lnSpc>
                <a:spcPct val="150000"/>
              </a:lnSpc>
            </a:pPr>
            <a:r>
              <a:rPr lang="en-US" dirty="0"/>
              <a:t>HTRC Extracted Features dataset</a:t>
            </a:r>
          </a:p>
          <a:p>
            <a:pPr>
              <a:lnSpc>
                <a:spcPct val="150000"/>
              </a:lnSpc>
            </a:pPr>
            <a:r>
              <a:rPr lang="en-US" dirty="0"/>
              <a:t>Downloadable </a:t>
            </a:r>
          </a:p>
          <a:p>
            <a:pPr>
              <a:lnSpc>
                <a:spcPct val="150000"/>
              </a:lnSpc>
            </a:pPr>
            <a:r>
              <a:rPr lang="en-US" dirty="0"/>
              <a:t>Structured data consisting of features</a:t>
            </a:r>
          </a:p>
          <a:p>
            <a:pPr>
              <a:lnSpc>
                <a:spcPct val="150000"/>
              </a:lnSpc>
            </a:pPr>
            <a:r>
              <a:rPr lang="en-US" dirty="0"/>
              <a:t>From 15.7 million volumes</a:t>
            </a:r>
            <a:endParaRPr lang="en-US" dirty="0">
              <a:hlinkClick r:id="" action="ppaction://noaction"/>
            </a:endParaRPr>
          </a:p>
          <a:p>
            <a:pPr>
              <a:lnSpc>
                <a:spcPct val="150000"/>
              </a:lnSpc>
            </a:pPr>
            <a:endParaRPr lang="en-US" dirty="0">
              <a:hlinkClick r:id="" action="ppaction://noaction"/>
            </a:endParaRPr>
          </a:p>
          <a:p>
            <a:pPr>
              <a:lnSpc>
                <a:spcPct val="150000"/>
              </a:lnSpc>
            </a:pPr>
            <a:r>
              <a:rPr lang="en-US" dirty="0">
                <a:hlinkClick r:id="rId3"/>
              </a:rPr>
              <a:t>https://analytics.hathitrust.org/datasets#ef</a:t>
            </a:r>
            <a:r>
              <a:rPr lang="en-US" dirty="0"/>
              <a:t> </a:t>
            </a:r>
          </a:p>
        </p:txBody>
      </p:sp>
      <p:sp>
        <p:nvSpPr>
          <p:cNvPr id="4" name="Slide Number Placeholder 3">
            <a:extLst>
              <a:ext uri="{FF2B5EF4-FFF2-40B4-BE49-F238E27FC236}">
                <a16:creationId xmlns:a16="http://schemas.microsoft.com/office/drawing/2014/main" id="{FA5FB487-AD67-2B49-890E-6D5176B1CB0C}"/>
              </a:ext>
            </a:extLst>
          </p:cNvPr>
          <p:cNvSpPr>
            <a:spLocks noGrp="1"/>
          </p:cNvSpPr>
          <p:nvPr>
            <p:ph type="sldNum" sz="quarter" idx="12"/>
          </p:nvPr>
        </p:nvSpPr>
        <p:spPr/>
        <p:txBody>
          <a:bodyPr/>
          <a:lstStyle/>
          <a:p>
            <a:fld id="{B6B32D53-BB65-EC41-A890-C13572F8B348}" type="slidenum">
              <a:rPr lang="en-US" smtClean="0"/>
              <a:pPr/>
              <a:t>96</a:t>
            </a:fld>
            <a:endParaRPr lang="en-US"/>
          </a:p>
        </p:txBody>
      </p:sp>
    </p:spTree>
    <p:extLst>
      <p:ext uri="{BB962C8B-B14F-4D97-AF65-F5344CB8AC3E}">
        <p14:creationId xmlns:p14="http://schemas.microsoft.com/office/powerpoint/2010/main" val="41020780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HTRC Extracted Features (EF)</a:t>
            </a:r>
          </a:p>
        </p:txBody>
      </p:sp>
      <p:sp>
        <p:nvSpPr>
          <p:cNvPr id="2" name="Content Placeholder 1"/>
          <p:cNvSpPr>
            <a:spLocks noGrp="1"/>
          </p:cNvSpPr>
          <p:nvPr>
            <p:ph sz="half" idx="1"/>
          </p:nvPr>
        </p:nvSpPr>
        <p:spPr/>
        <p:txBody>
          <a:bodyPr>
            <a:normAutofit fontScale="92500" lnSpcReduction="10000"/>
          </a:bodyPr>
          <a:lstStyle/>
          <a:p>
            <a:pPr>
              <a:lnSpc>
                <a:spcPct val="150000"/>
              </a:lnSpc>
            </a:pPr>
            <a:r>
              <a:rPr lang="en-US" sz="3200" dirty="0"/>
              <a:t>The features are </a:t>
            </a:r>
          </a:p>
          <a:p>
            <a:pPr lvl="1">
              <a:lnSpc>
                <a:spcPct val="150000"/>
              </a:lnSpc>
            </a:pPr>
            <a:r>
              <a:rPr lang="en-US" sz="2800" dirty="0"/>
              <a:t>Selected data and metadata</a:t>
            </a:r>
          </a:p>
          <a:p>
            <a:pPr lvl="1">
              <a:lnSpc>
                <a:spcPct val="150000"/>
              </a:lnSpc>
            </a:pPr>
            <a:r>
              <a:rPr lang="en-US" sz="2800" dirty="0"/>
              <a:t>Extracted from raw text</a:t>
            </a:r>
          </a:p>
          <a:p>
            <a:pPr>
              <a:lnSpc>
                <a:spcPct val="150000"/>
              </a:lnSpc>
            </a:pPr>
            <a:r>
              <a:rPr lang="en-US" sz="3200" dirty="0"/>
              <a:t>Position the researcher to begin analysis</a:t>
            </a:r>
          </a:p>
          <a:p>
            <a:pPr lvl="1">
              <a:lnSpc>
                <a:spcPct val="150000"/>
              </a:lnSpc>
            </a:pPr>
            <a:r>
              <a:rPr lang="en-US" sz="2800" dirty="0"/>
              <a:t>Some of the preprocessing is already done</a:t>
            </a:r>
          </a:p>
          <a:p>
            <a:pPr>
              <a:lnSpc>
                <a:spcPct val="150000"/>
              </a:lnSpc>
            </a:pPr>
            <a:r>
              <a:rPr lang="en-US" sz="3200" dirty="0"/>
              <a:t>Form of non-consumptive access</a:t>
            </a:r>
          </a:p>
          <a:p>
            <a:pPr>
              <a:lnSpc>
                <a:spcPct val="150000"/>
              </a:lnSpc>
            </a:pPr>
            <a:endParaRPr lang="en-US" sz="3200" dirty="0"/>
          </a:p>
        </p:txBody>
      </p:sp>
      <p:sp>
        <p:nvSpPr>
          <p:cNvPr id="4" name="Slide Number Placeholder 3">
            <a:extLst>
              <a:ext uri="{FF2B5EF4-FFF2-40B4-BE49-F238E27FC236}">
                <a16:creationId xmlns:a16="http://schemas.microsoft.com/office/drawing/2014/main" id="{8F21958B-DDE7-9A4A-9FD5-6935FE27185D}"/>
              </a:ext>
            </a:extLst>
          </p:cNvPr>
          <p:cNvSpPr>
            <a:spLocks noGrp="1"/>
          </p:cNvSpPr>
          <p:nvPr>
            <p:ph type="sldNum" sz="quarter" idx="12"/>
          </p:nvPr>
        </p:nvSpPr>
        <p:spPr/>
        <p:txBody>
          <a:bodyPr/>
          <a:lstStyle/>
          <a:p>
            <a:fld id="{B6B32D53-BB65-EC41-A890-C13572F8B348}" type="slidenum">
              <a:rPr lang="en-US" smtClean="0"/>
              <a:pPr/>
              <a:t>97</a:t>
            </a:fld>
            <a:endParaRPr lang="en-US"/>
          </a:p>
        </p:txBody>
      </p:sp>
    </p:spTree>
    <p:extLst>
      <p:ext uri="{BB962C8B-B14F-4D97-AF65-F5344CB8AC3E}">
        <p14:creationId xmlns:p14="http://schemas.microsoft.com/office/powerpoint/2010/main" val="2839032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8242-5C2A-F44E-90CB-CDD0D124FF7E}"/>
              </a:ext>
            </a:extLst>
          </p:cNvPr>
          <p:cNvSpPr>
            <a:spLocks noGrp="1"/>
          </p:cNvSpPr>
          <p:nvPr>
            <p:ph type="title"/>
          </p:nvPr>
        </p:nvSpPr>
        <p:spPr/>
        <p:txBody>
          <a:bodyPr/>
          <a:lstStyle/>
          <a:p>
            <a:r>
              <a:rPr lang="en-US" dirty="0">
                <a:solidFill>
                  <a:schemeClr val="tx1">
                    <a:lumMod val="95000"/>
                    <a:lumOff val="5000"/>
                  </a:schemeClr>
                </a:solidFill>
              </a:rPr>
              <a:t>Extracted Features model</a:t>
            </a:r>
          </a:p>
        </p:txBody>
      </p:sp>
      <p:sp>
        <p:nvSpPr>
          <p:cNvPr id="10" name="Rectangle 9">
            <a:extLst>
              <a:ext uri="{FF2B5EF4-FFF2-40B4-BE49-F238E27FC236}">
                <a16:creationId xmlns:a16="http://schemas.microsoft.com/office/drawing/2014/main" id="{F688EEB8-4F7A-B046-8F8A-5F69C35F2E00}"/>
              </a:ext>
            </a:extLst>
          </p:cNvPr>
          <p:cNvSpPr/>
          <p:nvPr/>
        </p:nvSpPr>
        <p:spPr>
          <a:xfrm>
            <a:off x="3232150" y="1455737"/>
            <a:ext cx="5727700" cy="5083175"/>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93A7F7-23E9-214A-9201-3BAE0BA2EF7B}"/>
              </a:ext>
            </a:extLst>
          </p:cNvPr>
          <p:cNvSpPr txBox="1"/>
          <p:nvPr/>
        </p:nvSpPr>
        <p:spPr>
          <a:xfrm>
            <a:off x="3232150" y="1564948"/>
            <a:ext cx="5518150" cy="369332"/>
          </a:xfrm>
          <a:prstGeom prst="rect">
            <a:avLst/>
          </a:prstGeom>
          <a:noFill/>
        </p:spPr>
        <p:txBody>
          <a:bodyPr wrap="square" rtlCol="0">
            <a:spAutoFit/>
          </a:bodyPr>
          <a:lstStyle/>
          <a:p>
            <a:pPr algn="r"/>
            <a:r>
              <a:rPr lang="en-US" dirty="0"/>
              <a:t>Extracted Features File (for 1 volume from </a:t>
            </a:r>
            <a:r>
              <a:rPr lang="en-US" dirty="0" err="1"/>
              <a:t>HathiTrust</a:t>
            </a:r>
            <a:r>
              <a:rPr lang="en-US" dirty="0"/>
              <a:t>)</a:t>
            </a:r>
          </a:p>
        </p:txBody>
      </p:sp>
      <p:sp>
        <p:nvSpPr>
          <p:cNvPr id="12" name="Rectangle 11">
            <a:extLst>
              <a:ext uri="{FF2B5EF4-FFF2-40B4-BE49-F238E27FC236}">
                <a16:creationId xmlns:a16="http://schemas.microsoft.com/office/drawing/2014/main" id="{9BC507BD-750B-E349-A42D-D0C18C6D6D19}"/>
              </a:ext>
            </a:extLst>
          </p:cNvPr>
          <p:cNvSpPr/>
          <p:nvPr/>
        </p:nvSpPr>
        <p:spPr>
          <a:xfrm>
            <a:off x="3403600" y="1972656"/>
            <a:ext cx="5346700" cy="850900"/>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Volume metadata</a:t>
            </a:r>
          </a:p>
        </p:txBody>
      </p:sp>
      <p:sp>
        <p:nvSpPr>
          <p:cNvPr id="13" name="Rectangle 12">
            <a:extLst>
              <a:ext uri="{FF2B5EF4-FFF2-40B4-BE49-F238E27FC236}">
                <a16:creationId xmlns:a16="http://schemas.microsoft.com/office/drawing/2014/main" id="{C851D99A-782F-AD4C-8946-A55B87802283}"/>
              </a:ext>
            </a:extLst>
          </p:cNvPr>
          <p:cNvSpPr/>
          <p:nvPr/>
        </p:nvSpPr>
        <p:spPr>
          <a:xfrm>
            <a:off x="3403600" y="2969342"/>
            <a:ext cx="5346700" cy="33870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7BDA81-4725-5849-8CCE-D701A78A5145}"/>
              </a:ext>
            </a:extLst>
          </p:cNvPr>
          <p:cNvSpPr txBox="1"/>
          <p:nvPr/>
        </p:nvSpPr>
        <p:spPr>
          <a:xfrm>
            <a:off x="4486999" y="3064340"/>
            <a:ext cx="3200400" cy="369332"/>
          </a:xfrm>
          <a:prstGeom prst="rect">
            <a:avLst/>
          </a:prstGeom>
          <a:noFill/>
        </p:spPr>
        <p:txBody>
          <a:bodyPr wrap="square" rtlCol="0">
            <a:spAutoFit/>
          </a:bodyPr>
          <a:lstStyle/>
          <a:p>
            <a:pPr algn="ctr"/>
            <a:r>
              <a:rPr lang="en-US" dirty="0"/>
              <a:t>Page features</a:t>
            </a:r>
          </a:p>
        </p:txBody>
      </p:sp>
      <p:sp>
        <p:nvSpPr>
          <p:cNvPr id="15" name="Rectangle 14">
            <a:extLst>
              <a:ext uri="{FF2B5EF4-FFF2-40B4-BE49-F238E27FC236}">
                <a16:creationId xmlns:a16="http://schemas.microsoft.com/office/drawing/2014/main" id="{A67D4CA6-D7EF-EA44-B70B-F01BB039A8F7}"/>
              </a:ext>
            </a:extLst>
          </p:cNvPr>
          <p:cNvSpPr/>
          <p:nvPr/>
        </p:nvSpPr>
        <p:spPr>
          <a:xfrm>
            <a:off x="3613977" y="3494772"/>
            <a:ext cx="5016500" cy="128607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F20864-AEA9-D845-8755-1C44150A6D79}"/>
              </a:ext>
            </a:extLst>
          </p:cNvPr>
          <p:cNvSpPr/>
          <p:nvPr/>
        </p:nvSpPr>
        <p:spPr>
          <a:xfrm>
            <a:off x="3613977" y="4953000"/>
            <a:ext cx="5016500" cy="128170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8E5F3F6-2F3D-9740-BEE9-E9009E1933B0}"/>
              </a:ext>
            </a:extLst>
          </p:cNvPr>
          <p:cNvSpPr txBox="1"/>
          <p:nvPr/>
        </p:nvSpPr>
        <p:spPr>
          <a:xfrm>
            <a:off x="3694939" y="3581103"/>
            <a:ext cx="1654175" cy="369332"/>
          </a:xfrm>
          <a:prstGeom prst="rect">
            <a:avLst/>
          </a:prstGeom>
          <a:noFill/>
        </p:spPr>
        <p:txBody>
          <a:bodyPr wrap="square" rtlCol="0">
            <a:spAutoFit/>
          </a:bodyPr>
          <a:lstStyle/>
          <a:p>
            <a:r>
              <a:rPr lang="en-US" dirty="0"/>
              <a:t>Page 001</a:t>
            </a:r>
          </a:p>
        </p:txBody>
      </p:sp>
      <p:sp>
        <p:nvSpPr>
          <p:cNvPr id="20" name="TextBox 19">
            <a:extLst>
              <a:ext uri="{FF2B5EF4-FFF2-40B4-BE49-F238E27FC236}">
                <a16:creationId xmlns:a16="http://schemas.microsoft.com/office/drawing/2014/main" id="{26D11E17-7CC8-4A4B-B13C-F87573A37863}"/>
              </a:ext>
            </a:extLst>
          </p:cNvPr>
          <p:cNvSpPr txBox="1"/>
          <p:nvPr/>
        </p:nvSpPr>
        <p:spPr>
          <a:xfrm>
            <a:off x="3649662" y="4963405"/>
            <a:ext cx="1654175" cy="369332"/>
          </a:xfrm>
          <a:prstGeom prst="rect">
            <a:avLst/>
          </a:prstGeom>
          <a:noFill/>
        </p:spPr>
        <p:txBody>
          <a:bodyPr wrap="square" rtlCol="0">
            <a:spAutoFit/>
          </a:bodyPr>
          <a:lstStyle/>
          <a:p>
            <a:r>
              <a:rPr lang="en-US" dirty="0"/>
              <a:t>Page 002</a:t>
            </a:r>
          </a:p>
        </p:txBody>
      </p:sp>
      <p:sp>
        <p:nvSpPr>
          <p:cNvPr id="21" name="Rectangle 20">
            <a:extLst>
              <a:ext uri="{FF2B5EF4-FFF2-40B4-BE49-F238E27FC236}">
                <a16:creationId xmlns:a16="http://schemas.microsoft.com/office/drawing/2014/main" id="{A6BA20CB-A3C8-4A41-8AD2-F4A7C5DF21E2}"/>
              </a:ext>
            </a:extLst>
          </p:cNvPr>
          <p:cNvSpPr/>
          <p:nvPr/>
        </p:nvSpPr>
        <p:spPr>
          <a:xfrm>
            <a:off x="3732764" y="3996040"/>
            <a:ext cx="1133078"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Page metadata</a:t>
            </a:r>
          </a:p>
        </p:txBody>
      </p:sp>
      <p:sp>
        <p:nvSpPr>
          <p:cNvPr id="22" name="Rectangle 21">
            <a:extLst>
              <a:ext uri="{FF2B5EF4-FFF2-40B4-BE49-F238E27FC236}">
                <a16:creationId xmlns:a16="http://schemas.microsoft.com/office/drawing/2014/main" id="{D41E1C14-F1E1-EB46-8D6C-F2331BF67F56}"/>
              </a:ext>
            </a:extLst>
          </p:cNvPr>
          <p:cNvSpPr/>
          <p:nvPr/>
        </p:nvSpPr>
        <p:spPr>
          <a:xfrm>
            <a:off x="5014049" y="4005510"/>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data</a:t>
            </a:r>
          </a:p>
        </p:txBody>
      </p:sp>
      <p:sp>
        <p:nvSpPr>
          <p:cNvPr id="23" name="Rectangle 22">
            <a:extLst>
              <a:ext uri="{FF2B5EF4-FFF2-40B4-BE49-F238E27FC236}">
                <a16:creationId xmlns:a16="http://schemas.microsoft.com/office/drawing/2014/main" id="{8CECE436-2767-784D-99ED-A37988B53FDA}"/>
              </a:ext>
            </a:extLst>
          </p:cNvPr>
          <p:cNvSpPr/>
          <p:nvPr/>
        </p:nvSpPr>
        <p:spPr>
          <a:xfrm>
            <a:off x="6209718" y="3996040"/>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Body data</a:t>
            </a:r>
          </a:p>
        </p:txBody>
      </p:sp>
      <p:sp>
        <p:nvSpPr>
          <p:cNvPr id="24" name="Rectangle 23">
            <a:extLst>
              <a:ext uri="{FF2B5EF4-FFF2-40B4-BE49-F238E27FC236}">
                <a16:creationId xmlns:a16="http://schemas.microsoft.com/office/drawing/2014/main" id="{D6503660-6AD4-1444-9E60-6F500F001E84}"/>
              </a:ext>
            </a:extLst>
          </p:cNvPr>
          <p:cNvSpPr/>
          <p:nvPr/>
        </p:nvSpPr>
        <p:spPr>
          <a:xfrm>
            <a:off x="7434533" y="4005510"/>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Footer data</a:t>
            </a:r>
          </a:p>
        </p:txBody>
      </p:sp>
      <p:sp>
        <p:nvSpPr>
          <p:cNvPr id="25" name="Rectangle 24">
            <a:extLst>
              <a:ext uri="{FF2B5EF4-FFF2-40B4-BE49-F238E27FC236}">
                <a16:creationId xmlns:a16="http://schemas.microsoft.com/office/drawing/2014/main" id="{45BA5B2D-C865-B848-B523-A3F62A0D8169}"/>
              </a:ext>
            </a:extLst>
          </p:cNvPr>
          <p:cNvSpPr/>
          <p:nvPr/>
        </p:nvSpPr>
        <p:spPr>
          <a:xfrm>
            <a:off x="3732764" y="5432190"/>
            <a:ext cx="1133078"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Page metadata</a:t>
            </a:r>
          </a:p>
        </p:txBody>
      </p:sp>
      <p:sp>
        <p:nvSpPr>
          <p:cNvPr id="26" name="Rectangle 25">
            <a:extLst>
              <a:ext uri="{FF2B5EF4-FFF2-40B4-BE49-F238E27FC236}">
                <a16:creationId xmlns:a16="http://schemas.microsoft.com/office/drawing/2014/main" id="{97BCF856-D610-7B49-810E-0F2D8EE91486}"/>
              </a:ext>
            </a:extLst>
          </p:cNvPr>
          <p:cNvSpPr/>
          <p:nvPr/>
        </p:nvSpPr>
        <p:spPr>
          <a:xfrm>
            <a:off x="5014049" y="5444533"/>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data</a:t>
            </a:r>
          </a:p>
        </p:txBody>
      </p:sp>
      <p:sp>
        <p:nvSpPr>
          <p:cNvPr id="27" name="Rectangle 26">
            <a:extLst>
              <a:ext uri="{FF2B5EF4-FFF2-40B4-BE49-F238E27FC236}">
                <a16:creationId xmlns:a16="http://schemas.microsoft.com/office/drawing/2014/main" id="{7BA3191F-29B3-4540-86B4-03F297FE9204}"/>
              </a:ext>
            </a:extLst>
          </p:cNvPr>
          <p:cNvSpPr/>
          <p:nvPr/>
        </p:nvSpPr>
        <p:spPr>
          <a:xfrm>
            <a:off x="6209718" y="5438996"/>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Body data</a:t>
            </a:r>
          </a:p>
        </p:txBody>
      </p:sp>
      <p:sp>
        <p:nvSpPr>
          <p:cNvPr id="28" name="Rectangle 27">
            <a:extLst>
              <a:ext uri="{FF2B5EF4-FFF2-40B4-BE49-F238E27FC236}">
                <a16:creationId xmlns:a16="http://schemas.microsoft.com/office/drawing/2014/main" id="{39A011BE-6E48-BF4D-B933-EE18DECAC72A}"/>
              </a:ext>
            </a:extLst>
          </p:cNvPr>
          <p:cNvSpPr/>
          <p:nvPr/>
        </p:nvSpPr>
        <p:spPr>
          <a:xfrm>
            <a:off x="7434533" y="5432190"/>
            <a:ext cx="1073150" cy="70172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Footer data</a:t>
            </a:r>
          </a:p>
        </p:txBody>
      </p:sp>
      <p:sp>
        <p:nvSpPr>
          <p:cNvPr id="3" name="Slide Number Placeholder 2">
            <a:extLst>
              <a:ext uri="{FF2B5EF4-FFF2-40B4-BE49-F238E27FC236}">
                <a16:creationId xmlns:a16="http://schemas.microsoft.com/office/drawing/2014/main" id="{8CD8AF19-75A2-E948-8562-D466D01C4CAF}"/>
              </a:ext>
            </a:extLst>
          </p:cNvPr>
          <p:cNvSpPr>
            <a:spLocks noGrp="1"/>
          </p:cNvSpPr>
          <p:nvPr>
            <p:ph type="sldNum" sz="quarter" idx="12"/>
          </p:nvPr>
        </p:nvSpPr>
        <p:spPr/>
        <p:txBody>
          <a:bodyPr/>
          <a:lstStyle/>
          <a:p>
            <a:fld id="{B6B32D53-BB65-EC41-A890-C13572F8B348}" type="slidenum">
              <a:rPr lang="en-US" smtClean="0"/>
              <a:pPr/>
              <a:t>98</a:t>
            </a:fld>
            <a:endParaRPr lang="en-US"/>
          </a:p>
        </p:txBody>
      </p:sp>
    </p:spTree>
    <p:extLst>
      <p:ext uri="{BB962C8B-B14F-4D97-AF65-F5344CB8AC3E}">
        <p14:creationId xmlns:p14="http://schemas.microsoft.com/office/powerpoint/2010/main" val="2038436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Header, body, footer?</a:t>
            </a:r>
          </a:p>
        </p:txBody>
      </p:sp>
      <p:grpSp>
        <p:nvGrpSpPr>
          <p:cNvPr id="7" name="Group 6" descr="Different sections such as the header, footer, and body are included in two pages from Public papers of the presidents of the United States (Gerald R. Ford volume, book 2). Extracted Features pull out metadata for each section of each page. &#13;" title="Two pages from Public papers of the presidents of the United States (Gerald R. Ford volume, book 2) "/>
          <p:cNvGrpSpPr/>
          <p:nvPr/>
        </p:nvGrpSpPr>
        <p:grpSpPr>
          <a:xfrm>
            <a:off x="2681406" y="1535430"/>
            <a:ext cx="6829188" cy="4820920"/>
            <a:chOff x="1834476" y="1698352"/>
            <a:chExt cx="6829188" cy="48209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76" y="1738841"/>
              <a:ext cx="6829188" cy="4780431"/>
            </a:xfrm>
            <a:prstGeom prst="rect">
              <a:avLst/>
            </a:prstGeom>
            <a:ln>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929" t="6422" r="10590" b="2162"/>
            <a:stretch/>
          </p:blipFill>
          <p:spPr>
            <a:xfrm>
              <a:off x="5236097" y="1831300"/>
              <a:ext cx="2999435" cy="457970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404" t="-2984" r="11031" b="1"/>
            <a:stretch/>
          </p:blipFill>
          <p:spPr>
            <a:xfrm>
              <a:off x="5282835" y="1698352"/>
              <a:ext cx="2993087" cy="477350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489" r="3726"/>
            <a:stretch/>
          </p:blipFill>
          <p:spPr>
            <a:xfrm>
              <a:off x="2080772" y="1750271"/>
              <a:ext cx="3114935" cy="4754469"/>
            </a:xfrm>
            <a:prstGeom prst="rect">
              <a:avLst/>
            </a:prstGeom>
          </p:spPr>
        </p:pic>
        <p:sp>
          <p:nvSpPr>
            <p:cNvPr id="10" name="Frame 9"/>
            <p:cNvSpPr/>
            <p:nvPr/>
          </p:nvSpPr>
          <p:spPr>
            <a:xfrm>
              <a:off x="2363046" y="2328821"/>
              <a:ext cx="2546074" cy="3579542"/>
            </a:xfrm>
            <a:prstGeom prst="frame">
              <a:avLst>
                <a:gd name="adj1" fmla="val 534"/>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5574597" y="2328821"/>
              <a:ext cx="2546074" cy="3579542"/>
            </a:xfrm>
            <a:prstGeom prst="frame">
              <a:avLst>
                <a:gd name="adj1" fmla="val 534"/>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5C3ACE1E-0773-A947-B04D-B6A0AFD2D4D3}"/>
              </a:ext>
            </a:extLst>
          </p:cNvPr>
          <p:cNvSpPr>
            <a:spLocks noGrp="1"/>
          </p:cNvSpPr>
          <p:nvPr>
            <p:ph type="sldNum" sz="quarter" idx="12"/>
          </p:nvPr>
        </p:nvSpPr>
        <p:spPr/>
        <p:txBody>
          <a:bodyPr/>
          <a:lstStyle/>
          <a:p>
            <a:fld id="{B6B32D53-BB65-EC41-A890-C13572F8B348}" type="slidenum">
              <a:rPr lang="en-US" smtClean="0"/>
              <a:pPr/>
              <a:t>99</a:t>
            </a:fld>
            <a:endParaRPr lang="en-US"/>
          </a:p>
        </p:txBody>
      </p:sp>
    </p:spTree>
    <p:extLst>
      <p:ext uri="{BB962C8B-B14F-4D97-AF65-F5344CB8AC3E}">
        <p14:creationId xmlns:p14="http://schemas.microsoft.com/office/powerpoint/2010/main" val="4159952422"/>
      </p:ext>
    </p:extLst>
  </p:cSld>
  <p:clrMapOvr>
    <a:masterClrMapping/>
  </p:clrMapOvr>
</p:sld>
</file>

<file path=ppt/theme/theme1.xml><?xml version="1.0" encoding="utf-8"?>
<a:theme xmlns:a="http://schemas.openxmlformats.org/drawingml/2006/main" name="workshop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RC_JCDL_DDRF" id="{251D63E5-8479-E446-819F-329C4F6DAFE8}" vid="{450A8C40-015D-4D4B-8B5B-87E1546F96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workshop_Template</Template>
  <TotalTime>50813</TotalTime>
  <Words>13488</Words>
  <Application>Microsoft Macintosh PowerPoint</Application>
  <PresentationFormat>Widescreen</PresentationFormat>
  <Paragraphs>1269</Paragraphs>
  <Slides>122</Slides>
  <Notes>120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122</vt:i4>
      </vt:variant>
    </vt:vector>
  </HeadingPairs>
  <TitlesOfParts>
    <vt:vector size="136" baseType="lpstr">
      <vt:lpstr>等线</vt:lpstr>
      <vt:lpstr>等线 Light</vt:lpstr>
      <vt:lpstr>ＭＳ 明朝</vt:lpstr>
      <vt:lpstr>MS PGothic</vt:lpstr>
      <vt:lpstr>MS PGothic</vt:lpstr>
      <vt:lpstr>Arial</vt:lpstr>
      <vt:lpstr>BentonSans</vt:lpstr>
      <vt:lpstr>BentonSans Medium</vt:lpstr>
      <vt:lpstr>Calibri</vt:lpstr>
      <vt:lpstr>Calibri Light</vt:lpstr>
      <vt:lpstr>Courier</vt:lpstr>
      <vt:lpstr>Courier New</vt:lpstr>
      <vt:lpstr>Wingdings</vt:lpstr>
      <vt:lpstr>workshop_Template</vt:lpstr>
      <vt:lpstr>Text Mining with HathiTrust</vt:lpstr>
      <vt:lpstr>Set up instructions</vt:lpstr>
      <vt:lpstr>PowerPoint Presentation</vt:lpstr>
      <vt:lpstr>Introduce yourself to your neighbor</vt:lpstr>
      <vt:lpstr>Workshop outline/structure</vt:lpstr>
      <vt:lpstr>Introduction</vt:lpstr>
      <vt:lpstr>In this section we will…</vt:lpstr>
      <vt:lpstr>HathiTrust</vt:lpstr>
      <vt:lpstr>HathiTrust Digital Library </vt:lpstr>
      <vt:lpstr>HathiTrust Research Center</vt:lpstr>
      <vt:lpstr>HTRC Analytics</vt:lpstr>
      <vt:lpstr>What is text analysis?</vt:lpstr>
      <vt:lpstr>How text analysis works (generally)</vt:lpstr>
      <vt:lpstr>Non-consumptive research</vt:lpstr>
      <vt:lpstr>Non-consumptive paradigm</vt:lpstr>
      <vt:lpstr>HTRC’s non-consumptive framework</vt:lpstr>
      <vt:lpstr>Three Approaches</vt:lpstr>
      <vt:lpstr>PowerPoint Presentation</vt:lpstr>
      <vt:lpstr>Case studies</vt:lpstr>
      <vt:lpstr>Discussion</vt:lpstr>
      <vt:lpstr>Text as data</vt:lpstr>
      <vt:lpstr>In this section we will…</vt:lpstr>
      <vt:lpstr>Humanities data</vt:lpstr>
      <vt:lpstr>Text as data</vt:lpstr>
      <vt:lpstr>Data in HathiTrust</vt:lpstr>
      <vt:lpstr>Publication dates in HTDL</vt:lpstr>
      <vt:lpstr>Languages in HTDL</vt:lpstr>
      <vt:lpstr>HathiTrust sources</vt:lpstr>
      <vt:lpstr>HathiTrust collection: US Federal Gov Docs</vt:lpstr>
      <vt:lpstr>Collection visualization: HathiTrust + Bookworm</vt:lpstr>
      <vt:lpstr>Bookworm visualization framework</vt:lpstr>
      <vt:lpstr>Reading an HT+BW graph</vt:lpstr>
      <vt:lpstr>Key terms in text analysis</vt:lpstr>
      <vt:lpstr>Bookworm functionality</vt:lpstr>
      <vt:lpstr>Bookworm interface</vt:lpstr>
      <vt:lpstr>Bookworm interface</vt:lpstr>
      <vt:lpstr>Bookworm interface</vt:lpstr>
      <vt:lpstr>Hands-on activity</vt:lpstr>
      <vt:lpstr>Examples</vt:lpstr>
      <vt:lpstr>Examples</vt:lpstr>
      <vt:lpstr>HathiTrust data access options</vt:lpstr>
      <vt:lpstr>Building corpora</vt:lpstr>
      <vt:lpstr>Building corpora</vt:lpstr>
      <vt:lpstr>Building corpora</vt:lpstr>
      <vt:lpstr>Case studies: Characterize the data used</vt:lpstr>
      <vt:lpstr>HTRC Worksets</vt:lpstr>
      <vt:lpstr>HTRC Worksets</vt:lpstr>
      <vt:lpstr>Creating HTRC Worksets</vt:lpstr>
      <vt:lpstr>HathiTrust user-created collections</vt:lpstr>
      <vt:lpstr>Read and reflect</vt:lpstr>
      <vt:lpstr>Read and reflect</vt:lpstr>
      <vt:lpstr>Read and reflect</vt:lpstr>
      <vt:lpstr>Break (20 minutes)</vt:lpstr>
      <vt:lpstr>Research with text data</vt:lpstr>
      <vt:lpstr>In this section we will…</vt:lpstr>
      <vt:lpstr>Moving beyond the book-like object</vt:lpstr>
      <vt:lpstr>Steps to prepare text data</vt:lpstr>
      <vt:lpstr>Key concepts in text analysis</vt:lpstr>
      <vt:lpstr>Hands-on Activity</vt:lpstr>
      <vt:lpstr>Case studies: preparing text data</vt:lpstr>
      <vt:lpstr>HTRC Named Entity Recognizer algorithm</vt:lpstr>
      <vt:lpstr>Hands-on activity</vt:lpstr>
      <vt:lpstr>The Modern Traveller workset</vt:lpstr>
      <vt:lpstr>Navigate to the HTRC algorithms</vt:lpstr>
      <vt:lpstr>Find the workset</vt:lpstr>
      <vt:lpstr>Filter by name &amp; select the workset</vt:lpstr>
      <vt:lpstr>View workset &amp; choose NER algorithm from menu</vt:lpstr>
      <vt:lpstr>Input job details &amp; submit</vt:lpstr>
      <vt:lpstr>See your job in progress</vt:lpstr>
      <vt:lpstr>View your results</vt:lpstr>
      <vt:lpstr>Hands-on activity</vt:lpstr>
      <vt:lpstr>How does text analysis impact research?</vt:lpstr>
      <vt:lpstr>Text analysis research questions</vt:lpstr>
      <vt:lpstr>Case studies: explore the research question</vt:lpstr>
      <vt:lpstr>Lunch break</vt:lpstr>
      <vt:lpstr>Text analysis methods</vt:lpstr>
      <vt:lpstr>In this section we will…</vt:lpstr>
      <vt:lpstr>How does Named Entity Recognition work?</vt:lpstr>
      <vt:lpstr>How text analysis works (generally)</vt:lpstr>
      <vt:lpstr>Introduction to Python</vt:lpstr>
      <vt:lpstr>Using Python: Interactive programming</vt:lpstr>
      <vt:lpstr>Using Python: Write &amp; run scripts</vt:lpstr>
      <vt:lpstr>Using Python: Jupyter Notebooks</vt:lpstr>
      <vt:lpstr>Hands-on: Learning the Jupyter environment</vt:lpstr>
      <vt:lpstr>Hands-on: Map location entities</vt:lpstr>
      <vt:lpstr>Key methods in text analysis</vt:lpstr>
      <vt:lpstr>Key methods in text analysis</vt:lpstr>
      <vt:lpstr>Key methods in text analysis</vt:lpstr>
      <vt:lpstr>Key methods in text analysis</vt:lpstr>
      <vt:lpstr>Case studies: identify the methods</vt:lpstr>
      <vt:lpstr>Break (20 minutes)</vt:lpstr>
      <vt:lpstr>Text analysis workflows</vt:lpstr>
      <vt:lpstr>In this section we will…</vt:lpstr>
      <vt:lpstr>The toolkit</vt:lpstr>
      <vt:lpstr>Exploratory data analysis</vt:lpstr>
      <vt:lpstr>Features in the HTRC</vt:lpstr>
      <vt:lpstr>HTRC Extracted Features (EF)</vt:lpstr>
      <vt:lpstr>Extracted Features model</vt:lpstr>
      <vt:lpstr>Header, body, footer?</vt:lpstr>
      <vt:lpstr>Volume metadata</vt:lpstr>
      <vt:lpstr>Page metadata</vt:lpstr>
      <vt:lpstr>Page section features</vt:lpstr>
      <vt:lpstr>Begin line characters?</vt:lpstr>
      <vt:lpstr>Hands-on: examine an EF file</vt:lpstr>
      <vt:lpstr>Using HTRC Extracted Features</vt:lpstr>
      <vt:lpstr>HTRC Feature Reader Python library</vt:lpstr>
      <vt:lpstr>Accessing Extracted Features</vt:lpstr>
      <vt:lpstr>Accessing Extracted Features</vt:lpstr>
      <vt:lpstr>Hands-on: Analyzing Extracted Features</vt:lpstr>
      <vt:lpstr>Case studies: text analysis pipelines</vt:lpstr>
      <vt:lpstr>Other HTRC tools and services</vt:lpstr>
      <vt:lpstr>HathiTrust data access options</vt:lpstr>
      <vt:lpstr>Secure Data Capsules </vt:lpstr>
      <vt:lpstr>Custom dataset request</vt:lpstr>
      <vt:lpstr>Dataset help</vt:lpstr>
      <vt:lpstr>Advanced Collaborative Support awards</vt:lpstr>
      <vt:lpstr>ACS project example</vt:lpstr>
      <vt:lpstr>Documentation </vt:lpstr>
      <vt:lpstr>Office hours</vt:lpstr>
      <vt:lpstr>Help email</vt:lpstr>
      <vt:lpstr>Questions?</vt:lpstr>
      <vt:lpstr>Bibliography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Mining with HathiTrust: An Introduction for Librarians</dc:title>
  <dc:creator>Microsoft Office User</dc:creator>
  <cp:lastModifiedBy>Microsoft Office User</cp:lastModifiedBy>
  <cp:revision>208</cp:revision>
  <cp:lastPrinted>2019-09-03T14:51:27Z</cp:lastPrinted>
  <dcterms:created xsi:type="dcterms:W3CDTF">2019-08-20T13:00:57Z</dcterms:created>
  <dcterms:modified xsi:type="dcterms:W3CDTF">2019-11-08T15:29:41Z</dcterms:modified>
</cp:coreProperties>
</file>